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702" r:id="rId3"/>
  </p:sldMasterIdLst>
  <p:notesMasterIdLst>
    <p:notesMasterId r:id="rId29"/>
  </p:notesMasterIdLst>
  <p:sldIdLst>
    <p:sldId id="282" r:id="rId4"/>
    <p:sldId id="261" r:id="rId5"/>
    <p:sldId id="256" r:id="rId6"/>
    <p:sldId id="265" r:id="rId7"/>
    <p:sldId id="259" r:id="rId8"/>
    <p:sldId id="258" r:id="rId9"/>
    <p:sldId id="260" r:id="rId10"/>
    <p:sldId id="276" r:id="rId11"/>
    <p:sldId id="278" r:id="rId12"/>
    <p:sldId id="284" r:id="rId13"/>
    <p:sldId id="290" r:id="rId14"/>
    <p:sldId id="279" r:id="rId15"/>
    <p:sldId id="277" r:id="rId16"/>
    <p:sldId id="283" r:id="rId17"/>
    <p:sldId id="286" r:id="rId18"/>
    <p:sldId id="273" r:id="rId19"/>
    <p:sldId id="274" r:id="rId20"/>
    <p:sldId id="275" r:id="rId21"/>
    <p:sldId id="266" r:id="rId22"/>
    <p:sldId id="287" r:id="rId23"/>
    <p:sldId id="288" r:id="rId24"/>
    <p:sldId id="289" r:id="rId25"/>
    <p:sldId id="271" r:id="rId26"/>
    <p:sldId id="285" r:id="rId27"/>
    <p:sldId id="291"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4" autoAdjust="0"/>
    <p:restoredTop sz="78788" autoAdjust="0"/>
  </p:normalViewPr>
  <p:slideViewPr>
    <p:cSldViewPr>
      <p:cViewPr>
        <p:scale>
          <a:sx n="100" d="100"/>
          <a:sy n="100" d="100"/>
        </p:scale>
        <p:origin x="-18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state.sd.local\Home\HE\Hesf24342\Documents\Excel\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tate.sd.local\Home\HE\Hesf24342\Documents\MCC\2011-20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tate.sd.local\Home\HE\Hesf24342\Documents\StatePlan\diabetes%20by%20incomeeduca.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tate.sd.local\Home\HE\Hesf24342\Documents\StatePlan\tobacco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Fair or Poor Health Status</c:v>
                </c:pt>
              </c:strCache>
            </c:strRef>
          </c:tx>
          <c:invertIfNegative val="0"/>
          <c:dPt>
            <c:idx val="1"/>
            <c:invertIfNegative val="0"/>
            <c:bubble3D val="0"/>
            <c:spPr>
              <a:solidFill>
                <a:srgbClr val="FFC000"/>
              </a:solidFill>
            </c:spPr>
          </c:dPt>
          <c:dPt>
            <c:idx val="2"/>
            <c:invertIfNegative val="0"/>
            <c:bubble3D val="0"/>
            <c:spPr>
              <a:solidFill>
                <a:srgbClr val="92D050"/>
              </a:solidFill>
            </c:spPr>
          </c:dPt>
          <c:dPt>
            <c:idx val="3"/>
            <c:invertIfNegative val="0"/>
            <c:bubble3D val="0"/>
            <c:spPr>
              <a:solidFill>
                <a:schemeClr val="accent4"/>
              </a:solidFill>
            </c:spPr>
          </c:dPt>
          <c:dPt>
            <c:idx val="4"/>
            <c:invertIfNegative val="0"/>
            <c:bubble3D val="0"/>
            <c:spPr>
              <a:solidFill>
                <a:schemeClr val="accent5"/>
              </a:solidFill>
            </c:spPr>
          </c:dPt>
          <c:dPt>
            <c:idx val="7"/>
            <c:invertIfNegative val="0"/>
            <c:bubble3D val="0"/>
            <c:spPr>
              <a:solidFill>
                <a:srgbClr val="FFC000"/>
              </a:solidFill>
            </c:spPr>
          </c:dPt>
          <c:dPt>
            <c:idx val="8"/>
            <c:invertIfNegative val="0"/>
            <c:bubble3D val="0"/>
            <c:spPr>
              <a:solidFill>
                <a:srgbClr val="92D050"/>
              </a:solidFill>
            </c:spPr>
          </c:dPt>
          <c:dPt>
            <c:idx val="9"/>
            <c:invertIfNegative val="0"/>
            <c:bubble3D val="0"/>
            <c:spPr>
              <a:solidFill>
                <a:schemeClr val="accent4"/>
              </a:solidFill>
            </c:spPr>
          </c:dPt>
          <c:dLbls>
            <c:txPr>
              <a:bodyPr/>
              <a:lstStyle/>
              <a:p>
                <a:pPr>
                  <a:defRPr sz="1200"/>
                </a:pPr>
                <a:endParaRPr lang="en-US"/>
              </a:p>
            </c:txPr>
            <c:showLegendKey val="0"/>
            <c:showVal val="1"/>
            <c:showCatName val="0"/>
            <c:showSerName val="0"/>
            <c:showPercent val="0"/>
            <c:showBubbleSize val="0"/>
            <c:showLeaderLines val="0"/>
          </c:dLbls>
          <c:cat>
            <c:strRef>
              <c:f>Sheet1!$B$1:$K$1</c:f>
              <c:strCache>
                <c:ptCount val="10"/>
                <c:pt idx="0">
                  <c:v>&lt;$15,000</c:v>
                </c:pt>
                <c:pt idx="1">
                  <c:v>$15,000-$24,999</c:v>
                </c:pt>
                <c:pt idx="2">
                  <c:v>$25,000-$34,999</c:v>
                </c:pt>
                <c:pt idx="3">
                  <c:v>$35,000-$49,999</c:v>
                </c:pt>
                <c:pt idx="4">
                  <c:v>50,000</c:v>
                </c:pt>
                <c:pt idx="6">
                  <c:v>&lt;HS</c:v>
                </c:pt>
                <c:pt idx="7">
                  <c:v>HS</c:v>
                </c:pt>
                <c:pt idx="8">
                  <c:v>Some College</c:v>
                </c:pt>
                <c:pt idx="9">
                  <c:v>College Graduate</c:v>
                </c:pt>
              </c:strCache>
            </c:strRef>
          </c:cat>
          <c:val>
            <c:numRef>
              <c:f>Sheet1!$B$2:$K$2</c:f>
              <c:numCache>
                <c:formatCode>General</c:formatCode>
                <c:ptCount val="10"/>
                <c:pt idx="0">
                  <c:v>28</c:v>
                </c:pt>
                <c:pt idx="1">
                  <c:v>24.3</c:v>
                </c:pt>
                <c:pt idx="2">
                  <c:v>13.3</c:v>
                </c:pt>
                <c:pt idx="3">
                  <c:v>10.7</c:v>
                </c:pt>
                <c:pt idx="4">
                  <c:v>6.2</c:v>
                </c:pt>
                <c:pt idx="6">
                  <c:v>26.3</c:v>
                </c:pt>
                <c:pt idx="7">
                  <c:v>15.6</c:v>
                </c:pt>
                <c:pt idx="8">
                  <c:v>11.8</c:v>
                </c:pt>
                <c:pt idx="9">
                  <c:v>6.3</c:v>
                </c:pt>
              </c:numCache>
            </c:numRef>
          </c:val>
        </c:ser>
        <c:dLbls>
          <c:showLegendKey val="0"/>
          <c:showVal val="0"/>
          <c:showCatName val="0"/>
          <c:showSerName val="0"/>
          <c:showPercent val="0"/>
          <c:showBubbleSize val="0"/>
        </c:dLbls>
        <c:gapWidth val="0"/>
        <c:axId val="101106816"/>
        <c:axId val="101108352"/>
      </c:barChart>
      <c:catAx>
        <c:axId val="101106816"/>
        <c:scaling>
          <c:orientation val="minMax"/>
        </c:scaling>
        <c:delete val="0"/>
        <c:axPos val="b"/>
        <c:majorTickMark val="out"/>
        <c:minorTickMark val="none"/>
        <c:tickLblPos val="nextTo"/>
        <c:txPr>
          <a:bodyPr/>
          <a:lstStyle/>
          <a:p>
            <a:pPr>
              <a:defRPr sz="1200"/>
            </a:pPr>
            <a:endParaRPr lang="en-US"/>
          </a:p>
        </c:txPr>
        <c:crossAx val="101108352"/>
        <c:crosses val="autoZero"/>
        <c:auto val="1"/>
        <c:lblAlgn val="ctr"/>
        <c:lblOffset val="100"/>
        <c:noMultiLvlLbl val="0"/>
      </c:catAx>
      <c:valAx>
        <c:axId val="101108352"/>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101106816"/>
        <c:crosses val="autoZero"/>
        <c:crossBetween val="between"/>
      </c:valAx>
    </c:plotArea>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Sheet2!$B$17</c:f>
              <c:strCache>
                <c:ptCount val="1"/>
                <c:pt idx="0">
                  <c:v>MCC</c:v>
                </c:pt>
              </c:strCache>
            </c:strRef>
          </c:tx>
          <c:invertIfNegative val="0"/>
          <c:dPt>
            <c:idx val="1"/>
            <c:invertIfNegative val="0"/>
            <c:bubble3D val="0"/>
            <c:spPr>
              <a:solidFill>
                <a:schemeClr val="accent2"/>
              </a:solidFill>
            </c:spPr>
          </c:dPt>
          <c:dPt>
            <c:idx val="2"/>
            <c:invertIfNegative val="0"/>
            <c:bubble3D val="0"/>
            <c:spPr>
              <a:solidFill>
                <a:srgbClr val="92D050"/>
              </a:solidFill>
            </c:spPr>
          </c:dPt>
          <c:dPt>
            <c:idx val="3"/>
            <c:invertIfNegative val="0"/>
            <c:bubble3D val="0"/>
            <c:spPr>
              <a:solidFill>
                <a:schemeClr val="accent4"/>
              </a:solidFill>
            </c:spPr>
          </c:dPt>
          <c:dPt>
            <c:idx val="4"/>
            <c:invertIfNegative val="0"/>
            <c:bubble3D val="0"/>
            <c:spPr>
              <a:solidFill>
                <a:schemeClr val="accent5"/>
              </a:solidFill>
            </c:spPr>
          </c:dPt>
          <c:dPt>
            <c:idx val="7"/>
            <c:invertIfNegative val="0"/>
            <c:bubble3D val="0"/>
            <c:spPr>
              <a:solidFill>
                <a:schemeClr val="accent2"/>
              </a:solidFill>
            </c:spPr>
          </c:dPt>
          <c:dPt>
            <c:idx val="8"/>
            <c:invertIfNegative val="0"/>
            <c:bubble3D val="0"/>
            <c:spPr>
              <a:solidFill>
                <a:srgbClr val="92D050"/>
              </a:solidFill>
            </c:spPr>
          </c:dPt>
          <c:dPt>
            <c:idx val="9"/>
            <c:invertIfNegative val="0"/>
            <c:bubble3D val="0"/>
            <c:spPr>
              <a:solidFill>
                <a:schemeClr val="accent4"/>
              </a:solidFill>
            </c:spPr>
          </c:dPt>
          <c:dLbls>
            <c:txPr>
              <a:bodyPr/>
              <a:lstStyle/>
              <a:p>
                <a:pPr>
                  <a:defRPr sz="1200"/>
                </a:pPr>
                <a:endParaRPr lang="en-US"/>
              </a:p>
            </c:txPr>
            <c:dLblPos val="ctr"/>
            <c:showLegendKey val="0"/>
            <c:showVal val="1"/>
            <c:showCatName val="0"/>
            <c:showSerName val="0"/>
            <c:showPercent val="0"/>
            <c:showBubbleSize val="0"/>
            <c:showLeaderLines val="0"/>
          </c:dLbls>
          <c:cat>
            <c:strRef>
              <c:f>Sheet2!$C$16:$L$16</c:f>
              <c:strCache>
                <c:ptCount val="10"/>
                <c:pt idx="0">
                  <c:v>&lt;$,15,000</c:v>
                </c:pt>
                <c:pt idx="1">
                  <c:v>$15,000-$24,999</c:v>
                </c:pt>
                <c:pt idx="2">
                  <c:v>$25,000-$34,999</c:v>
                </c:pt>
                <c:pt idx="3">
                  <c:v>$35,000-$49,999</c:v>
                </c:pt>
                <c:pt idx="4">
                  <c:v>$50,000 </c:v>
                </c:pt>
                <c:pt idx="6">
                  <c:v>&lt;HS</c:v>
                </c:pt>
                <c:pt idx="7">
                  <c:v>HS</c:v>
                </c:pt>
                <c:pt idx="8">
                  <c:v>Some college</c:v>
                </c:pt>
                <c:pt idx="9">
                  <c:v>College</c:v>
                </c:pt>
              </c:strCache>
            </c:strRef>
          </c:cat>
          <c:val>
            <c:numRef>
              <c:f>Sheet2!$C$17:$L$17</c:f>
              <c:numCache>
                <c:formatCode>General</c:formatCode>
                <c:ptCount val="10"/>
                <c:pt idx="0">
                  <c:v>46.9</c:v>
                </c:pt>
                <c:pt idx="1">
                  <c:v>45</c:v>
                </c:pt>
                <c:pt idx="2">
                  <c:v>38.9</c:v>
                </c:pt>
                <c:pt idx="3">
                  <c:v>38.299999999999997</c:v>
                </c:pt>
                <c:pt idx="4">
                  <c:v>28.7</c:v>
                </c:pt>
                <c:pt idx="6">
                  <c:v>46</c:v>
                </c:pt>
                <c:pt idx="7">
                  <c:v>39.200000000000003</c:v>
                </c:pt>
                <c:pt idx="8">
                  <c:v>35.700000000000003</c:v>
                </c:pt>
                <c:pt idx="9">
                  <c:v>29.2</c:v>
                </c:pt>
              </c:numCache>
            </c:numRef>
          </c:val>
        </c:ser>
        <c:dLbls>
          <c:showLegendKey val="0"/>
          <c:showVal val="0"/>
          <c:showCatName val="0"/>
          <c:showSerName val="0"/>
          <c:showPercent val="0"/>
          <c:showBubbleSize val="0"/>
        </c:dLbls>
        <c:gapWidth val="0"/>
        <c:axId val="101662080"/>
        <c:axId val="101676160"/>
      </c:barChart>
      <c:catAx>
        <c:axId val="101662080"/>
        <c:scaling>
          <c:orientation val="minMax"/>
        </c:scaling>
        <c:delete val="0"/>
        <c:axPos val="b"/>
        <c:majorTickMark val="out"/>
        <c:minorTickMark val="none"/>
        <c:tickLblPos val="nextTo"/>
        <c:txPr>
          <a:bodyPr/>
          <a:lstStyle/>
          <a:p>
            <a:pPr>
              <a:defRPr sz="1200"/>
            </a:pPr>
            <a:endParaRPr lang="en-US"/>
          </a:p>
        </c:txPr>
        <c:crossAx val="101676160"/>
        <c:crosses val="autoZero"/>
        <c:auto val="1"/>
        <c:lblAlgn val="ctr"/>
        <c:lblOffset val="100"/>
        <c:noMultiLvlLbl val="0"/>
      </c:catAx>
      <c:valAx>
        <c:axId val="101676160"/>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10166208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Diabetes</c:v>
                </c:pt>
              </c:strCache>
            </c:strRef>
          </c:tx>
          <c:invertIfNegative val="0"/>
          <c:dPt>
            <c:idx val="1"/>
            <c:invertIfNegative val="0"/>
            <c:bubble3D val="0"/>
            <c:spPr>
              <a:solidFill>
                <a:schemeClr val="accent2"/>
              </a:solidFill>
            </c:spPr>
          </c:dPt>
          <c:dPt>
            <c:idx val="2"/>
            <c:invertIfNegative val="0"/>
            <c:bubble3D val="0"/>
            <c:spPr>
              <a:solidFill>
                <a:srgbClr val="92D050"/>
              </a:solidFill>
            </c:spPr>
          </c:dPt>
          <c:dPt>
            <c:idx val="3"/>
            <c:invertIfNegative val="0"/>
            <c:bubble3D val="0"/>
            <c:spPr>
              <a:solidFill>
                <a:schemeClr val="accent4"/>
              </a:solidFill>
            </c:spPr>
          </c:dPt>
          <c:dPt>
            <c:idx val="4"/>
            <c:invertIfNegative val="0"/>
            <c:bubble3D val="0"/>
            <c:spPr>
              <a:solidFill>
                <a:schemeClr val="accent5"/>
              </a:solidFill>
            </c:spPr>
          </c:dPt>
          <c:dPt>
            <c:idx val="7"/>
            <c:invertIfNegative val="0"/>
            <c:bubble3D val="0"/>
            <c:spPr>
              <a:solidFill>
                <a:schemeClr val="accent2"/>
              </a:solidFill>
            </c:spPr>
          </c:dPt>
          <c:dPt>
            <c:idx val="8"/>
            <c:invertIfNegative val="0"/>
            <c:bubble3D val="0"/>
            <c:spPr>
              <a:solidFill>
                <a:srgbClr val="92D050"/>
              </a:solidFill>
            </c:spPr>
          </c:dPt>
          <c:dPt>
            <c:idx val="9"/>
            <c:invertIfNegative val="0"/>
            <c:bubble3D val="0"/>
            <c:spPr>
              <a:solidFill>
                <a:schemeClr val="accent4"/>
              </a:solidFill>
            </c:spPr>
          </c:dPt>
          <c:dLbls>
            <c:txPr>
              <a:bodyPr/>
              <a:lstStyle/>
              <a:p>
                <a:pPr>
                  <a:defRPr sz="1200"/>
                </a:pPr>
                <a:endParaRPr lang="en-US"/>
              </a:p>
            </c:txPr>
            <c:showLegendKey val="0"/>
            <c:showVal val="1"/>
            <c:showCatName val="0"/>
            <c:showSerName val="0"/>
            <c:showPercent val="0"/>
            <c:showBubbleSize val="0"/>
            <c:showLeaderLines val="0"/>
          </c:dLbls>
          <c:cat>
            <c:strRef>
              <c:f>Sheet1!$B$1:$K$1</c:f>
              <c:strCache>
                <c:ptCount val="10"/>
                <c:pt idx="0">
                  <c:v>&lt;$15,000</c:v>
                </c:pt>
                <c:pt idx="1">
                  <c:v>$15,000-$24,999</c:v>
                </c:pt>
                <c:pt idx="2">
                  <c:v>$25,000-$34,999</c:v>
                </c:pt>
                <c:pt idx="3">
                  <c:v>$35,000-$49,999</c:v>
                </c:pt>
                <c:pt idx="4">
                  <c:v>$50,000</c:v>
                </c:pt>
                <c:pt idx="6">
                  <c:v>&lt;HS</c:v>
                </c:pt>
                <c:pt idx="7">
                  <c:v>HS</c:v>
                </c:pt>
                <c:pt idx="8">
                  <c:v>Some College</c:v>
                </c:pt>
                <c:pt idx="9">
                  <c:v>College Graduate</c:v>
                </c:pt>
              </c:strCache>
            </c:strRef>
          </c:cat>
          <c:val>
            <c:numRef>
              <c:f>Sheet1!$B$2:$K$2</c:f>
              <c:numCache>
                <c:formatCode>General</c:formatCode>
                <c:ptCount val="10"/>
                <c:pt idx="0">
                  <c:v>14.5</c:v>
                </c:pt>
                <c:pt idx="1">
                  <c:v>11.5</c:v>
                </c:pt>
                <c:pt idx="2">
                  <c:v>10.7</c:v>
                </c:pt>
                <c:pt idx="3">
                  <c:v>7.9</c:v>
                </c:pt>
                <c:pt idx="4">
                  <c:v>7.4</c:v>
                </c:pt>
                <c:pt idx="6">
                  <c:v>12.7</c:v>
                </c:pt>
                <c:pt idx="7">
                  <c:v>9.6</c:v>
                </c:pt>
                <c:pt idx="8">
                  <c:v>9.3000000000000007</c:v>
                </c:pt>
                <c:pt idx="9">
                  <c:v>6.6</c:v>
                </c:pt>
              </c:numCache>
            </c:numRef>
          </c:val>
        </c:ser>
        <c:dLbls>
          <c:showLegendKey val="0"/>
          <c:showVal val="0"/>
          <c:showCatName val="0"/>
          <c:showSerName val="0"/>
          <c:showPercent val="0"/>
          <c:showBubbleSize val="0"/>
        </c:dLbls>
        <c:gapWidth val="0"/>
        <c:axId val="101721984"/>
        <c:axId val="101723520"/>
      </c:barChart>
      <c:catAx>
        <c:axId val="101721984"/>
        <c:scaling>
          <c:orientation val="minMax"/>
        </c:scaling>
        <c:delete val="0"/>
        <c:axPos val="b"/>
        <c:majorTickMark val="out"/>
        <c:minorTickMark val="none"/>
        <c:tickLblPos val="nextTo"/>
        <c:txPr>
          <a:bodyPr/>
          <a:lstStyle/>
          <a:p>
            <a:pPr>
              <a:defRPr sz="1200"/>
            </a:pPr>
            <a:endParaRPr lang="en-US"/>
          </a:p>
        </c:txPr>
        <c:crossAx val="101723520"/>
        <c:crosses val="autoZero"/>
        <c:auto val="1"/>
        <c:lblAlgn val="ctr"/>
        <c:lblOffset val="100"/>
        <c:noMultiLvlLbl val="0"/>
      </c:catAx>
      <c:valAx>
        <c:axId val="101723520"/>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10172198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&lt;$15,000</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Sheet1!$A$2:$A$3</c:f>
              <c:strCache>
                <c:ptCount val="2"/>
                <c:pt idx="0">
                  <c:v>3 or More Vegetables per Day</c:v>
                </c:pt>
                <c:pt idx="1">
                  <c:v>2 or More Fruits per Day</c:v>
                </c:pt>
              </c:strCache>
            </c:strRef>
          </c:cat>
          <c:val>
            <c:numRef>
              <c:f>Sheet1!$B$2:$B$3</c:f>
              <c:numCache>
                <c:formatCode>General</c:formatCode>
                <c:ptCount val="2"/>
                <c:pt idx="0">
                  <c:v>8.1</c:v>
                </c:pt>
                <c:pt idx="1">
                  <c:v>22.1</c:v>
                </c:pt>
              </c:numCache>
            </c:numRef>
          </c:val>
        </c:ser>
        <c:ser>
          <c:idx val="1"/>
          <c:order val="1"/>
          <c:tx>
            <c:strRef>
              <c:f>Sheet1!$C$1</c:f>
              <c:strCache>
                <c:ptCount val="1"/>
                <c:pt idx="0">
                  <c:v>$15,000-$24,999</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Sheet1!$A$2:$A$3</c:f>
              <c:strCache>
                <c:ptCount val="2"/>
                <c:pt idx="0">
                  <c:v>3 or More Vegetables per Day</c:v>
                </c:pt>
                <c:pt idx="1">
                  <c:v>2 or More Fruits per Day</c:v>
                </c:pt>
              </c:strCache>
            </c:strRef>
          </c:cat>
          <c:val>
            <c:numRef>
              <c:f>Sheet1!$C$2:$C$3</c:f>
              <c:numCache>
                <c:formatCode>General</c:formatCode>
                <c:ptCount val="2"/>
                <c:pt idx="0">
                  <c:v>7.8</c:v>
                </c:pt>
                <c:pt idx="1">
                  <c:v>26.6</c:v>
                </c:pt>
              </c:numCache>
            </c:numRef>
          </c:val>
        </c:ser>
        <c:ser>
          <c:idx val="2"/>
          <c:order val="2"/>
          <c:tx>
            <c:strRef>
              <c:f>Sheet1!$D$1</c:f>
              <c:strCache>
                <c:ptCount val="1"/>
                <c:pt idx="0">
                  <c:v>$25,000-$34,999</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Sheet1!$A$2:$A$3</c:f>
              <c:strCache>
                <c:ptCount val="2"/>
                <c:pt idx="0">
                  <c:v>3 or More Vegetables per Day</c:v>
                </c:pt>
                <c:pt idx="1">
                  <c:v>2 or More Fruits per Day</c:v>
                </c:pt>
              </c:strCache>
            </c:strRef>
          </c:cat>
          <c:val>
            <c:numRef>
              <c:f>Sheet1!$D$2:$D$3</c:f>
              <c:numCache>
                <c:formatCode>General</c:formatCode>
                <c:ptCount val="2"/>
                <c:pt idx="0">
                  <c:v>9.6999999999999993</c:v>
                </c:pt>
                <c:pt idx="1">
                  <c:v>21.5</c:v>
                </c:pt>
              </c:numCache>
            </c:numRef>
          </c:val>
        </c:ser>
        <c:ser>
          <c:idx val="3"/>
          <c:order val="3"/>
          <c:tx>
            <c:strRef>
              <c:f>Sheet1!$E$1</c:f>
              <c:strCache>
                <c:ptCount val="1"/>
                <c:pt idx="0">
                  <c:v>$35,000-$49,999</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Sheet1!$A$2:$A$3</c:f>
              <c:strCache>
                <c:ptCount val="2"/>
                <c:pt idx="0">
                  <c:v>3 or More Vegetables per Day</c:v>
                </c:pt>
                <c:pt idx="1">
                  <c:v>2 or More Fruits per Day</c:v>
                </c:pt>
              </c:strCache>
            </c:strRef>
          </c:cat>
          <c:val>
            <c:numRef>
              <c:f>Sheet1!$E$2:$E$3</c:f>
              <c:numCache>
                <c:formatCode>General</c:formatCode>
                <c:ptCount val="2"/>
                <c:pt idx="0">
                  <c:v>10.9</c:v>
                </c:pt>
                <c:pt idx="1">
                  <c:v>27.7</c:v>
                </c:pt>
              </c:numCache>
            </c:numRef>
          </c:val>
        </c:ser>
        <c:ser>
          <c:idx val="4"/>
          <c:order val="4"/>
          <c:tx>
            <c:strRef>
              <c:f>Sheet1!$F$1</c:f>
              <c:strCache>
                <c:ptCount val="1"/>
                <c:pt idx="0">
                  <c:v>$50,000 +</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Sheet1!$A$2:$A$3</c:f>
              <c:strCache>
                <c:ptCount val="2"/>
                <c:pt idx="0">
                  <c:v>3 or More Vegetables per Day</c:v>
                </c:pt>
                <c:pt idx="1">
                  <c:v>2 or More Fruits per Day</c:v>
                </c:pt>
              </c:strCache>
            </c:strRef>
          </c:cat>
          <c:val>
            <c:numRef>
              <c:f>Sheet1!$F$2:$F$3</c:f>
              <c:numCache>
                <c:formatCode>General</c:formatCode>
                <c:ptCount val="2"/>
                <c:pt idx="0">
                  <c:v>13.3</c:v>
                </c:pt>
                <c:pt idx="1">
                  <c:v>28</c:v>
                </c:pt>
              </c:numCache>
            </c:numRef>
          </c:val>
        </c:ser>
        <c:dLbls>
          <c:showLegendKey val="0"/>
          <c:showVal val="0"/>
          <c:showCatName val="0"/>
          <c:showSerName val="0"/>
          <c:showPercent val="0"/>
          <c:showBubbleSize val="0"/>
        </c:dLbls>
        <c:gapWidth val="150"/>
        <c:axId val="36891648"/>
        <c:axId val="35586816"/>
      </c:barChart>
      <c:catAx>
        <c:axId val="36891648"/>
        <c:scaling>
          <c:orientation val="minMax"/>
        </c:scaling>
        <c:delete val="0"/>
        <c:axPos val="b"/>
        <c:majorTickMark val="out"/>
        <c:minorTickMark val="none"/>
        <c:tickLblPos val="nextTo"/>
        <c:txPr>
          <a:bodyPr/>
          <a:lstStyle/>
          <a:p>
            <a:pPr>
              <a:defRPr sz="1200"/>
            </a:pPr>
            <a:endParaRPr lang="en-US"/>
          </a:p>
        </c:txPr>
        <c:crossAx val="35586816"/>
        <c:crosses val="autoZero"/>
        <c:auto val="1"/>
        <c:lblAlgn val="ctr"/>
        <c:lblOffset val="100"/>
        <c:noMultiLvlLbl val="0"/>
      </c:catAx>
      <c:valAx>
        <c:axId val="35586816"/>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36891648"/>
        <c:crosses val="autoZero"/>
        <c:crossBetween val="between"/>
      </c:valAx>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471308733467142E-2"/>
          <c:y val="3.8087739032620922E-2"/>
          <c:w val="0.91455483505738255"/>
          <c:h val="0.75428126171728538"/>
        </c:manualLayout>
      </c:layout>
      <c:barChart>
        <c:barDir val="col"/>
        <c:grouping val="clustered"/>
        <c:varyColors val="0"/>
        <c:ser>
          <c:idx val="0"/>
          <c:order val="0"/>
          <c:tx>
            <c:strRef>
              <c:f>Sheet1!$B$1</c:f>
              <c:strCache>
                <c:ptCount val="1"/>
                <c:pt idx="0">
                  <c:v>&lt;HS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Sheet1!$A$2:$A$3</c:f>
              <c:strCache>
                <c:ptCount val="2"/>
                <c:pt idx="0">
                  <c:v>3 or More Vegetables per Day</c:v>
                </c:pt>
                <c:pt idx="1">
                  <c:v>2 or More Fruits per Day</c:v>
                </c:pt>
              </c:strCache>
            </c:strRef>
          </c:cat>
          <c:val>
            <c:numRef>
              <c:f>Sheet1!$B$2:$B$3</c:f>
              <c:numCache>
                <c:formatCode>General</c:formatCode>
                <c:ptCount val="2"/>
                <c:pt idx="0">
                  <c:v>5.4</c:v>
                </c:pt>
                <c:pt idx="1">
                  <c:v>22.5</c:v>
                </c:pt>
              </c:numCache>
            </c:numRef>
          </c:val>
        </c:ser>
        <c:ser>
          <c:idx val="1"/>
          <c:order val="1"/>
          <c:tx>
            <c:strRef>
              <c:f>Sheet1!$C$1</c:f>
              <c:strCache>
                <c:ptCount val="1"/>
                <c:pt idx="0">
                  <c:v>HS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Sheet1!$A$2:$A$3</c:f>
              <c:strCache>
                <c:ptCount val="2"/>
                <c:pt idx="0">
                  <c:v>3 or More Vegetables per Day</c:v>
                </c:pt>
                <c:pt idx="1">
                  <c:v>2 or More Fruits per Day</c:v>
                </c:pt>
              </c:strCache>
            </c:strRef>
          </c:cat>
          <c:val>
            <c:numRef>
              <c:f>Sheet1!$C$2:$C$3</c:f>
              <c:numCache>
                <c:formatCode>General</c:formatCode>
                <c:ptCount val="2"/>
                <c:pt idx="0">
                  <c:v>7.5</c:v>
                </c:pt>
                <c:pt idx="1">
                  <c:v>22.8</c:v>
                </c:pt>
              </c:numCache>
            </c:numRef>
          </c:val>
        </c:ser>
        <c:ser>
          <c:idx val="2"/>
          <c:order val="2"/>
          <c:tx>
            <c:strRef>
              <c:f>Sheet1!$D$1</c:f>
              <c:strCache>
                <c:ptCount val="1"/>
                <c:pt idx="0">
                  <c:v>Some College</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Sheet1!$A$2:$A$3</c:f>
              <c:strCache>
                <c:ptCount val="2"/>
                <c:pt idx="0">
                  <c:v>3 or More Vegetables per Day</c:v>
                </c:pt>
                <c:pt idx="1">
                  <c:v>2 or More Fruits per Day</c:v>
                </c:pt>
              </c:strCache>
            </c:strRef>
          </c:cat>
          <c:val>
            <c:numRef>
              <c:f>Sheet1!$D$2:$D$3</c:f>
              <c:numCache>
                <c:formatCode>General</c:formatCode>
                <c:ptCount val="2"/>
                <c:pt idx="0">
                  <c:v>12.1</c:v>
                </c:pt>
                <c:pt idx="1">
                  <c:v>26.9</c:v>
                </c:pt>
              </c:numCache>
            </c:numRef>
          </c:val>
        </c:ser>
        <c:ser>
          <c:idx val="3"/>
          <c:order val="3"/>
          <c:tx>
            <c:strRef>
              <c:f>Sheet1!$E$1</c:f>
              <c:strCache>
                <c:ptCount val="1"/>
                <c:pt idx="0">
                  <c:v>College Graduate</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Sheet1!$A$2:$A$3</c:f>
              <c:strCache>
                <c:ptCount val="2"/>
                <c:pt idx="0">
                  <c:v>3 or More Vegetables per Day</c:v>
                </c:pt>
                <c:pt idx="1">
                  <c:v>2 or More Fruits per Day</c:v>
                </c:pt>
              </c:strCache>
            </c:strRef>
          </c:cat>
          <c:val>
            <c:numRef>
              <c:f>Sheet1!$E$2:$E$3</c:f>
              <c:numCache>
                <c:formatCode>General</c:formatCode>
                <c:ptCount val="2"/>
                <c:pt idx="0">
                  <c:v>15</c:v>
                </c:pt>
                <c:pt idx="1">
                  <c:v>32.5</c:v>
                </c:pt>
              </c:numCache>
            </c:numRef>
          </c:val>
        </c:ser>
        <c:dLbls>
          <c:showLegendKey val="0"/>
          <c:showVal val="0"/>
          <c:showCatName val="0"/>
          <c:showSerName val="0"/>
          <c:showPercent val="0"/>
          <c:showBubbleSize val="0"/>
        </c:dLbls>
        <c:gapWidth val="150"/>
        <c:axId val="36641408"/>
        <c:axId val="36667776"/>
      </c:barChart>
      <c:catAx>
        <c:axId val="36641408"/>
        <c:scaling>
          <c:orientation val="minMax"/>
        </c:scaling>
        <c:delete val="0"/>
        <c:axPos val="b"/>
        <c:majorTickMark val="out"/>
        <c:minorTickMark val="none"/>
        <c:tickLblPos val="nextTo"/>
        <c:txPr>
          <a:bodyPr/>
          <a:lstStyle/>
          <a:p>
            <a:pPr>
              <a:defRPr sz="1400"/>
            </a:pPr>
            <a:endParaRPr lang="en-US"/>
          </a:p>
        </c:txPr>
        <c:crossAx val="36667776"/>
        <c:crosses val="autoZero"/>
        <c:auto val="1"/>
        <c:lblAlgn val="ctr"/>
        <c:lblOffset val="100"/>
        <c:noMultiLvlLbl val="0"/>
      </c:catAx>
      <c:valAx>
        <c:axId val="36667776"/>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36641408"/>
        <c:crosses val="autoZero"/>
        <c:crossBetween val="between"/>
      </c:valAx>
    </c:plotArea>
    <c:legend>
      <c:legendPos val="b"/>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any exercise</c:v>
                </c:pt>
              </c:strCache>
            </c:strRef>
          </c:tx>
          <c:invertIfNegative val="0"/>
          <c:dPt>
            <c:idx val="1"/>
            <c:invertIfNegative val="0"/>
            <c:bubble3D val="0"/>
            <c:spPr>
              <a:solidFill>
                <a:schemeClr val="accent2"/>
              </a:solidFill>
            </c:spPr>
          </c:dPt>
          <c:dPt>
            <c:idx val="2"/>
            <c:invertIfNegative val="0"/>
            <c:bubble3D val="0"/>
            <c:spPr>
              <a:solidFill>
                <a:srgbClr val="92D050"/>
              </a:solidFill>
            </c:spPr>
          </c:dPt>
          <c:dPt>
            <c:idx val="3"/>
            <c:invertIfNegative val="0"/>
            <c:bubble3D val="0"/>
            <c:spPr>
              <a:solidFill>
                <a:srgbClr val="FF0000"/>
              </a:solidFill>
            </c:spPr>
          </c:dPt>
          <c:dPt>
            <c:idx val="4"/>
            <c:invertIfNegative val="0"/>
            <c:bubble3D val="0"/>
            <c:spPr>
              <a:solidFill>
                <a:schemeClr val="accent6"/>
              </a:solidFill>
            </c:spPr>
          </c:dPt>
          <c:dPt>
            <c:idx val="7"/>
            <c:invertIfNegative val="0"/>
            <c:bubble3D val="0"/>
            <c:spPr>
              <a:solidFill>
                <a:schemeClr val="accent2"/>
              </a:solidFill>
            </c:spPr>
          </c:dPt>
          <c:dPt>
            <c:idx val="8"/>
            <c:invertIfNegative val="0"/>
            <c:bubble3D val="0"/>
            <c:spPr>
              <a:solidFill>
                <a:srgbClr val="92D050"/>
              </a:solidFill>
            </c:spPr>
          </c:dPt>
          <c:dPt>
            <c:idx val="9"/>
            <c:invertIfNegative val="0"/>
            <c:bubble3D val="0"/>
            <c:spPr>
              <a:solidFill>
                <a:srgbClr val="FF0000"/>
              </a:solidFill>
            </c:spPr>
          </c:dPt>
          <c:dLbls>
            <c:dLbl>
              <c:idx val="5"/>
              <c:delete val="1"/>
            </c:dLbl>
            <c:txPr>
              <a:bodyPr/>
              <a:lstStyle/>
              <a:p>
                <a:pPr>
                  <a:defRPr sz="1200"/>
                </a:pPr>
                <a:endParaRPr lang="en-US"/>
              </a:p>
            </c:txPr>
            <c:dLblPos val="inEnd"/>
            <c:showLegendKey val="0"/>
            <c:showVal val="1"/>
            <c:showCatName val="0"/>
            <c:showSerName val="0"/>
            <c:showPercent val="0"/>
            <c:showBubbleSize val="0"/>
            <c:showLeaderLines val="0"/>
          </c:dLbls>
          <c:cat>
            <c:strRef>
              <c:f>(Sheet1!$B$1:$F$1,Sheet1!$H$1:$M$1)</c:f>
              <c:strCache>
                <c:ptCount val="10"/>
                <c:pt idx="0">
                  <c:v>&lt;$15,000</c:v>
                </c:pt>
                <c:pt idx="1">
                  <c:v>$15,000-$24,999</c:v>
                </c:pt>
                <c:pt idx="2">
                  <c:v>$25,000-$34,999</c:v>
                </c:pt>
                <c:pt idx="3">
                  <c:v>$35,000-$49,999</c:v>
                </c:pt>
                <c:pt idx="4">
                  <c:v>$50,000</c:v>
                </c:pt>
                <c:pt idx="6">
                  <c:v>&lt; HS</c:v>
                </c:pt>
                <c:pt idx="7">
                  <c:v>HS</c:v>
                </c:pt>
                <c:pt idx="8">
                  <c:v>Some College</c:v>
                </c:pt>
                <c:pt idx="9">
                  <c:v>College Graduate</c:v>
                </c:pt>
              </c:strCache>
            </c:strRef>
          </c:cat>
          <c:val>
            <c:numRef>
              <c:f>(Sheet1!$B$2:$F$2,Sheet1!$H$2:$M$2)</c:f>
              <c:numCache>
                <c:formatCode>General</c:formatCode>
                <c:ptCount val="11"/>
                <c:pt idx="0">
                  <c:v>69.3</c:v>
                </c:pt>
                <c:pt idx="1">
                  <c:v>74</c:v>
                </c:pt>
                <c:pt idx="2">
                  <c:v>75</c:v>
                </c:pt>
                <c:pt idx="3">
                  <c:v>75.599999999999994</c:v>
                </c:pt>
                <c:pt idx="4">
                  <c:v>83.4</c:v>
                </c:pt>
                <c:pt idx="5">
                  <c:v>0</c:v>
                </c:pt>
                <c:pt idx="6">
                  <c:v>64</c:v>
                </c:pt>
                <c:pt idx="7">
                  <c:v>72.8</c:v>
                </c:pt>
                <c:pt idx="8">
                  <c:v>79.8</c:v>
                </c:pt>
                <c:pt idx="9">
                  <c:v>87</c:v>
                </c:pt>
              </c:numCache>
            </c:numRef>
          </c:val>
        </c:ser>
        <c:dLbls>
          <c:showLegendKey val="0"/>
          <c:showVal val="0"/>
          <c:showCatName val="0"/>
          <c:showSerName val="0"/>
          <c:showPercent val="0"/>
          <c:showBubbleSize val="0"/>
        </c:dLbls>
        <c:gapWidth val="0"/>
        <c:overlap val="87"/>
        <c:axId val="36788096"/>
        <c:axId val="36789632"/>
      </c:barChart>
      <c:catAx>
        <c:axId val="36788096"/>
        <c:scaling>
          <c:orientation val="minMax"/>
        </c:scaling>
        <c:delete val="0"/>
        <c:axPos val="b"/>
        <c:majorTickMark val="out"/>
        <c:minorTickMark val="none"/>
        <c:tickLblPos val="nextTo"/>
        <c:txPr>
          <a:bodyPr/>
          <a:lstStyle/>
          <a:p>
            <a:pPr>
              <a:defRPr sz="1200"/>
            </a:pPr>
            <a:endParaRPr lang="en-US"/>
          </a:p>
        </c:txPr>
        <c:crossAx val="36789632"/>
        <c:crosses val="autoZero"/>
        <c:auto val="1"/>
        <c:lblAlgn val="ctr"/>
        <c:lblOffset val="100"/>
        <c:noMultiLvlLbl val="0"/>
      </c:catAx>
      <c:valAx>
        <c:axId val="36789632"/>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3678809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Smoking</c:v>
                </c:pt>
              </c:strCache>
            </c:strRef>
          </c:tx>
          <c:invertIfNegative val="0"/>
          <c:dPt>
            <c:idx val="1"/>
            <c:invertIfNegative val="0"/>
            <c:bubble3D val="0"/>
            <c:spPr>
              <a:solidFill>
                <a:srgbClr val="FFC000"/>
              </a:solidFill>
            </c:spPr>
          </c:dPt>
          <c:dPt>
            <c:idx val="2"/>
            <c:invertIfNegative val="0"/>
            <c:bubble3D val="0"/>
            <c:spPr>
              <a:solidFill>
                <a:schemeClr val="accent3"/>
              </a:solidFill>
            </c:spPr>
          </c:dPt>
          <c:dPt>
            <c:idx val="3"/>
            <c:invertIfNegative val="0"/>
            <c:bubble3D val="0"/>
            <c:spPr>
              <a:solidFill>
                <a:schemeClr val="accent4"/>
              </a:solidFill>
            </c:spPr>
          </c:dPt>
          <c:dPt>
            <c:idx val="4"/>
            <c:invertIfNegative val="0"/>
            <c:bubble3D val="0"/>
            <c:spPr>
              <a:solidFill>
                <a:schemeClr val="accent5"/>
              </a:solidFill>
            </c:spPr>
          </c:dPt>
          <c:dPt>
            <c:idx val="7"/>
            <c:invertIfNegative val="0"/>
            <c:bubble3D val="0"/>
            <c:spPr>
              <a:solidFill>
                <a:srgbClr val="FFC000"/>
              </a:solidFill>
            </c:spPr>
          </c:dPt>
          <c:dPt>
            <c:idx val="8"/>
            <c:invertIfNegative val="0"/>
            <c:bubble3D val="0"/>
            <c:spPr>
              <a:solidFill>
                <a:schemeClr val="accent3"/>
              </a:solidFill>
            </c:spPr>
          </c:dPt>
          <c:dPt>
            <c:idx val="9"/>
            <c:invertIfNegative val="0"/>
            <c:bubble3D val="0"/>
            <c:spPr>
              <a:solidFill>
                <a:schemeClr val="accent4"/>
              </a:solidFill>
            </c:spPr>
          </c:dPt>
          <c:dLbls>
            <c:txPr>
              <a:bodyPr/>
              <a:lstStyle/>
              <a:p>
                <a:pPr>
                  <a:defRPr sz="1200"/>
                </a:pPr>
                <a:endParaRPr lang="en-US"/>
              </a:p>
            </c:txPr>
            <c:dLblPos val="outEnd"/>
            <c:showLegendKey val="0"/>
            <c:showVal val="1"/>
            <c:showCatName val="0"/>
            <c:showSerName val="0"/>
            <c:showPercent val="0"/>
            <c:showBubbleSize val="0"/>
            <c:showLeaderLines val="0"/>
          </c:dLbls>
          <c:cat>
            <c:strRef>
              <c:f>Sheet1!$B$1:$K$1</c:f>
              <c:strCache>
                <c:ptCount val="10"/>
                <c:pt idx="0">
                  <c:v>&lt;$15,000</c:v>
                </c:pt>
                <c:pt idx="1">
                  <c:v>$15,000-$24,999</c:v>
                </c:pt>
                <c:pt idx="2">
                  <c:v>$25,000-$34,999</c:v>
                </c:pt>
                <c:pt idx="3">
                  <c:v>$35,000-$49,999</c:v>
                </c:pt>
                <c:pt idx="4">
                  <c:v>$50,000</c:v>
                </c:pt>
                <c:pt idx="6">
                  <c:v>&lt;HS</c:v>
                </c:pt>
                <c:pt idx="7">
                  <c:v>HS </c:v>
                </c:pt>
                <c:pt idx="8">
                  <c:v>Some College</c:v>
                </c:pt>
                <c:pt idx="9">
                  <c:v>College Graduate</c:v>
                </c:pt>
              </c:strCache>
            </c:strRef>
          </c:cat>
          <c:val>
            <c:numRef>
              <c:f>Sheet1!$B$2:$K$2</c:f>
              <c:numCache>
                <c:formatCode>General</c:formatCode>
                <c:ptCount val="10"/>
                <c:pt idx="0">
                  <c:v>38</c:v>
                </c:pt>
                <c:pt idx="1">
                  <c:v>29.8</c:v>
                </c:pt>
                <c:pt idx="2">
                  <c:v>21</c:v>
                </c:pt>
                <c:pt idx="3">
                  <c:v>18</c:v>
                </c:pt>
                <c:pt idx="4">
                  <c:v>11.8</c:v>
                </c:pt>
                <c:pt idx="6">
                  <c:v>34</c:v>
                </c:pt>
                <c:pt idx="7">
                  <c:v>23.1</c:v>
                </c:pt>
                <c:pt idx="8">
                  <c:v>18.399999999999999</c:v>
                </c:pt>
                <c:pt idx="9">
                  <c:v>7.7</c:v>
                </c:pt>
              </c:numCache>
            </c:numRef>
          </c:val>
        </c:ser>
        <c:dLbls>
          <c:showLegendKey val="0"/>
          <c:showVal val="0"/>
          <c:showCatName val="0"/>
          <c:showSerName val="0"/>
          <c:showPercent val="0"/>
          <c:showBubbleSize val="0"/>
        </c:dLbls>
        <c:gapWidth val="0"/>
        <c:axId val="101769600"/>
        <c:axId val="101771136"/>
      </c:barChart>
      <c:catAx>
        <c:axId val="101769600"/>
        <c:scaling>
          <c:orientation val="minMax"/>
        </c:scaling>
        <c:delete val="0"/>
        <c:axPos val="b"/>
        <c:majorTickMark val="out"/>
        <c:minorTickMark val="none"/>
        <c:tickLblPos val="nextTo"/>
        <c:txPr>
          <a:bodyPr/>
          <a:lstStyle/>
          <a:p>
            <a:pPr>
              <a:defRPr sz="1200"/>
            </a:pPr>
            <a:endParaRPr lang="en-US"/>
          </a:p>
        </c:txPr>
        <c:crossAx val="101771136"/>
        <c:crosses val="autoZero"/>
        <c:auto val="1"/>
        <c:lblAlgn val="ctr"/>
        <c:lblOffset val="100"/>
        <c:noMultiLvlLbl val="0"/>
      </c:catAx>
      <c:valAx>
        <c:axId val="101771136"/>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101769600"/>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0.03896</cdr:x>
      <cdr:y>0.39551</cdr:y>
    </cdr:from>
    <cdr:to>
      <cdr:x>0.97403</cdr:x>
      <cdr:y>0.39551</cdr:y>
    </cdr:to>
    <cdr:cxnSp macro="">
      <cdr:nvCxnSpPr>
        <cdr:cNvPr id="3" name="Straight Connector 2"/>
        <cdr:cNvCxnSpPr/>
      </cdr:nvCxnSpPr>
      <cdr:spPr>
        <a:xfrm xmlns:a="http://schemas.openxmlformats.org/drawingml/2006/main">
          <a:off x="304800" y="1595437"/>
          <a:ext cx="7315239" cy="0"/>
        </a:xfrm>
        <a:prstGeom xmlns:a="http://schemas.openxmlformats.org/drawingml/2006/main" prst="line">
          <a:avLst/>
        </a:prstGeom>
        <a:ln xmlns:a="http://schemas.openxmlformats.org/drawingml/2006/main" w="15875">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92D1CA1-EFC4-4EEC-AFF8-BCBA82AF1DE7}" type="datetimeFigureOut">
              <a:rPr lang="en-US" smtClean="0"/>
              <a:t>07/30/2015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3538D41-F400-4D10-95F4-B9400E0975CE}" type="slidenum">
              <a:rPr lang="en-US" smtClean="0"/>
              <a:t>‹#›</a:t>
            </a:fld>
            <a:endParaRPr lang="en-US"/>
          </a:p>
        </p:txBody>
      </p:sp>
    </p:spTree>
    <p:extLst>
      <p:ext uri="{BB962C8B-B14F-4D97-AF65-F5344CB8AC3E}">
        <p14:creationId xmlns:p14="http://schemas.microsoft.com/office/powerpoint/2010/main" val="180391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38D41-F400-4D10-95F4-B9400E0975CE}" type="slidenum">
              <a:rPr lang="en-US" smtClean="0"/>
              <a:t>1</a:t>
            </a:fld>
            <a:endParaRPr lang="en-US"/>
          </a:p>
        </p:txBody>
      </p:sp>
    </p:spTree>
    <p:extLst>
      <p:ext uri="{BB962C8B-B14F-4D97-AF65-F5344CB8AC3E}">
        <p14:creationId xmlns:p14="http://schemas.microsoft.com/office/powerpoint/2010/main" val="674589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data is from County Health Rankings</a:t>
            </a:r>
            <a:r>
              <a:rPr lang="en-US" baseline="0" dirty="0" smtClean="0"/>
              <a:t> which combines  years of data from BRFSS.  The top 5 reporting the lowest percent of fair/poor health status was Clay-5%, Hand-6%, Sully, McPherson and Miner at 7%</a:t>
            </a:r>
          </a:p>
          <a:p>
            <a:r>
              <a:rPr lang="en-US" baseline="0" dirty="0" smtClean="0"/>
              <a:t>Those with the higher prevalence was Dewey at 23%, Buffalo-21, Corson-21, Todd, Douglas, and Oglala Lakota at 20%</a:t>
            </a:r>
            <a:endParaRPr lang="en-US" dirty="0"/>
          </a:p>
        </p:txBody>
      </p:sp>
      <p:sp>
        <p:nvSpPr>
          <p:cNvPr id="4" name="Slide Number Placeholder 3"/>
          <p:cNvSpPr>
            <a:spLocks noGrp="1"/>
          </p:cNvSpPr>
          <p:nvPr>
            <p:ph type="sldNum" sz="quarter" idx="10"/>
          </p:nvPr>
        </p:nvSpPr>
        <p:spPr/>
        <p:txBody>
          <a:bodyPr/>
          <a:lstStyle/>
          <a:p>
            <a:fld id="{73538D41-F400-4D10-95F4-B9400E0975CE}" type="slidenum">
              <a:rPr lang="en-US" smtClean="0"/>
              <a:t>10</a:t>
            </a:fld>
            <a:endParaRPr lang="en-US"/>
          </a:p>
        </p:txBody>
      </p:sp>
    </p:spTree>
    <p:extLst>
      <p:ext uri="{BB962C8B-B14F-4D97-AF65-F5344CB8AC3E}">
        <p14:creationId xmlns:p14="http://schemas.microsoft.com/office/powerpoint/2010/main" val="3218522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element that affects a persons overall health status is the</a:t>
            </a:r>
            <a:r>
              <a:rPr lang="en-US" baseline="0" dirty="0" smtClean="0"/>
              <a:t> prevalence of more than one Chronic Condition . And treating MCC is also more costly and complicated.   Within SD the  </a:t>
            </a:r>
            <a:r>
              <a:rPr lang="en-US" dirty="0" smtClean="0"/>
              <a:t>combined rate of 2 years of date is 36.5. So slightly more than one out</a:t>
            </a:r>
            <a:r>
              <a:rPr lang="en-US" baseline="0" dirty="0" smtClean="0"/>
              <a:t> of 3 people have MCC.    As you can see again those with lower income are more likely to be affects as well as those with lowest education.  </a:t>
            </a:r>
            <a:endParaRPr lang="en-US" dirty="0" smtClean="0"/>
          </a:p>
          <a:p>
            <a:r>
              <a:rPr lang="en-US" dirty="0" smtClean="0"/>
              <a:t>(BRFSS )</a:t>
            </a:r>
            <a:endParaRPr lang="en-US" dirty="0"/>
          </a:p>
        </p:txBody>
      </p:sp>
      <p:sp>
        <p:nvSpPr>
          <p:cNvPr id="4" name="Slide Number Placeholder 3"/>
          <p:cNvSpPr>
            <a:spLocks noGrp="1"/>
          </p:cNvSpPr>
          <p:nvPr>
            <p:ph type="sldNum" sz="quarter" idx="10"/>
          </p:nvPr>
        </p:nvSpPr>
        <p:spPr/>
        <p:txBody>
          <a:bodyPr/>
          <a:lstStyle/>
          <a:p>
            <a:fld id="{73538D41-F400-4D10-95F4-B9400E0975CE}" type="slidenum">
              <a:rPr lang="en-US" smtClean="0"/>
              <a:t>12</a:t>
            </a:fld>
            <a:endParaRPr lang="en-US"/>
          </a:p>
        </p:txBody>
      </p:sp>
    </p:spTree>
    <p:extLst>
      <p:ext uri="{BB962C8B-B14F-4D97-AF65-F5344CB8AC3E}">
        <p14:creationId xmlns:p14="http://schemas.microsoft.com/office/powerpoint/2010/main" val="266847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years combined</a:t>
            </a:r>
            <a:r>
              <a:rPr lang="en-US" baseline="0" dirty="0" smtClean="0"/>
              <a:t> data results in a prevalence of 9.1 with difference with statistical difference in education .  Those in the lower income group have a rate 2xs as high as those in the highest income group.  </a:t>
            </a:r>
          </a:p>
          <a:p>
            <a:r>
              <a:rPr lang="en-US" baseline="0" dirty="0" smtClean="0"/>
              <a:t>(2013_2014)</a:t>
            </a:r>
            <a:endParaRPr lang="en-US" dirty="0"/>
          </a:p>
        </p:txBody>
      </p:sp>
      <p:sp>
        <p:nvSpPr>
          <p:cNvPr id="4" name="Slide Number Placeholder 3"/>
          <p:cNvSpPr>
            <a:spLocks noGrp="1"/>
          </p:cNvSpPr>
          <p:nvPr>
            <p:ph type="sldNum" sz="quarter" idx="10"/>
          </p:nvPr>
        </p:nvSpPr>
        <p:spPr/>
        <p:txBody>
          <a:bodyPr/>
          <a:lstStyle/>
          <a:p>
            <a:fld id="{73538D41-F400-4D10-95F4-B9400E0975CE}" type="slidenum">
              <a:rPr lang="en-US" smtClean="0"/>
              <a:t>13</a:t>
            </a:fld>
            <a:endParaRPr lang="en-US"/>
          </a:p>
        </p:txBody>
      </p:sp>
    </p:spTree>
    <p:extLst>
      <p:ext uri="{BB962C8B-B14F-4D97-AF65-F5344CB8AC3E}">
        <p14:creationId xmlns:p14="http://schemas.microsoft.com/office/powerpoint/2010/main" val="251302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diabetes</a:t>
            </a:r>
            <a:r>
              <a:rPr lang="en-US" baseline="0" dirty="0" smtClean="0"/>
              <a:t> the counties with the lowest prevalence include :Edmunds &amp; Lawrence -6.6%, Butte-6.9% and Brookings, Lincoln and Yankton -7.0%</a:t>
            </a:r>
          </a:p>
          <a:p>
            <a:endParaRPr lang="en-US" baseline="0" dirty="0" smtClean="0"/>
          </a:p>
          <a:p>
            <a:r>
              <a:rPr lang="en-US" baseline="0" dirty="0" smtClean="0"/>
              <a:t>Counties with the highest rate-Oglala Lakota-19.4%, Todd, 18.6, Buffalo-18.4, Ziebach-16.0 and Dewey at 15.1</a:t>
            </a:r>
            <a:endParaRPr lang="en-US" dirty="0"/>
          </a:p>
        </p:txBody>
      </p:sp>
      <p:sp>
        <p:nvSpPr>
          <p:cNvPr id="4" name="Slide Number Placeholder 3"/>
          <p:cNvSpPr>
            <a:spLocks noGrp="1"/>
          </p:cNvSpPr>
          <p:nvPr>
            <p:ph type="sldNum" sz="quarter" idx="10"/>
          </p:nvPr>
        </p:nvSpPr>
        <p:spPr/>
        <p:txBody>
          <a:bodyPr/>
          <a:lstStyle/>
          <a:p>
            <a:fld id="{73538D41-F400-4D10-95F4-B9400E0975CE}" type="slidenum">
              <a:rPr lang="en-US" smtClean="0"/>
              <a:t>14</a:t>
            </a:fld>
            <a:endParaRPr lang="en-US"/>
          </a:p>
        </p:txBody>
      </p:sp>
    </p:spTree>
    <p:extLst>
      <p:ext uri="{BB962C8B-B14F-4D97-AF65-F5344CB8AC3E}">
        <p14:creationId xmlns:p14="http://schemas.microsoft.com/office/powerpoint/2010/main" val="3392681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38D41-F400-4D10-95F4-B9400E0975C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19675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people</a:t>
            </a:r>
            <a:r>
              <a:rPr lang="en-US" baseline="0" dirty="0" smtClean="0"/>
              <a:t> in lower income households tend to eat </a:t>
            </a:r>
            <a:r>
              <a:rPr lang="en-US" baseline="0" dirty="0" smtClean="0"/>
              <a:t>less </a:t>
            </a:r>
            <a:r>
              <a:rPr lang="en-US" baseline="0" dirty="0" smtClean="0"/>
              <a:t>vegetable; within our data the pattern isn’t as evident in relation to fruits.  While it can’t be drawn from this graph it has been shown that the quality of residents diets improve with great neighborhood level access to healthy foods</a:t>
            </a:r>
            <a:endParaRPr lang="en-US" dirty="0"/>
          </a:p>
        </p:txBody>
      </p:sp>
      <p:sp>
        <p:nvSpPr>
          <p:cNvPr id="4" name="Slide Number Placeholder 3"/>
          <p:cNvSpPr>
            <a:spLocks noGrp="1"/>
          </p:cNvSpPr>
          <p:nvPr>
            <p:ph type="sldNum" sz="quarter" idx="10"/>
          </p:nvPr>
        </p:nvSpPr>
        <p:spPr/>
        <p:txBody>
          <a:bodyPr/>
          <a:lstStyle/>
          <a:p>
            <a:fld id="{73538D41-F400-4D10-95F4-B9400E0975CE}" type="slidenum">
              <a:rPr lang="en-US" smtClean="0"/>
              <a:t>16</a:t>
            </a:fld>
            <a:endParaRPr lang="en-US"/>
          </a:p>
        </p:txBody>
      </p:sp>
    </p:spTree>
    <p:extLst>
      <p:ext uri="{BB962C8B-B14F-4D97-AF65-F5344CB8AC3E}">
        <p14:creationId xmlns:p14="http://schemas.microsoft.com/office/powerpoint/2010/main" val="3412833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better nutrition increases with education as well. The state rate </a:t>
            </a:r>
            <a:r>
              <a:rPr lang="en-US" dirty="0" smtClean="0"/>
              <a:t>for </a:t>
            </a:r>
            <a:r>
              <a:rPr lang="en-US" dirty="0" smtClean="0"/>
              <a:t>3 or more veggies is 11.6 and for </a:t>
            </a:r>
            <a:r>
              <a:rPr lang="en-US" dirty="0" smtClean="0"/>
              <a:t>fruit </a:t>
            </a:r>
            <a:r>
              <a:rPr lang="en-US" dirty="0" smtClean="0"/>
              <a:t>is 26.4. Those with a college degree</a:t>
            </a:r>
            <a:r>
              <a:rPr lang="en-US" baseline="0" dirty="0" smtClean="0"/>
              <a:t> are 3xs more </a:t>
            </a:r>
            <a:r>
              <a:rPr lang="en-US" baseline="0" dirty="0" smtClean="0"/>
              <a:t>likely </a:t>
            </a:r>
            <a:r>
              <a:rPr lang="en-US" baseline="0" dirty="0" smtClean="0"/>
              <a:t>to eat 3 or more vegetables compared to those with &lt;HS</a:t>
            </a:r>
            <a:endParaRPr lang="en-US" dirty="0"/>
          </a:p>
        </p:txBody>
      </p:sp>
      <p:sp>
        <p:nvSpPr>
          <p:cNvPr id="4" name="Slide Number Placeholder 3"/>
          <p:cNvSpPr>
            <a:spLocks noGrp="1"/>
          </p:cNvSpPr>
          <p:nvPr>
            <p:ph type="sldNum" sz="quarter" idx="10"/>
          </p:nvPr>
        </p:nvSpPr>
        <p:spPr/>
        <p:txBody>
          <a:bodyPr/>
          <a:lstStyle/>
          <a:p>
            <a:fld id="{73538D41-F400-4D10-95F4-B9400E0975CE}" type="slidenum">
              <a:rPr lang="en-US" smtClean="0"/>
              <a:t>17</a:t>
            </a:fld>
            <a:endParaRPr lang="en-US"/>
          </a:p>
        </p:txBody>
      </p:sp>
    </p:spTree>
    <p:extLst>
      <p:ext uri="{BB962C8B-B14F-4D97-AF65-F5344CB8AC3E}">
        <p14:creationId xmlns:p14="http://schemas.microsoft.com/office/powerpoint/2010/main" val="2169433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to  physical activity resources has been shown to be </a:t>
            </a:r>
            <a:r>
              <a:rPr lang="en-US" dirty="0" smtClean="0"/>
              <a:t>linked </a:t>
            </a:r>
            <a:r>
              <a:rPr lang="en-US" dirty="0" smtClean="0"/>
              <a:t>to income and education.  This question in BRFSS</a:t>
            </a:r>
            <a:r>
              <a:rPr lang="en-US" baseline="0" dirty="0" smtClean="0"/>
              <a:t> asks about any physical activity or exercise in the past 30 days outside of work.  The state rate is 77.5%.  As you can see activity increases with increase income and education.  There are significant differences between &lt; HS </a:t>
            </a:r>
            <a:r>
              <a:rPr lang="en-US" baseline="0" dirty="0" err="1" smtClean="0"/>
              <a:t>ed</a:t>
            </a:r>
            <a:r>
              <a:rPr lang="en-US" baseline="0" dirty="0" smtClean="0"/>
              <a:t> and state rate as well as &lt;15,000</a:t>
            </a:r>
          </a:p>
          <a:p>
            <a:r>
              <a:rPr lang="en-US" baseline="0" dirty="0" smtClean="0"/>
              <a:t>(BRFSS 2013_2014</a:t>
            </a:r>
            <a:r>
              <a:rPr lang="en-US" baseline="0" dirty="0" smtClean="0"/>
              <a: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538D41-F400-4D10-95F4-B9400E0975CE}" type="slidenum">
              <a:rPr lang="en-US" smtClean="0"/>
              <a:t>18</a:t>
            </a:fld>
            <a:endParaRPr lang="en-US"/>
          </a:p>
        </p:txBody>
      </p:sp>
    </p:spTree>
    <p:extLst>
      <p:ext uri="{BB962C8B-B14F-4D97-AF65-F5344CB8AC3E}">
        <p14:creationId xmlns:p14="http://schemas.microsoft.com/office/powerpoint/2010/main" val="413361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smoking prevalence for 2 years combined was</a:t>
            </a:r>
            <a:r>
              <a:rPr lang="en-US" baseline="0" dirty="0" smtClean="0"/>
              <a:t> 19.1.  And significant difference between income groups and between education.  As you can see those with &lt; HS education are more than 4xs more likely to smoke than college graduates.  </a:t>
            </a:r>
          </a:p>
          <a:p>
            <a:r>
              <a:rPr lang="en-US" baseline="0" dirty="0" smtClean="0"/>
              <a:t>(2013_2014)</a:t>
            </a:r>
            <a:endParaRPr lang="en-US" dirty="0"/>
          </a:p>
        </p:txBody>
      </p:sp>
      <p:sp>
        <p:nvSpPr>
          <p:cNvPr id="4" name="Slide Number Placeholder 3"/>
          <p:cNvSpPr>
            <a:spLocks noGrp="1"/>
          </p:cNvSpPr>
          <p:nvPr>
            <p:ph type="sldNum" sz="quarter" idx="10"/>
          </p:nvPr>
        </p:nvSpPr>
        <p:spPr/>
        <p:txBody>
          <a:bodyPr/>
          <a:lstStyle/>
          <a:p>
            <a:fld id="{73538D41-F400-4D10-95F4-B9400E0975CE}" type="slidenum">
              <a:rPr lang="en-US" smtClean="0"/>
              <a:t>19</a:t>
            </a:fld>
            <a:endParaRPr lang="en-US"/>
          </a:p>
        </p:txBody>
      </p:sp>
    </p:spTree>
    <p:extLst>
      <p:ext uri="{BB962C8B-B14F-4D97-AF65-F5344CB8AC3E}">
        <p14:creationId xmlns:p14="http://schemas.microsoft.com/office/powerpoint/2010/main" val="1826034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Lowest is </a:t>
            </a:r>
            <a:r>
              <a:rPr lang="en-US" dirty="0" smtClean="0"/>
              <a:t>Lincoln,</a:t>
            </a:r>
            <a:r>
              <a:rPr lang="en-US" baseline="0" dirty="0" smtClean="0"/>
              <a:t> </a:t>
            </a:r>
            <a:r>
              <a:rPr lang="en-US" baseline="0" dirty="0" smtClean="0"/>
              <a:t>Hughes, Clay Union, and Brookings</a:t>
            </a:r>
          </a:p>
          <a:p>
            <a:r>
              <a:rPr lang="en-US" baseline="0" dirty="0" smtClean="0"/>
              <a:t>Highest Ziebach, Todd, Dewey, Buffalo, and Oglala </a:t>
            </a:r>
            <a:r>
              <a:rPr lang="en-US" baseline="0" dirty="0" smtClean="0"/>
              <a:t>Lakota</a:t>
            </a:r>
          </a:p>
          <a:p>
            <a:endParaRPr lang="en-US" baseline="0" dirty="0" smtClean="0"/>
          </a:p>
          <a:p>
            <a:r>
              <a:rPr lang="en-US" baseline="0" dirty="0" err="1" smtClean="0"/>
              <a:t>Source:Institute</a:t>
            </a:r>
            <a:r>
              <a:rPr lang="en-US" baseline="0" dirty="0" smtClean="0"/>
              <a:t> for Health Metrics and Evaluation.  www.healthdata.org/us-county-profiles</a:t>
            </a:r>
          </a:p>
          <a:p>
            <a:endParaRPr lang="en-US" baseline="0" dirty="0" smtClean="0"/>
          </a:p>
        </p:txBody>
      </p:sp>
      <p:sp>
        <p:nvSpPr>
          <p:cNvPr id="4" name="Slide Number Placeholder 3"/>
          <p:cNvSpPr>
            <a:spLocks noGrp="1"/>
          </p:cNvSpPr>
          <p:nvPr>
            <p:ph type="sldNum" sz="quarter" idx="10"/>
          </p:nvPr>
        </p:nvSpPr>
        <p:spPr/>
        <p:txBody>
          <a:bodyPr/>
          <a:lstStyle/>
          <a:p>
            <a:fld id="{73538D41-F400-4D10-95F4-B9400E0975CE}" type="slidenum">
              <a:rPr lang="en-US" smtClean="0"/>
              <a:t>20</a:t>
            </a:fld>
            <a:endParaRPr lang="en-US"/>
          </a:p>
        </p:txBody>
      </p:sp>
    </p:spTree>
    <p:extLst>
      <p:ext uri="{BB962C8B-B14F-4D97-AF65-F5344CB8AC3E}">
        <p14:creationId xmlns:p14="http://schemas.microsoft.com/office/powerpoint/2010/main" val="34972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3538D41-F400-4D10-95F4-B9400E0975CE}" type="slidenum">
              <a:rPr lang="en-US" smtClean="0"/>
              <a:t>2</a:t>
            </a:fld>
            <a:endParaRPr lang="en-US"/>
          </a:p>
        </p:txBody>
      </p:sp>
    </p:spTree>
    <p:extLst>
      <p:ext uri="{BB962C8B-B14F-4D97-AF65-F5344CB8AC3E}">
        <p14:creationId xmlns:p14="http://schemas.microsoft.com/office/powerpoint/2010/main" val="4245935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Lowest prevalence in </a:t>
            </a:r>
            <a:r>
              <a:rPr lang="en-US" dirty="0" smtClean="0"/>
              <a:t>Lincoln, </a:t>
            </a:r>
            <a:r>
              <a:rPr lang="en-US" dirty="0" smtClean="0"/>
              <a:t>Clay , Brookings, Harding, and Brown</a:t>
            </a:r>
          </a:p>
          <a:p>
            <a:r>
              <a:rPr lang="en-US" dirty="0" smtClean="0"/>
              <a:t>Highest Prevalence Corson, Dewey , </a:t>
            </a:r>
            <a:r>
              <a:rPr lang="en-US" dirty="0" smtClean="0"/>
              <a:t>Todd</a:t>
            </a:r>
            <a:r>
              <a:rPr lang="en-US" dirty="0" smtClean="0"/>
              <a:t>, Oglala Lakota, and Buffalo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Source:Institute</a:t>
            </a:r>
            <a:r>
              <a:rPr lang="en-US" baseline="0" dirty="0" smtClean="0"/>
              <a:t> for Health Metrics and Evaluation.  www.healthdata.org/us-county-profiles</a:t>
            </a:r>
          </a:p>
          <a:p>
            <a:endParaRPr lang="en-US" dirty="0"/>
          </a:p>
        </p:txBody>
      </p:sp>
      <p:sp>
        <p:nvSpPr>
          <p:cNvPr id="4" name="Slide Number Placeholder 3"/>
          <p:cNvSpPr>
            <a:spLocks noGrp="1"/>
          </p:cNvSpPr>
          <p:nvPr>
            <p:ph type="sldNum" sz="quarter" idx="10"/>
          </p:nvPr>
        </p:nvSpPr>
        <p:spPr/>
        <p:txBody>
          <a:bodyPr/>
          <a:lstStyle/>
          <a:p>
            <a:fld id="{73538D41-F400-4D10-95F4-B9400E0975CE}" type="slidenum">
              <a:rPr lang="en-US" smtClean="0"/>
              <a:t>21</a:t>
            </a:fld>
            <a:endParaRPr lang="en-US"/>
          </a:p>
        </p:txBody>
      </p:sp>
    </p:spTree>
    <p:extLst>
      <p:ext uri="{BB962C8B-B14F-4D97-AF65-F5344CB8AC3E}">
        <p14:creationId xmlns:p14="http://schemas.microsoft.com/office/powerpoint/2010/main" val="2286971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pPr defTabSz="931774">
              <a:defRPr/>
            </a:pPr>
            <a:r>
              <a:rPr lang="en-US" dirty="0" smtClean="0"/>
              <a:t>Health Impact Assessments to review needed , proposed, and existing social policies for their likely impact on health</a:t>
            </a:r>
          </a:p>
          <a:p>
            <a:pPr defTabSz="931774">
              <a:defRPr/>
            </a:pPr>
            <a:endParaRPr lang="en-US" dirty="0" smtClean="0"/>
          </a:p>
          <a:p>
            <a:r>
              <a:rPr lang="en-US" dirty="0" smtClean="0"/>
              <a:t>Health in all policies</a:t>
            </a:r>
            <a:r>
              <a:rPr lang="en-US" baseline="0" dirty="0" smtClean="0"/>
              <a:t> which introduces improved health for all and the closing of health gaps as goals to be shared across all areas of government</a:t>
            </a:r>
          </a:p>
          <a:p>
            <a:endParaRPr lang="en-US" baseline="0" dirty="0" smtClean="0"/>
          </a:p>
          <a:p>
            <a:r>
              <a:rPr lang="en-US" baseline="0" dirty="0" smtClean="0"/>
              <a:t>Program examples: walking school bus, requiring PE, </a:t>
            </a:r>
            <a:endParaRPr lang="en-US" dirty="0"/>
          </a:p>
        </p:txBody>
      </p:sp>
      <p:sp>
        <p:nvSpPr>
          <p:cNvPr id="4" name="Slide Number Placeholder 3"/>
          <p:cNvSpPr>
            <a:spLocks noGrp="1"/>
          </p:cNvSpPr>
          <p:nvPr>
            <p:ph type="sldNum" sz="quarter" idx="10"/>
          </p:nvPr>
        </p:nvSpPr>
        <p:spPr/>
        <p:txBody>
          <a:bodyPr/>
          <a:lstStyle/>
          <a:p>
            <a:fld id="{73538D41-F400-4D10-95F4-B9400E0975CE}" type="slidenum">
              <a:rPr lang="en-US" smtClean="0"/>
              <a:t>23</a:t>
            </a:fld>
            <a:endParaRPr lang="en-US"/>
          </a:p>
        </p:txBody>
      </p:sp>
    </p:spTree>
    <p:extLst>
      <p:ext uri="{BB962C8B-B14F-4D97-AF65-F5344CB8AC3E}">
        <p14:creationId xmlns:p14="http://schemas.microsoft.com/office/powerpoint/2010/main" val="4079514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538D41-F400-4D10-95F4-B9400E0975CE}" type="slidenum">
              <a:rPr lang="en-US" smtClean="0"/>
              <a:t>24</a:t>
            </a:fld>
            <a:endParaRPr lang="en-US"/>
          </a:p>
        </p:txBody>
      </p:sp>
    </p:spTree>
    <p:extLst>
      <p:ext uri="{BB962C8B-B14F-4D97-AF65-F5344CB8AC3E}">
        <p14:creationId xmlns:p14="http://schemas.microsoft.com/office/powerpoint/2010/main" val="1777669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3538D41-F400-4D10-95F4-B9400E0975CE}" type="slidenum">
              <a:rPr lang="en-US" smtClean="0"/>
              <a:t>3</a:t>
            </a:fld>
            <a:endParaRPr lang="en-US"/>
          </a:p>
        </p:txBody>
      </p:sp>
    </p:spTree>
    <p:extLst>
      <p:ext uri="{BB962C8B-B14F-4D97-AF65-F5344CB8AC3E}">
        <p14:creationId xmlns:p14="http://schemas.microsoft.com/office/powerpoint/2010/main" val="45630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Create social &amp; physical environments that promote good health for all</a:t>
            </a:r>
          </a:p>
          <a:p>
            <a:endParaRPr lang="en-US" dirty="0" smtClean="0"/>
          </a:p>
          <a:p>
            <a:r>
              <a:rPr lang="en-US" dirty="0" smtClean="0"/>
              <a:t>This emphasis is also shared with the WHO, as well as other US</a:t>
            </a:r>
            <a:r>
              <a:rPr lang="en-US" baseline="0" dirty="0" smtClean="0"/>
              <a:t> Health Initiatives such as the National Partnership for Action to End Health Disparities, and the National Prevention and Health Promotion Strategy.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 key areas developed by Healthy People 2020</a:t>
            </a:r>
          </a:p>
          <a:p>
            <a:endParaRPr lang="en-US" baseline="0" dirty="0" smtClean="0"/>
          </a:p>
          <a:p>
            <a:r>
              <a:rPr lang="en-US" baseline="0" dirty="0" smtClean="0"/>
              <a:t>Economic Stability: poverty, employment, food security, housing stability</a:t>
            </a:r>
          </a:p>
          <a:p>
            <a:endParaRPr lang="en-US" baseline="0" dirty="0" smtClean="0"/>
          </a:p>
          <a:p>
            <a:r>
              <a:rPr lang="en-US" baseline="0" dirty="0" smtClean="0"/>
              <a:t>Education: High School Graduation, Enrollment in higher education, Language and literacy, early childhood education and development</a:t>
            </a:r>
          </a:p>
          <a:p>
            <a:endParaRPr lang="en-US" baseline="0" dirty="0" smtClean="0"/>
          </a:p>
          <a:p>
            <a:r>
              <a:rPr lang="en-US" baseline="0" dirty="0" smtClean="0"/>
              <a:t>Social &amp; Community Context:  Social cohesion, civic participation, perceptions of discrimination and equity, incarceration</a:t>
            </a:r>
          </a:p>
          <a:p>
            <a:endParaRPr lang="en-US" baseline="0" dirty="0" smtClean="0"/>
          </a:p>
          <a:p>
            <a:r>
              <a:rPr lang="en-US" baseline="0" dirty="0" smtClean="0"/>
              <a:t>Health &amp; health care: access to health care, access to primary care, health literacy</a:t>
            </a:r>
          </a:p>
          <a:p>
            <a:endParaRPr lang="en-US" baseline="0" dirty="0" smtClean="0"/>
          </a:p>
          <a:p>
            <a:r>
              <a:rPr lang="en-US" baseline="0" dirty="0" smtClean="0"/>
              <a:t>Neighborhood &amp; Built Environment: Access to healthy foods, quality of housing, crime and violence, environmental conditions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538D41-F400-4D10-95F4-B9400E0975CE}" type="slidenum">
              <a:rPr lang="en-US" smtClean="0"/>
              <a:t>4</a:t>
            </a:fld>
            <a:endParaRPr lang="en-US"/>
          </a:p>
        </p:txBody>
      </p:sp>
    </p:spTree>
    <p:extLst>
      <p:ext uri="{BB962C8B-B14F-4D97-AF65-F5344CB8AC3E}">
        <p14:creationId xmlns:p14="http://schemas.microsoft.com/office/powerpoint/2010/main" val="10800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we know: People with more education are likely to live longer, experience better health outcomes, and practice more health promoting behaviors such as exercising regularly, refraining from smoking, and obtaining timely and healthy care check ups and screenings</a:t>
            </a:r>
          </a:p>
          <a:p>
            <a:endParaRPr lang="en-US" dirty="0" smtClean="0"/>
          </a:p>
          <a:p>
            <a:r>
              <a:rPr lang="en-US" dirty="0" smtClean="0"/>
              <a:t>Ways education shapes health behaviors:  greater health knowledge.</a:t>
            </a:r>
            <a:r>
              <a:rPr lang="en-US" baseline="0" dirty="0" smtClean="0"/>
              <a:t>  Education is linked to options of employment and income .  Having more education and a better job is also linked with social support, networks, and norms that support healthy behaviors and discourage behaviors that are health harming. Adults educational attainment is also linked with their child’s health beginning early in life </a:t>
            </a:r>
          </a:p>
          <a:p>
            <a:r>
              <a:rPr lang="en-US" baseline="0" dirty="0" smtClean="0"/>
              <a:t> </a:t>
            </a:r>
          </a:p>
          <a:p>
            <a:r>
              <a:rPr lang="en-US" baseline="0" dirty="0" smtClean="0"/>
              <a:t>Within this map the range goes from 23.2% in Bennet to 4.4% in Lincoln</a:t>
            </a:r>
            <a:endParaRPr lang="en-US" dirty="0"/>
          </a:p>
        </p:txBody>
      </p:sp>
      <p:sp>
        <p:nvSpPr>
          <p:cNvPr id="4" name="Slide Number Placeholder 3"/>
          <p:cNvSpPr>
            <a:spLocks noGrp="1"/>
          </p:cNvSpPr>
          <p:nvPr>
            <p:ph type="sldNum" sz="quarter" idx="10"/>
          </p:nvPr>
        </p:nvSpPr>
        <p:spPr/>
        <p:txBody>
          <a:bodyPr/>
          <a:lstStyle/>
          <a:p>
            <a:fld id="{73538D41-F400-4D10-95F4-B9400E0975CE}" type="slidenum">
              <a:rPr lang="en-US" smtClean="0"/>
              <a:t>5</a:t>
            </a:fld>
            <a:endParaRPr lang="en-US"/>
          </a:p>
        </p:txBody>
      </p:sp>
    </p:spTree>
    <p:extLst>
      <p:ext uri="{BB962C8B-B14F-4D97-AF65-F5344CB8AC3E}">
        <p14:creationId xmlns:p14="http://schemas.microsoft.com/office/powerpoint/2010/main" val="2098185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a:t>
            </a:r>
            <a:r>
              <a:rPr lang="en-US" baseline="0" dirty="0" smtClean="0"/>
              <a:t> living in poverty are more likely to suffer from chronic health problems.  Including depression, asthma, and obesity .  A study also showed diabetes, high BP and heart attacks were slightly higher.   We also know smoking is more prevalent among those living in poverty .  </a:t>
            </a:r>
            <a:endParaRPr lang="en-US" dirty="0" smtClean="0"/>
          </a:p>
          <a:p>
            <a:endParaRPr lang="en-US" dirty="0" smtClean="0"/>
          </a:p>
          <a:p>
            <a:r>
              <a:rPr lang="en-US" dirty="0" smtClean="0"/>
              <a:t>As you can see there are counties within our state with high levels of poverty.  </a:t>
            </a:r>
          </a:p>
          <a:p>
            <a:r>
              <a:rPr lang="en-US" dirty="0" smtClean="0"/>
              <a:t>Union and Lincoln have the lowest</a:t>
            </a:r>
            <a:r>
              <a:rPr lang="en-US" baseline="0" dirty="0" smtClean="0"/>
              <a:t> poverty rates while Oglala Lakota has the highest</a:t>
            </a:r>
            <a:endParaRPr lang="en-US" dirty="0"/>
          </a:p>
        </p:txBody>
      </p:sp>
      <p:sp>
        <p:nvSpPr>
          <p:cNvPr id="4" name="Slide Number Placeholder 3"/>
          <p:cNvSpPr>
            <a:spLocks noGrp="1"/>
          </p:cNvSpPr>
          <p:nvPr>
            <p:ph type="sldNum" sz="quarter" idx="10"/>
          </p:nvPr>
        </p:nvSpPr>
        <p:spPr/>
        <p:txBody>
          <a:bodyPr/>
          <a:lstStyle/>
          <a:p>
            <a:fld id="{73538D41-F400-4D10-95F4-B9400E0975CE}" type="slidenum">
              <a:rPr lang="en-US" smtClean="0"/>
              <a:t>6</a:t>
            </a:fld>
            <a:endParaRPr lang="en-US"/>
          </a:p>
        </p:txBody>
      </p:sp>
    </p:spTree>
    <p:extLst>
      <p:ext uri="{BB962C8B-B14F-4D97-AF65-F5344CB8AC3E}">
        <p14:creationId xmlns:p14="http://schemas.microsoft.com/office/powerpoint/2010/main" val="398023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in the previous slide and this slide the</a:t>
            </a:r>
            <a:r>
              <a:rPr lang="en-US" baseline="0" dirty="0" smtClean="0"/>
              <a:t> issue is economic resources.  The greater resource the more likely people are to make health promoting choices such as healthy food, access to more physical activity options.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3538D41-F400-4D10-95F4-B9400E0975CE}" type="slidenum">
              <a:rPr lang="en-US" smtClean="0"/>
              <a:t>7</a:t>
            </a:fld>
            <a:endParaRPr lang="en-US"/>
          </a:p>
        </p:txBody>
      </p:sp>
    </p:spTree>
    <p:extLst>
      <p:ext uri="{BB962C8B-B14F-4D97-AF65-F5344CB8AC3E}">
        <p14:creationId xmlns:p14="http://schemas.microsoft.com/office/powerpoint/2010/main" val="2611249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take</a:t>
            </a:r>
            <a:r>
              <a:rPr lang="en-US" baseline="0" dirty="0" smtClean="0"/>
              <a:t> a look at some specific indicators and the relationship between income and education</a:t>
            </a:r>
            <a:endParaRPr lang="en-US" dirty="0"/>
          </a:p>
        </p:txBody>
      </p:sp>
      <p:sp>
        <p:nvSpPr>
          <p:cNvPr id="4" name="Slide Number Placeholder 3"/>
          <p:cNvSpPr>
            <a:spLocks noGrp="1"/>
          </p:cNvSpPr>
          <p:nvPr>
            <p:ph type="sldNum" sz="quarter" idx="10"/>
          </p:nvPr>
        </p:nvSpPr>
        <p:spPr/>
        <p:txBody>
          <a:bodyPr/>
          <a:lstStyle/>
          <a:p>
            <a:fld id="{73538D41-F400-4D10-95F4-B9400E0975CE}" type="slidenum">
              <a:rPr lang="en-US" smtClean="0"/>
              <a:t>8</a:t>
            </a:fld>
            <a:endParaRPr lang="en-US"/>
          </a:p>
        </p:txBody>
      </p:sp>
    </p:spTree>
    <p:extLst>
      <p:ext uri="{BB962C8B-B14F-4D97-AF65-F5344CB8AC3E}">
        <p14:creationId xmlns:p14="http://schemas.microsoft.com/office/powerpoint/2010/main" val="51967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(BRFSS 2013_2014</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3538D41-F400-4D10-95F4-B9400E0975CE}" type="slidenum">
              <a:rPr lang="en-US" smtClean="0"/>
              <a:t>9</a:t>
            </a:fld>
            <a:endParaRPr lang="en-US"/>
          </a:p>
        </p:txBody>
      </p:sp>
    </p:spTree>
    <p:extLst>
      <p:ext uri="{BB962C8B-B14F-4D97-AF65-F5344CB8AC3E}">
        <p14:creationId xmlns:p14="http://schemas.microsoft.com/office/powerpoint/2010/main" val="2470815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F3ECD9-D9B4-472D-B576-9DD707B70B5A}" type="datetimeFigureOut">
              <a:rPr lang="en-US" smtClean="0"/>
              <a:t>07/30/2015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037F2-B973-46F9-B722-BB8FB28BA396}" type="slidenum">
              <a:rPr lang="en-US" smtClean="0"/>
              <a:t>‹#›</a:t>
            </a:fld>
            <a:endParaRPr lang="en-US"/>
          </a:p>
        </p:txBody>
      </p:sp>
    </p:spTree>
    <p:extLst>
      <p:ext uri="{BB962C8B-B14F-4D97-AF65-F5344CB8AC3E}">
        <p14:creationId xmlns:p14="http://schemas.microsoft.com/office/powerpoint/2010/main" val="410493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3565" y="1953400"/>
            <a:ext cx="3571436" cy="783884"/>
          </a:xfrm>
        </p:spPr>
        <p:txBody>
          <a:bodyPr lIns="0" tIns="0" rIns="0" bIns="0" anchor="t" anchorCtr="0">
            <a:noAutofit/>
          </a:bodyPr>
          <a:lstStyle>
            <a:lvl1pPr marL="0" indent="0" algn="l">
              <a:lnSpc>
                <a:spcPct val="100000"/>
              </a:lnSpc>
              <a:spcBef>
                <a:spcPts val="0"/>
              </a:spcBef>
              <a:spcAft>
                <a:spcPts val="0"/>
              </a:spcAft>
              <a:buNone/>
              <a:defRPr lang="en-US" sz="2400" b="1" i="0" kern="1200" baseline="0" dirty="0" smtClean="0">
                <a:solidFill>
                  <a:schemeClr val="tx1"/>
                </a:soli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AF3ECD9-D9B4-472D-B576-9DD707B70B5A}" type="datetimeFigureOut">
              <a:rPr lang="en-US" smtClean="0"/>
              <a:t>07/30/2015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D037F2-B973-46F9-B722-BB8FB28BA396}" type="slidenum">
              <a:rPr lang="en-US" smtClean="0"/>
              <a:t>‹#›</a:t>
            </a:fld>
            <a:endParaRPr lang="en-US"/>
          </a:p>
        </p:txBody>
      </p:sp>
      <p:sp>
        <p:nvSpPr>
          <p:cNvPr id="12" name="Text Placeholder 2"/>
          <p:cNvSpPr>
            <a:spLocks noGrp="1"/>
          </p:cNvSpPr>
          <p:nvPr>
            <p:ph type="body" idx="13"/>
          </p:nvPr>
        </p:nvSpPr>
        <p:spPr>
          <a:xfrm>
            <a:off x="4708963" y="1953400"/>
            <a:ext cx="3571436" cy="783884"/>
          </a:xfrm>
        </p:spPr>
        <p:txBody>
          <a:bodyPr lIns="0" tIns="0" rIns="0" bIns="0" anchor="t" anchorCtr="0">
            <a:noAutofit/>
          </a:bodyPr>
          <a:lstStyle>
            <a:lvl1pPr marL="0" indent="0" algn="l">
              <a:lnSpc>
                <a:spcPct val="100000"/>
              </a:lnSpc>
              <a:spcBef>
                <a:spcPts val="0"/>
              </a:spcBef>
              <a:spcAft>
                <a:spcPts val="0"/>
              </a:spcAft>
              <a:buNone/>
              <a:defRPr lang="en-US" sz="2400" b="1" i="0" kern="1200" baseline="0" dirty="0" smtClean="0">
                <a:solidFill>
                  <a:schemeClr val="tx1"/>
                </a:soli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half" idx="2"/>
          </p:nvPr>
        </p:nvSpPr>
        <p:spPr>
          <a:xfrm>
            <a:off x="873564" y="2887132"/>
            <a:ext cx="3571436" cy="2824087"/>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4"/>
          </p:nvPr>
        </p:nvSpPr>
        <p:spPr>
          <a:xfrm>
            <a:off x="4708963" y="2887132"/>
            <a:ext cx="3571436" cy="2824088"/>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72962" y="1953400"/>
            <a:ext cx="3602217" cy="37104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3ECD9-D9B4-472D-B576-9DD707B70B5A}" type="datetimeFigureOut">
              <a:rPr lang="en-US" smtClean="0"/>
              <a:t>07/30/2015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037F2-B973-46F9-B722-BB8FB28BA396}" type="slidenum">
              <a:rPr lang="en-US" smtClean="0"/>
              <a:t>‹#›</a:t>
            </a:fld>
            <a:endParaRPr lang="en-US"/>
          </a:p>
        </p:txBody>
      </p:sp>
      <p:sp>
        <p:nvSpPr>
          <p:cNvPr id="10" name="Content Placeholder 3"/>
          <p:cNvSpPr>
            <a:spLocks noGrp="1"/>
          </p:cNvSpPr>
          <p:nvPr>
            <p:ph sz="half" idx="14"/>
          </p:nvPr>
        </p:nvSpPr>
        <p:spPr>
          <a:xfrm>
            <a:off x="4708963" y="1953400"/>
            <a:ext cx="3571436" cy="375782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73564" y="1953400"/>
            <a:ext cx="3415554" cy="2992641"/>
          </a:xfrm>
        </p:spPr>
        <p:txBody>
          <a:bodyPr lIns="0" tIns="0" rIns="0" bIns="0" anchor="t" anchorCtr="0"/>
          <a:lstStyle>
            <a:lvl1pPr marL="0" indent="0">
              <a:spcBef>
                <a:spcPts val="0"/>
              </a:spcBef>
              <a:spcAft>
                <a:spcPts val="0"/>
              </a:spcAft>
              <a:buFontTx/>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3ECD9-D9B4-472D-B576-9DD707B70B5A}" type="datetimeFigureOut">
              <a:rPr lang="en-US" smtClean="0"/>
              <a:t>07/30/2015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037F2-B973-46F9-B722-BB8FB28BA396}"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2" name="Picture Placeholder 11"/>
          <p:cNvSpPr>
            <a:spLocks noGrp="1"/>
          </p:cNvSpPr>
          <p:nvPr>
            <p:ph type="pic" sz="quarter" idx="13"/>
          </p:nvPr>
        </p:nvSpPr>
        <p:spPr>
          <a:xfrm>
            <a:off x="4673600" y="1944159"/>
            <a:ext cx="4123265" cy="2128307"/>
          </a:xfrm>
        </p:spPr>
        <p:txBody>
          <a:bodyPr/>
          <a:lstStyle/>
          <a:p>
            <a:r>
              <a:rPr lang="en-US" smtClean="0"/>
              <a:t>Click icon to add picture</a:t>
            </a:r>
            <a:endParaRPr lang="en-US"/>
          </a:p>
        </p:txBody>
      </p:sp>
      <p:pic>
        <p:nvPicPr>
          <p:cNvPr id="13" name="Picture 12" descr="yellowbo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00" y="4063999"/>
            <a:ext cx="4123265" cy="1712976"/>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73564" y="1953400"/>
            <a:ext cx="3415554" cy="2992641"/>
          </a:xfrm>
        </p:spPr>
        <p:txBody>
          <a:bodyPr lIns="0" tIns="0" rIns="0" bIns="0" anchor="t" anchorCtr="0"/>
          <a:lstStyle>
            <a:lvl1pPr marL="0" indent="0">
              <a:spcBef>
                <a:spcPts val="0"/>
              </a:spcBef>
              <a:spcAft>
                <a:spcPts val="0"/>
              </a:spcAft>
              <a:buFontTx/>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3ECD9-D9B4-472D-B576-9DD707B70B5A}" type="datetimeFigureOut">
              <a:rPr lang="en-US" smtClean="0"/>
              <a:t>07/30/2015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037F2-B973-46F9-B722-BB8FB28BA396}"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2" name="Picture Placeholder 11"/>
          <p:cNvSpPr>
            <a:spLocks noGrp="1"/>
          </p:cNvSpPr>
          <p:nvPr>
            <p:ph type="pic" sz="quarter" idx="13"/>
          </p:nvPr>
        </p:nvSpPr>
        <p:spPr>
          <a:xfrm>
            <a:off x="4673600" y="1944160"/>
            <a:ext cx="4123265" cy="2119840"/>
          </a:xfrm>
        </p:spPr>
        <p:txBody>
          <a:bodyPr/>
          <a:lstStyle/>
          <a:p>
            <a:r>
              <a:rPr lang="en-US" smtClean="0"/>
              <a:t>Click icon to add picture</a:t>
            </a:r>
            <a:endParaRPr lang="en-US"/>
          </a:p>
        </p:txBody>
      </p:sp>
      <p:pic>
        <p:nvPicPr>
          <p:cNvPr id="2" name="Picture 1" descr="bluebo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00" y="4063999"/>
            <a:ext cx="4123265" cy="1712976"/>
          </a:xfrm>
          <a:prstGeom prst="rect">
            <a:avLst/>
          </a:prstGeom>
        </p:spPr>
      </p:pic>
    </p:spTree>
    <p:extLst>
      <p:ext uri="{BB962C8B-B14F-4D97-AF65-F5344CB8AC3E}">
        <p14:creationId xmlns:p14="http://schemas.microsoft.com/office/powerpoint/2010/main" val="17160059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73564" y="1953400"/>
            <a:ext cx="3415554" cy="2992641"/>
          </a:xfrm>
        </p:spPr>
        <p:txBody>
          <a:bodyPr lIns="0" tIns="0" rIns="0" bIns="0" anchor="t" anchorCtr="0"/>
          <a:lstStyle>
            <a:lvl1pPr marL="0" indent="0">
              <a:spcBef>
                <a:spcPts val="0"/>
              </a:spcBef>
              <a:spcAft>
                <a:spcPts val="0"/>
              </a:spcAft>
              <a:buFontTx/>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3ECD9-D9B4-472D-B576-9DD707B70B5A}" type="datetimeFigureOut">
              <a:rPr lang="en-US" smtClean="0"/>
              <a:t>07/30/2015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037F2-B973-46F9-B722-BB8FB28BA396}"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2" name="Picture Placeholder 11"/>
          <p:cNvSpPr>
            <a:spLocks noGrp="1"/>
          </p:cNvSpPr>
          <p:nvPr>
            <p:ph type="pic" sz="quarter" idx="13"/>
          </p:nvPr>
        </p:nvSpPr>
        <p:spPr>
          <a:xfrm>
            <a:off x="4673600" y="1944160"/>
            <a:ext cx="4123265" cy="2119840"/>
          </a:xfrm>
        </p:spPr>
        <p:txBody>
          <a:bodyPr/>
          <a:lstStyle/>
          <a:p>
            <a:r>
              <a:rPr lang="en-US" smtClean="0"/>
              <a:t>Click icon to add picture</a:t>
            </a:r>
            <a:endParaRPr lang="en-US"/>
          </a:p>
        </p:txBody>
      </p:sp>
      <p:pic>
        <p:nvPicPr>
          <p:cNvPr id="3" name="Picture 2" descr="greenbo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00" y="4063998"/>
            <a:ext cx="4123266" cy="1712977"/>
          </a:xfrm>
          <a:prstGeom prst="rect">
            <a:avLst/>
          </a:prstGeom>
        </p:spPr>
      </p:pic>
    </p:spTree>
    <p:extLst>
      <p:ext uri="{BB962C8B-B14F-4D97-AF65-F5344CB8AC3E}">
        <p14:creationId xmlns:p14="http://schemas.microsoft.com/office/powerpoint/2010/main" val="18125076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F3ECD9-D9B4-472D-B576-9DD707B70B5A}" type="datetimeFigureOut">
              <a:rPr lang="en-US" smtClean="0"/>
              <a:t>07/30/2015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037F2-B973-46F9-B722-BB8FB28BA396}" type="slidenum">
              <a:rPr lang="en-US" smtClean="0"/>
              <a:t>‹#›</a:t>
            </a:fld>
            <a:endParaRPr lang="en-US"/>
          </a:p>
        </p:txBody>
      </p:sp>
      <p:sp>
        <p:nvSpPr>
          <p:cNvPr id="12" name="Content Placeholder 3"/>
          <p:cNvSpPr>
            <a:spLocks noGrp="1"/>
          </p:cNvSpPr>
          <p:nvPr>
            <p:ph sz="half" idx="14"/>
          </p:nvPr>
        </p:nvSpPr>
        <p:spPr>
          <a:xfrm>
            <a:off x="811642" y="1967934"/>
            <a:ext cx="7519557" cy="358620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3666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F3ECD9-D9B4-472D-B576-9DD707B70B5A}" type="datetimeFigureOut">
              <a:rPr lang="en-US" smtClean="0"/>
              <a:t>07/30/2015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037F2-B973-46F9-B722-BB8FB28BA396}" type="slidenum">
              <a:rPr lang="en-US" smtClean="0"/>
              <a:t>‹#›</a:t>
            </a:fld>
            <a:endParaRPr lang="en-US"/>
          </a:p>
        </p:txBody>
      </p:sp>
      <p:sp>
        <p:nvSpPr>
          <p:cNvPr id="2" name="Title 1"/>
          <p:cNvSpPr>
            <a:spLocks noGrp="1"/>
          </p:cNvSpPr>
          <p:nvPr>
            <p:ph type="title"/>
          </p:nvPr>
        </p:nvSpPr>
        <p:spPr>
          <a:xfrm>
            <a:off x="726973" y="440266"/>
            <a:ext cx="7688894" cy="1143000"/>
          </a:xfrm>
        </p:spPr>
        <p:txBody>
          <a:bodyPr/>
          <a:lstStyle/>
          <a:p>
            <a:r>
              <a:rPr lang="en-US" smtClean="0"/>
              <a:t>Click to edit Master title style</a:t>
            </a:r>
            <a:endParaRPr lang="en-US"/>
          </a:p>
        </p:txBody>
      </p:sp>
      <p:sp>
        <p:nvSpPr>
          <p:cNvPr id="11" name="Content Placeholder 3"/>
          <p:cNvSpPr>
            <a:spLocks noGrp="1"/>
          </p:cNvSpPr>
          <p:nvPr>
            <p:ph sz="half" idx="14"/>
          </p:nvPr>
        </p:nvSpPr>
        <p:spPr>
          <a:xfrm>
            <a:off x="811642" y="1967934"/>
            <a:ext cx="7519557" cy="358620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678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F3ECD9-D9B4-472D-B576-9DD707B70B5A}" type="datetimeFigureOut">
              <a:rPr lang="en-US" smtClean="0"/>
              <a:t>07/30/2015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037F2-B973-46F9-B722-BB8FB28BA396}" type="slidenum">
              <a:rPr lang="en-US" smtClean="0"/>
              <a:t>‹#›</a:t>
            </a:fld>
            <a:endParaRPr lang="en-US"/>
          </a:p>
        </p:txBody>
      </p:sp>
      <p:sp>
        <p:nvSpPr>
          <p:cNvPr id="2" name="Title 1"/>
          <p:cNvSpPr>
            <a:spLocks noGrp="1"/>
          </p:cNvSpPr>
          <p:nvPr>
            <p:ph type="title"/>
          </p:nvPr>
        </p:nvSpPr>
        <p:spPr>
          <a:xfrm>
            <a:off x="726973" y="440266"/>
            <a:ext cx="7688894" cy="1143000"/>
          </a:xfrm>
        </p:spPr>
        <p:txBody>
          <a:bodyPr/>
          <a:lstStyle/>
          <a:p>
            <a:r>
              <a:rPr lang="en-US" smtClean="0"/>
              <a:t>Click to edit Master title style</a:t>
            </a:r>
            <a:endParaRPr lang="en-US"/>
          </a:p>
        </p:txBody>
      </p:sp>
      <p:sp>
        <p:nvSpPr>
          <p:cNvPr id="11" name="Content Placeholder 3"/>
          <p:cNvSpPr>
            <a:spLocks noGrp="1"/>
          </p:cNvSpPr>
          <p:nvPr>
            <p:ph sz="half" idx="14"/>
          </p:nvPr>
        </p:nvSpPr>
        <p:spPr>
          <a:xfrm>
            <a:off x="811642" y="1967934"/>
            <a:ext cx="7519557" cy="358620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385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F3ECD9-D9B4-472D-B576-9DD707B70B5A}" type="datetimeFigureOut">
              <a:rPr lang="en-US" smtClean="0"/>
              <a:t>07/30/2015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037F2-B973-46F9-B722-BB8FB28BA396}" type="slidenum">
              <a:rPr lang="en-US" smtClean="0"/>
              <a:t>‹#›</a:t>
            </a:fld>
            <a:endParaRPr lang="en-US"/>
          </a:p>
        </p:txBody>
      </p:sp>
      <p:sp>
        <p:nvSpPr>
          <p:cNvPr id="2" name="Title 1"/>
          <p:cNvSpPr>
            <a:spLocks noGrp="1"/>
          </p:cNvSpPr>
          <p:nvPr>
            <p:ph type="title"/>
          </p:nvPr>
        </p:nvSpPr>
        <p:spPr>
          <a:xfrm>
            <a:off x="726973" y="440266"/>
            <a:ext cx="7688894" cy="1143000"/>
          </a:xfrm>
        </p:spPr>
        <p:txBody>
          <a:bodyPr/>
          <a:lstStyle/>
          <a:p>
            <a:r>
              <a:rPr lang="en-US" smtClean="0"/>
              <a:t>Click to edit Master title style</a:t>
            </a:r>
            <a:endParaRPr lang="en-US"/>
          </a:p>
        </p:txBody>
      </p:sp>
      <p:sp>
        <p:nvSpPr>
          <p:cNvPr id="11" name="Content Placeholder 3"/>
          <p:cNvSpPr>
            <a:spLocks noGrp="1"/>
          </p:cNvSpPr>
          <p:nvPr>
            <p:ph sz="half" idx="14"/>
          </p:nvPr>
        </p:nvSpPr>
        <p:spPr>
          <a:xfrm>
            <a:off x="811642" y="1967934"/>
            <a:ext cx="7519557" cy="358620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6036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ertical Title and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33800" y="982296"/>
            <a:ext cx="2057400" cy="4883337"/>
          </a:xfrm>
          <a:prstGeom prst="rect">
            <a:avLst/>
          </a:prstGeom>
          <a:effectLst/>
        </p:spPr>
        <p:txBody>
          <a:bodyPr vert="eaVert" lIns="0" tIns="0" rIns="0" bIns="0"/>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5633" y="982296"/>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F3ECD9-D9B4-472D-B576-9DD707B70B5A}" type="datetimeFigureOut">
              <a:rPr lang="en-US" smtClean="0"/>
              <a:t>07/30/2015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037F2-B973-46F9-B722-BB8FB28BA39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3ECD9-D9B4-472D-B576-9DD707B70B5A}" type="datetimeFigureOut">
              <a:rPr lang="en-US" smtClean="0"/>
              <a:t>07/30/2015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D037F2-B973-46F9-B722-BB8FB28BA396}" type="slidenum">
              <a:rPr lang="en-US" smtClean="0"/>
              <a:t>‹#›</a:t>
            </a:fld>
            <a:endParaRPr lang="en-US"/>
          </a:p>
        </p:txBody>
      </p:sp>
      <p:sp>
        <p:nvSpPr>
          <p:cNvPr id="5" name="TextBox 4"/>
          <p:cNvSpPr txBox="1"/>
          <p:nvPr/>
        </p:nvSpPr>
        <p:spPr>
          <a:xfrm>
            <a:off x="1329267" y="1151467"/>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F3ECD9-D9B4-472D-B576-9DD707B70B5A}" type="datetimeFigureOut">
              <a:rPr lang="en-US" smtClean="0"/>
              <a:t>07/30/2015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037F2-B973-46F9-B722-BB8FB28BA396}" type="slidenum">
              <a:rPr lang="en-US" smtClean="0"/>
              <a:t>‹#›</a:t>
            </a:fld>
            <a:endParaRPr lang="en-US"/>
          </a:p>
        </p:txBody>
      </p:sp>
      <p:sp>
        <p:nvSpPr>
          <p:cNvPr id="6" name="Vertical Title 1"/>
          <p:cNvSpPr>
            <a:spLocks noGrp="1"/>
          </p:cNvSpPr>
          <p:nvPr>
            <p:ph type="title" orient="vert"/>
          </p:nvPr>
        </p:nvSpPr>
        <p:spPr>
          <a:xfrm>
            <a:off x="5933800" y="982296"/>
            <a:ext cx="2057400" cy="4883337"/>
          </a:xfrm>
          <a:prstGeom prst="rect">
            <a:avLst/>
          </a:prstGeom>
          <a:effectLst/>
        </p:spPr>
        <p:txBody>
          <a:bodyPr vert="eaVert" lIns="0" tIns="0" rIns="0" bIns="0"/>
          <a:lstStyle>
            <a:lvl1pPr algn="l">
              <a:defRPr/>
            </a:lvl1pPr>
          </a:lstStyle>
          <a:p>
            <a:r>
              <a:rPr lang="en-US" smtClean="0"/>
              <a:t>Click to edit Master title style</a:t>
            </a:r>
            <a:endParaRPr lang="en-US" dirty="0"/>
          </a:p>
        </p:txBody>
      </p:sp>
      <p:sp>
        <p:nvSpPr>
          <p:cNvPr id="7" name="Vertical Text Placeholder 2"/>
          <p:cNvSpPr>
            <a:spLocks noGrp="1"/>
          </p:cNvSpPr>
          <p:nvPr>
            <p:ph type="body" orient="vert" idx="1"/>
          </p:nvPr>
        </p:nvSpPr>
        <p:spPr>
          <a:xfrm>
            <a:off x="1025633" y="982296"/>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958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4" name="Footer Placeholder 3"/>
          <p:cNvSpPr>
            <a:spLocks noGrp="1"/>
          </p:cNvSpPr>
          <p:nvPr>
            <p:ph type="ftr" sz="quarter" idx="11"/>
          </p:nvPr>
        </p:nvSpPr>
        <p:spPr/>
        <p:txBody>
          <a:bodyPr/>
          <a:lstStyle/>
          <a:p>
            <a:endParaRPr lang="en-US">
              <a:solidFill>
                <a:srgbClr val="FBB116"/>
              </a:solidFill>
            </a:endParaRPr>
          </a:p>
        </p:txBody>
      </p:sp>
      <p:sp>
        <p:nvSpPr>
          <p:cNvPr id="5" name="Slide Number Placeholder 4"/>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Tree>
    <p:extLst>
      <p:ext uri="{BB962C8B-B14F-4D97-AF65-F5344CB8AC3E}">
        <p14:creationId xmlns:p14="http://schemas.microsoft.com/office/powerpoint/2010/main" val="1630404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3" name="Footer Placeholder 2"/>
          <p:cNvSpPr>
            <a:spLocks noGrp="1"/>
          </p:cNvSpPr>
          <p:nvPr>
            <p:ph type="ftr" sz="quarter" idx="11"/>
          </p:nvPr>
        </p:nvSpPr>
        <p:spPr/>
        <p:txBody>
          <a:bodyPr/>
          <a:lstStyle/>
          <a:p>
            <a:endParaRPr lang="en-US">
              <a:solidFill>
                <a:srgbClr val="FBB116"/>
              </a:solidFill>
            </a:endParaRPr>
          </a:p>
        </p:txBody>
      </p:sp>
      <p:sp>
        <p:nvSpPr>
          <p:cNvPr id="4" name="Slide Number Placeholder 3"/>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
        <p:nvSpPr>
          <p:cNvPr id="5" name="TextBox 4"/>
          <p:cNvSpPr txBox="1"/>
          <p:nvPr/>
        </p:nvSpPr>
        <p:spPr>
          <a:xfrm>
            <a:off x="1329267" y="1151467"/>
            <a:ext cx="184666" cy="369332"/>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375698306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3" name="Footer Placeholder 2"/>
          <p:cNvSpPr>
            <a:spLocks noGrp="1"/>
          </p:cNvSpPr>
          <p:nvPr>
            <p:ph type="ftr" sz="quarter" idx="11"/>
          </p:nvPr>
        </p:nvSpPr>
        <p:spPr/>
        <p:txBody>
          <a:bodyPr/>
          <a:lstStyle/>
          <a:p>
            <a:endParaRPr lang="en-US">
              <a:solidFill>
                <a:srgbClr val="FBB116"/>
              </a:solidFill>
            </a:endParaRPr>
          </a:p>
        </p:txBody>
      </p:sp>
      <p:sp>
        <p:nvSpPr>
          <p:cNvPr id="4" name="Slide Number Placeholder 3"/>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
        <p:nvSpPr>
          <p:cNvPr id="5" name="TextBox 4"/>
          <p:cNvSpPr txBox="1"/>
          <p:nvPr/>
        </p:nvSpPr>
        <p:spPr>
          <a:xfrm>
            <a:off x="1329267" y="1151467"/>
            <a:ext cx="184666" cy="369332"/>
          </a:xfrm>
          <a:prstGeom prst="rect">
            <a:avLst/>
          </a:prstGeom>
          <a:noFill/>
        </p:spPr>
        <p:txBody>
          <a:bodyPr wrap="none" rtlCol="0">
            <a:spAutoFit/>
          </a:bodyPr>
          <a:lstStyle/>
          <a:p>
            <a:endParaRPr lang="en-US" dirty="0">
              <a:solidFill>
                <a:srgbClr val="000000"/>
              </a:solidFill>
            </a:endParaRPr>
          </a:p>
        </p:txBody>
      </p:sp>
      <p:sp>
        <p:nvSpPr>
          <p:cNvPr id="6" name="Subtitle 2"/>
          <p:cNvSpPr>
            <a:spLocks noGrp="1"/>
          </p:cNvSpPr>
          <p:nvPr>
            <p:ph type="subTitle" idx="1" hasCustomPrompt="1"/>
          </p:nvPr>
        </p:nvSpPr>
        <p:spPr>
          <a:xfrm>
            <a:off x="838201" y="4247852"/>
            <a:ext cx="7476066" cy="882119"/>
          </a:xfrm>
        </p:spPr>
        <p:txBody>
          <a:bodyPr lIns="0" tIns="0" rIns="0" bIns="0">
            <a:normAutofit/>
          </a:bodyPr>
          <a:lstStyle>
            <a:lvl1pPr marL="0" indent="0" algn="ctr">
              <a:spcBef>
                <a:spcPts val="0"/>
              </a:spcBef>
              <a:spcAft>
                <a:spcPts val="0"/>
              </a:spcAft>
              <a:buNone/>
              <a:defRPr sz="2400" b="1" i="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352360917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4" name="Footer Placeholder 3"/>
          <p:cNvSpPr>
            <a:spLocks noGrp="1"/>
          </p:cNvSpPr>
          <p:nvPr>
            <p:ph type="ftr" sz="quarter" idx="11"/>
          </p:nvPr>
        </p:nvSpPr>
        <p:spPr/>
        <p:txBody>
          <a:bodyPr/>
          <a:lstStyle/>
          <a:p>
            <a:endParaRPr lang="en-US">
              <a:solidFill>
                <a:srgbClr val="FBB116"/>
              </a:solidFill>
            </a:endParaRPr>
          </a:p>
        </p:txBody>
      </p:sp>
      <p:sp>
        <p:nvSpPr>
          <p:cNvPr id="5" name="Slide Number Placeholder 4"/>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Tree>
    <p:extLst>
      <p:ext uri="{BB962C8B-B14F-4D97-AF65-F5344CB8AC3E}">
        <p14:creationId xmlns:p14="http://schemas.microsoft.com/office/powerpoint/2010/main" val="885106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1" y="1974966"/>
            <a:ext cx="7476066" cy="882119"/>
          </a:xfrm>
        </p:spPr>
        <p:txBody>
          <a:bodyPr lIns="0" tIns="0" rIns="0" bIns="0">
            <a:normAutofit/>
          </a:bodyPr>
          <a:lstStyle>
            <a:lvl1pPr marL="0" indent="0" algn="l">
              <a:spcBef>
                <a:spcPts val="0"/>
              </a:spcBef>
              <a:spcAft>
                <a:spcPts val="0"/>
              </a:spcAft>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5" name="Footer Placeholder 4"/>
          <p:cNvSpPr>
            <a:spLocks noGrp="1"/>
          </p:cNvSpPr>
          <p:nvPr>
            <p:ph type="ftr" sz="quarter" idx="11"/>
          </p:nvPr>
        </p:nvSpPr>
        <p:spPr/>
        <p:txBody>
          <a:bodyPr/>
          <a:lstStyle/>
          <a:p>
            <a:endParaRPr lang="en-US">
              <a:solidFill>
                <a:srgbClr val="FBB116"/>
              </a:solidFill>
            </a:endParaRPr>
          </a:p>
        </p:txBody>
      </p:sp>
      <p:sp>
        <p:nvSpPr>
          <p:cNvPr id="6" name="Slide Number Placeholder 5"/>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40212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4" name="Footer Placeholder 3"/>
          <p:cNvSpPr>
            <a:spLocks noGrp="1"/>
          </p:cNvSpPr>
          <p:nvPr>
            <p:ph type="ftr" sz="quarter" idx="11"/>
          </p:nvPr>
        </p:nvSpPr>
        <p:spPr/>
        <p:txBody>
          <a:bodyPr/>
          <a:lstStyle/>
          <a:p>
            <a:endParaRPr lang="en-US">
              <a:solidFill>
                <a:srgbClr val="FBB116"/>
              </a:solidFill>
            </a:endParaRPr>
          </a:p>
        </p:txBody>
      </p:sp>
      <p:sp>
        <p:nvSpPr>
          <p:cNvPr id="5" name="Slide Number Placeholder 4"/>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
        <p:nvSpPr>
          <p:cNvPr id="10" name="Title 1"/>
          <p:cNvSpPr>
            <a:spLocks noGrp="1"/>
          </p:cNvSpPr>
          <p:nvPr>
            <p:ph type="title"/>
          </p:nvPr>
        </p:nvSpPr>
        <p:spPr>
          <a:xfrm>
            <a:off x="726973" y="440266"/>
            <a:ext cx="7688894" cy="1143000"/>
          </a:xfrm>
        </p:spPr>
        <p:txBody>
          <a:bodyPr/>
          <a:lstStyle/>
          <a:p>
            <a:r>
              <a:rPr lang="en-US" smtClean="0"/>
              <a:t>Click to edit Master title style</a:t>
            </a:r>
            <a:endParaRPr lang="en-US"/>
          </a:p>
        </p:txBody>
      </p:sp>
      <p:sp>
        <p:nvSpPr>
          <p:cNvPr id="11" name="Content Placeholder 3"/>
          <p:cNvSpPr>
            <a:spLocks noGrp="1"/>
          </p:cNvSpPr>
          <p:nvPr>
            <p:ph sz="half" idx="14"/>
          </p:nvPr>
        </p:nvSpPr>
        <p:spPr>
          <a:xfrm>
            <a:off x="811642" y="1967934"/>
            <a:ext cx="7519557" cy="358620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857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4" name="Footer Placeholder 3"/>
          <p:cNvSpPr>
            <a:spLocks noGrp="1"/>
          </p:cNvSpPr>
          <p:nvPr>
            <p:ph type="ftr" sz="quarter" idx="11"/>
          </p:nvPr>
        </p:nvSpPr>
        <p:spPr/>
        <p:txBody>
          <a:bodyPr/>
          <a:lstStyle/>
          <a:p>
            <a:endParaRPr lang="en-US">
              <a:solidFill>
                <a:srgbClr val="FBB116"/>
              </a:solidFill>
            </a:endParaRPr>
          </a:p>
        </p:txBody>
      </p:sp>
      <p:sp>
        <p:nvSpPr>
          <p:cNvPr id="5" name="Slide Number Placeholder 4"/>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
        <p:nvSpPr>
          <p:cNvPr id="6" name="Subtitle 2"/>
          <p:cNvSpPr>
            <a:spLocks noGrp="1"/>
          </p:cNvSpPr>
          <p:nvPr>
            <p:ph type="subTitle" idx="1"/>
          </p:nvPr>
        </p:nvSpPr>
        <p:spPr>
          <a:xfrm>
            <a:off x="837046" y="1974966"/>
            <a:ext cx="7434887" cy="882119"/>
          </a:xfrm>
        </p:spPr>
        <p:txBody>
          <a:bodyPr lIns="0" tIns="0" rIns="0" bIns="0">
            <a:normAutofit/>
          </a:bodyPr>
          <a:lstStyle>
            <a:lvl1pPr marL="0" indent="0" algn="l">
              <a:spcBef>
                <a:spcPts val="0"/>
              </a:spcBef>
              <a:spcAft>
                <a:spcPts val="0"/>
              </a:spcAft>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3804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5" name="Footer Placeholder 4"/>
          <p:cNvSpPr>
            <a:spLocks noGrp="1"/>
          </p:cNvSpPr>
          <p:nvPr>
            <p:ph type="ftr" sz="quarter" idx="11"/>
          </p:nvPr>
        </p:nvSpPr>
        <p:spPr/>
        <p:txBody>
          <a:bodyPr/>
          <a:lstStyle/>
          <a:p>
            <a:endParaRPr lang="en-US">
              <a:solidFill>
                <a:srgbClr val="FBB116"/>
              </a:solidFill>
            </a:endParaRPr>
          </a:p>
        </p:txBody>
      </p:sp>
      <p:sp>
        <p:nvSpPr>
          <p:cNvPr id="6" name="Slide Number Placeholder 5"/>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
        <p:nvSpPr>
          <p:cNvPr id="10" name="Content Placeholder 9"/>
          <p:cNvSpPr>
            <a:spLocks noGrp="1"/>
          </p:cNvSpPr>
          <p:nvPr>
            <p:ph sz="quarter" idx="13"/>
          </p:nvPr>
        </p:nvSpPr>
        <p:spPr>
          <a:xfrm>
            <a:off x="865093" y="2061883"/>
            <a:ext cx="7415307" cy="347472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2766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6" name="Footer Placeholder 5"/>
          <p:cNvSpPr>
            <a:spLocks noGrp="1"/>
          </p:cNvSpPr>
          <p:nvPr>
            <p:ph type="ftr" sz="quarter" idx="11"/>
          </p:nvPr>
        </p:nvSpPr>
        <p:spPr/>
        <p:txBody>
          <a:bodyPr/>
          <a:lstStyle/>
          <a:p>
            <a:endParaRPr lang="en-US">
              <a:solidFill>
                <a:srgbClr val="FBB116"/>
              </a:solidFill>
            </a:endParaRPr>
          </a:p>
        </p:txBody>
      </p:sp>
      <p:sp>
        <p:nvSpPr>
          <p:cNvPr id="7" name="Slide Number Placeholder 6"/>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
        <p:nvSpPr>
          <p:cNvPr id="12" name="Content Placeholder 3"/>
          <p:cNvSpPr>
            <a:spLocks noGrp="1"/>
          </p:cNvSpPr>
          <p:nvPr>
            <p:ph sz="half" idx="2"/>
          </p:nvPr>
        </p:nvSpPr>
        <p:spPr>
          <a:xfrm>
            <a:off x="873564" y="1953400"/>
            <a:ext cx="3571436" cy="375782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3"/>
          </p:nvPr>
        </p:nvSpPr>
        <p:spPr>
          <a:xfrm>
            <a:off x="4708963" y="1953400"/>
            <a:ext cx="3571436" cy="375782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12749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3ECD9-D9B4-472D-B576-9DD707B70B5A}" type="datetimeFigureOut">
              <a:rPr lang="en-US" smtClean="0"/>
              <a:t>07/30/2015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D037F2-B973-46F9-B722-BB8FB28BA396}" type="slidenum">
              <a:rPr lang="en-US" smtClean="0"/>
              <a:t>‹#›</a:t>
            </a:fld>
            <a:endParaRPr lang="en-US"/>
          </a:p>
        </p:txBody>
      </p:sp>
      <p:sp>
        <p:nvSpPr>
          <p:cNvPr id="5" name="TextBox 4"/>
          <p:cNvSpPr txBox="1"/>
          <p:nvPr/>
        </p:nvSpPr>
        <p:spPr>
          <a:xfrm>
            <a:off x="1329267" y="1151467"/>
            <a:ext cx="184666" cy="369332"/>
          </a:xfrm>
          <a:prstGeom prst="rect">
            <a:avLst/>
          </a:prstGeom>
          <a:noFill/>
        </p:spPr>
        <p:txBody>
          <a:bodyPr wrap="none" rtlCol="0">
            <a:spAutoFit/>
          </a:bodyPr>
          <a:lstStyle/>
          <a:p>
            <a:endParaRPr lang="en-US" dirty="0"/>
          </a:p>
        </p:txBody>
      </p:sp>
      <p:sp>
        <p:nvSpPr>
          <p:cNvPr id="6" name="Subtitle 2"/>
          <p:cNvSpPr>
            <a:spLocks noGrp="1"/>
          </p:cNvSpPr>
          <p:nvPr>
            <p:ph type="subTitle" idx="1" hasCustomPrompt="1"/>
          </p:nvPr>
        </p:nvSpPr>
        <p:spPr>
          <a:xfrm>
            <a:off x="838201" y="4247852"/>
            <a:ext cx="7476066" cy="882119"/>
          </a:xfrm>
        </p:spPr>
        <p:txBody>
          <a:bodyPr lIns="0" tIns="0" rIns="0" bIns="0">
            <a:normAutofit/>
          </a:bodyPr>
          <a:lstStyle>
            <a:lvl1pPr marL="0" indent="0" algn="ctr">
              <a:spcBef>
                <a:spcPts val="0"/>
              </a:spcBef>
              <a:spcAft>
                <a:spcPts val="0"/>
              </a:spcAft>
              <a:buNone/>
              <a:defRPr sz="2400" b="1" i="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49786258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3565" y="1953400"/>
            <a:ext cx="3571436" cy="783884"/>
          </a:xfrm>
        </p:spPr>
        <p:txBody>
          <a:bodyPr lIns="0" tIns="0" rIns="0" bIns="0" anchor="t" anchorCtr="0">
            <a:noAutofit/>
          </a:bodyPr>
          <a:lstStyle>
            <a:lvl1pPr marL="0" indent="0" algn="l">
              <a:lnSpc>
                <a:spcPct val="100000"/>
              </a:lnSpc>
              <a:spcBef>
                <a:spcPts val="0"/>
              </a:spcBef>
              <a:spcAft>
                <a:spcPts val="0"/>
              </a:spcAft>
              <a:buNone/>
              <a:defRPr lang="en-US" sz="2400" b="1" i="0" kern="1200" baseline="0" dirty="0" smtClean="0">
                <a:solidFill>
                  <a:schemeClr val="tx1"/>
                </a:soli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8" name="Footer Placeholder 7"/>
          <p:cNvSpPr>
            <a:spLocks noGrp="1"/>
          </p:cNvSpPr>
          <p:nvPr>
            <p:ph type="ftr" sz="quarter" idx="11"/>
          </p:nvPr>
        </p:nvSpPr>
        <p:spPr/>
        <p:txBody>
          <a:bodyPr/>
          <a:lstStyle/>
          <a:p>
            <a:endParaRPr lang="en-US">
              <a:solidFill>
                <a:srgbClr val="FBB116"/>
              </a:solidFill>
            </a:endParaRPr>
          </a:p>
        </p:txBody>
      </p:sp>
      <p:sp>
        <p:nvSpPr>
          <p:cNvPr id="9" name="Slide Number Placeholder 8"/>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
        <p:nvSpPr>
          <p:cNvPr id="12" name="Text Placeholder 2"/>
          <p:cNvSpPr>
            <a:spLocks noGrp="1"/>
          </p:cNvSpPr>
          <p:nvPr>
            <p:ph type="body" idx="13"/>
          </p:nvPr>
        </p:nvSpPr>
        <p:spPr>
          <a:xfrm>
            <a:off x="4708963" y="1953400"/>
            <a:ext cx="3571436" cy="783884"/>
          </a:xfrm>
        </p:spPr>
        <p:txBody>
          <a:bodyPr lIns="0" tIns="0" rIns="0" bIns="0" anchor="t" anchorCtr="0">
            <a:noAutofit/>
          </a:bodyPr>
          <a:lstStyle>
            <a:lvl1pPr marL="0" indent="0" algn="l">
              <a:lnSpc>
                <a:spcPct val="100000"/>
              </a:lnSpc>
              <a:spcBef>
                <a:spcPts val="0"/>
              </a:spcBef>
              <a:spcAft>
                <a:spcPts val="0"/>
              </a:spcAft>
              <a:buNone/>
              <a:defRPr lang="en-US" sz="2400" b="1" i="0" kern="1200" baseline="0" dirty="0" smtClean="0">
                <a:solidFill>
                  <a:schemeClr val="tx1"/>
                </a:soli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half" idx="2"/>
          </p:nvPr>
        </p:nvSpPr>
        <p:spPr>
          <a:xfrm>
            <a:off x="873564" y="2887132"/>
            <a:ext cx="3571436" cy="2824087"/>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4"/>
          </p:nvPr>
        </p:nvSpPr>
        <p:spPr>
          <a:xfrm>
            <a:off x="4708963" y="2887132"/>
            <a:ext cx="3571436" cy="2824088"/>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311632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72962" y="1953400"/>
            <a:ext cx="3602217" cy="37104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6" name="Footer Placeholder 5"/>
          <p:cNvSpPr>
            <a:spLocks noGrp="1"/>
          </p:cNvSpPr>
          <p:nvPr>
            <p:ph type="ftr" sz="quarter" idx="11"/>
          </p:nvPr>
        </p:nvSpPr>
        <p:spPr/>
        <p:txBody>
          <a:bodyPr/>
          <a:lstStyle/>
          <a:p>
            <a:endParaRPr lang="en-US">
              <a:solidFill>
                <a:srgbClr val="FBB116"/>
              </a:solidFill>
            </a:endParaRPr>
          </a:p>
        </p:txBody>
      </p:sp>
      <p:sp>
        <p:nvSpPr>
          <p:cNvPr id="7" name="Slide Number Placeholder 6"/>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
        <p:nvSpPr>
          <p:cNvPr id="10" name="Content Placeholder 3"/>
          <p:cNvSpPr>
            <a:spLocks noGrp="1"/>
          </p:cNvSpPr>
          <p:nvPr>
            <p:ph sz="half" idx="14"/>
          </p:nvPr>
        </p:nvSpPr>
        <p:spPr>
          <a:xfrm>
            <a:off x="4708963" y="1953400"/>
            <a:ext cx="3571436" cy="375782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5473844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73564" y="1953400"/>
            <a:ext cx="3415554" cy="2992641"/>
          </a:xfrm>
        </p:spPr>
        <p:txBody>
          <a:bodyPr lIns="0" tIns="0" rIns="0" bIns="0" anchor="t" anchorCtr="0"/>
          <a:lstStyle>
            <a:lvl1pPr marL="0" indent="0">
              <a:spcBef>
                <a:spcPts val="0"/>
              </a:spcBef>
              <a:spcAft>
                <a:spcPts val="0"/>
              </a:spcAft>
              <a:buFontTx/>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6" name="Footer Placeholder 5"/>
          <p:cNvSpPr>
            <a:spLocks noGrp="1"/>
          </p:cNvSpPr>
          <p:nvPr>
            <p:ph type="ftr" sz="quarter" idx="11"/>
          </p:nvPr>
        </p:nvSpPr>
        <p:spPr/>
        <p:txBody>
          <a:bodyPr/>
          <a:lstStyle/>
          <a:p>
            <a:endParaRPr lang="en-US">
              <a:solidFill>
                <a:srgbClr val="FBB116"/>
              </a:solidFill>
            </a:endParaRPr>
          </a:p>
        </p:txBody>
      </p:sp>
      <p:sp>
        <p:nvSpPr>
          <p:cNvPr id="7" name="Slide Number Placeholder 6"/>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2" name="Picture Placeholder 11"/>
          <p:cNvSpPr>
            <a:spLocks noGrp="1"/>
          </p:cNvSpPr>
          <p:nvPr>
            <p:ph type="pic" sz="quarter" idx="13"/>
          </p:nvPr>
        </p:nvSpPr>
        <p:spPr>
          <a:xfrm>
            <a:off x="4673600" y="1944159"/>
            <a:ext cx="4123265" cy="2128307"/>
          </a:xfrm>
        </p:spPr>
        <p:txBody>
          <a:bodyPr/>
          <a:lstStyle/>
          <a:p>
            <a:r>
              <a:rPr lang="en-US" smtClean="0"/>
              <a:t>Click icon to add picture</a:t>
            </a:r>
            <a:endParaRPr lang="en-US"/>
          </a:p>
        </p:txBody>
      </p:sp>
      <p:pic>
        <p:nvPicPr>
          <p:cNvPr id="13" name="Picture 12" descr="yellowbo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00" y="4063999"/>
            <a:ext cx="4123265" cy="1712976"/>
          </a:xfrm>
          <a:prstGeom prst="rect">
            <a:avLst/>
          </a:prstGeom>
        </p:spPr>
      </p:pic>
    </p:spTree>
    <p:extLst>
      <p:ext uri="{BB962C8B-B14F-4D97-AF65-F5344CB8AC3E}">
        <p14:creationId xmlns:p14="http://schemas.microsoft.com/office/powerpoint/2010/main" val="10195888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73564" y="1953400"/>
            <a:ext cx="3415554" cy="2992641"/>
          </a:xfrm>
        </p:spPr>
        <p:txBody>
          <a:bodyPr lIns="0" tIns="0" rIns="0" bIns="0" anchor="t" anchorCtr="0"/>
          <a:lstStyle>
            <a:lvl1pPr marL="0" indent="0">
              <a:spcBef>
                <a:spcPts val="0"/>
              </a:spcBef>
              <a:spcAft>
                <a:spcPts val="0"/>
              </a:spcAft>
              <a:buFontTx/>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6" name="Footer Placeholder 5"/>
          <p:cNvSpPr>
            <a:spLocks noGrp="1"/>
          </p:cNvSpPr>
          <p:nvPr>
            <p:ph type="ftr" sz="quarter" idx="11"/>
          </p:nvPr>
        </p:nvSpPr>
        <p:spPr/>
        <p:txBody>
          <a:bodyPr/>
          <a:lstStyle/>
          <a:p>
            <a:endParaRPr lang="en-US">
              <a:solidFill>
                <a:srgbClr val="FBB116"/>
              </a:solidFill>
            </a:endParaRPr>
          </a:p>
        </p:txBody>
      </p:sp>
      <p:sp>
        <p:nvSpPr>
          <p:cNvPr id="7" name="Slide Number Placeholder 6"/>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2" name="Picture Placeholder 11"/>
          <p:cNvSpPr>
            <a:spLocks noGrp="1"/>
          </p:cNvSpPr>
          <p:nvPr>
            <p:ph type="pic" sz="quarter" idx="13"/>
          </p:nvPr>
        </p:nvSpPr>
        <p:spPr>
          <a:xfrm>
            <a:off x="4673600" y="1944160"/>
            <a:ext cx="4123265" cy="2119840"/>
          </a:xfrm>
        </p:spPr>
        <p:txBody>
          <a:bodyPr/>
          <a:lstStyle/>
          <a:p>
            <a:r>
              <a:rPr lang="en-US" smtClean="0"/>
              <a:t>Click icon to add picture</a:t>
            </a:r>
            <a:endParaRPr lang="en-US"/>
          </a:p>
        </p:txBody>
      </p:sp>
      <p:pic>
        <p:nvPicPr>
          <p:cNvPr id="2" name="Picture 1" descr="bluebo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00" y="4063999"/>
            <a:ext cx="4123265" cy="1712976"/>
          </a:xfrm>
          <a:prstGeom prst="rect">
            <a:avLst/>
          </a:prstGeom>
        </p:spPr>
      </p:pic>
    </p:spTree>
    <p:extLst>
      <p:ext uri="{BB962C8B-B14F-4D97-AF65-F5344CB8AC3E}">
        <p14:creationId xmlns:p14="http://schemas.microsoft.com/office/powerpoint/2010/main" val="306898904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73564" y="1953400"/>
            <a:ext cx="3415554" cy="2992641"/>
          </a:xfrm>
        </p:spPr>
        <p:txBody>
          <a:bodyPr lIns="0" tIns="0" rIns="0" bIns="0" anchor="t" anchorCtr="0"/>
          <a:lstStyle>
            <a:lvl1pPr marL="0" indent="0">
              <a:spcBef>
                <a:spcPts val="0"/>
              </a:spcBef>
              <a:spcAft>
                <a:spcPts val="0"/>
              </a:spcAft>
              <a:buFontTx/>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6" name="Footer Placeholder 5"/>
          <p:cNvSpPr>
            <a:spLocks noGrp="1"/>
          </p:cNvSpPr>
          <p:nvPr>
            <p:ph type="ftr" sz="quarter" idx="11"/>
          </p:nvPr>
        </p:nvSpPr>
        <p:spPr/>
        <p:txBody>
          <a:bodyPr/>
          <a:lstStyle/>
          <a:p>
            <a:endParaRPr lang="en-US">
              <a:solidFill>
                <a:srgbClr val="FBB116"/>
              </a:solidFill>
            </a:endParaRPr>
          </a:p>
        </p:txBody>
      </p:sp>
      <p:sp>
        <p:nvSpPr>
          <p:cNvPr id="7" name="Slide Number Placeholder 6"/>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2" name="Picture Placeholder 11"/>
          <p:cNvSpPr>
            <a:spLocks noGrp="1"/>
          </p:cNvSpPr>
          <p:nvPr>
            <p:ph type="pic" sz="quarter" idx="13"/>
          </p:nvPr>
        </p:nvSpPr>
        <p:spPr>
          <a:xfrm>
            <a:off x="4673600" y="1944160"/>
            <a:ext cx="4123265" cy="2119840"/>
          </a:xfrm>
        </p:spPr>
        <p:txBody>
          <a:bodyPr/>
          <a:lstStyle/>
          <a:p>
            <a:r>
              <a:rPr lang="en-US" smtClean="0"/>
              <a:t>Click icon to add picture</a:t>
            </a:r>
            <a:endParaRPr lang="en-US"/>
          </a:p>
        </p:txBody>
      </p:sp>
      <p:pic>
        <p:nvPicPr>
          <p:cNvPr id="3" name="Picture 2" descr="greenbo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00" y="4063998"/>
            <a:ext cx="4123266" cy="1712977"/>
          </a:xfrm>
          <a:prstGeom prst="rect">
            <a:avLst/>
          </a:prstGeom>
        </p:spPr>
      </p:pic>
    </p:spTree>
    <p:extLst>
      <p:ext uri="{BB962C8B-B14F-4D97-AF65-F5344CB8AC3E}">
        <p14:creationId xmlns:p14="http://schemas.microsoft.com/office/powerpoint/2010/main" val="3736055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4" name="Footer Placeholder 3"/>
          <p:cNvSpPr>
            <a:spLocks noGrp="1"/>
          </p:cNvSpPr>
          <p:nvPr>
            <p:ph type="ftr" sz="quarter" idx="11"/>
          </p:nvPr>
        </p:nvSpPr>
        <p:spPr/>
        <p:txBody>
          <a:bodyPr/>
          <a:lstStyle/>
          <a:p>
            <a:endParaRPr lang="en-US">
              <a:solidFill>
                <a:srgbClr val="FBB116"/>
              </a:solidFill>
            </a:endParaRPr>
          </a:p>
        </p:txBody>
      </p:sp>
      <p:sp>
        <p:nvSpPr>
          <p:cNvPr id="5" name="Slide Number Placeholder 4"/>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
        <p:nvSpPr>
          <p:cNvPr id="12" name="Content Placeholder 3"/>
          <p:cNvSpPr>
            <a:spLocks noGrp="1"/>
          </p:cNvSpPr>
          <p:nvPr>
            <p:ph sz="half" idx="14"/>
          </p:nvPr>
        </p:nvSpPr>
        <p:spPr>
          <a:xfrm>
            <a:off x="811642" y="1967934"/>
            <a:ext cx="7519557" cy="358620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4797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4" name="Footer Placeholder 3"/>
          <p:cNvSpPr>
            <a:spLocks noGrp="1"/>
          </p:cNvSpPr>
          <p:nvPr>
            <p:ph type="ftr" sz="quarter" idx="11"/>
          </p:nvPr>
        </p:nvSpPr>
        <p:spPr/>
        <p:txBody>
          <a:bodyPr/>
          <a:lstStyle/>
          <a:p>
            <a:endParaRPr lang="en-US">
              <a:solidFill>
                <a:srgbClr val="FBB116"/>
              </a:solidFill>
            </a:endParaRPr>
          </a:p>
        </p:txBody>
      </p:sp>
      <p:sp>
        <p:nvSpPr>
          <p:cNvPr id="5" name="Slide Number Placeholder 4"/>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
        <p:nvSpPr>
          <p:cNvPr id="2" name="Title 1"/>
          <p:cNvSpPr>
            <a:spLocks noGrp="1"/>
          </p:cNvSpPr>
          <p:nvPr>
            <p:ph type="title"/>
          </p:nvPr>
        </p:nvSpPr>
        <p:spPr>
          <a:xfrm>
            <a:off x="726973" y="440266"/>
            <a:ext cx="7688894" cy="1143000"/>
          </a:xfrm>
        </p:spPr>
        <p:txBody>
          <a:bodyPr/>
          <a:lstStyle/>
          <a:p>
            <a:r>
              <a:rPr lang="en-US" smtClean="0"/>
              <a:t>Click to edit Master title style</a:t>
            </a:r>
            <a:endParaRPr lang="en-US"/>
          </a:p>
        </p:txBody>
      </p:sp>
      <p:sp>
        <p:nvSpPr>
          <p:cNvPr id="11" name="Content Placeholder 3"/>
          <p:cNvSpPr>
            <a:spLocks noGrp="1"/>
          </p:cNvSpPr>
          <p:nvPr>
            <p:ph sz="half" idx="14"/>
          </p:nvPr>
        </p:nvSpPr>
        <p:spPr>
          <a:xfrm>
            <a:off x="811642" y="1967934"/>
            <a:ext cx="7519557" cy="358620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54016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7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4" name="Footer Placeholder 3"/>
          <p:cNvSpPr>
            <a:spLocks noGrp="1"/>
          </p:cNvSpPr>
          <p:nvPr>
            <p:ph type="ftr" sz="quarter" idx="11"/>
          </p:nvPr>
        </p:nvSpPr>
        <p:spPr/>
        <p:txBody>
          <a:bodyPr/>
          <a:lstStyle/>
          <a:p>
            <a:endParaRPr lang="en-US">
              <a:solidFill>
                <a:srgbClr val="FBB116"/>
              </a:solidFill>
            </a:endParaRPr>
          </a:p>
        </p:txBody>
      </p:sp>
      <p:sp>
        <p:nvSpPr>
          <p:cNvPr id="5" name="Slide Number Placeholder 4"/>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
        <p:nvSpPr>
          <p:cNvPr id="2" name="Title 1"/>
          <p:cNvSpPr>
            <a:spLocks noGrp="1"/>
          </p:cNvSpPr>
          <p:nvPr>
            <p:ph type="title"/>
          </p:nvPr>
        </p:nvSpPr>
        <p:spPr>
          <a:xfrm>
            <a:off x="726973" y="440266"/>
            <a:ext cx="7688894" cy="1143000"/>
          </a:xfrm>
        </p:spPr>
        <p:txBody>
          <a:bodyPr/>
          <a:lstStyle/>
          <a:p>
            <a:r>
              <a:rPr lang="en-US" smtClean="0"/>
              <a:t>Click to edit Master title style</a:t>
            </a:r>
            <a:endParaRPr lang="en-US"/>
          </a:p>
        </p:txBody>
      </p:sp>
      <p:sp>
        <p:nvSpPr>
          <p:cNvPr id="11" name="Content Placeholder 3"/>
          <p:cNvSpPr>
            <a:spLocks noGrp="1"/>
          </p:cNvSpPr>
          <p:nvPr>
            <p:ph sz="half" idx="14"/>
          </p:nvPr>
        </p:nvSpPr>
        <p:spPr>
          <a:xfrm>
            <a:off x="811642" y="1967934"/>
            <a:ext cx="7519557" cy="358620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1783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8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4" name="Footer Placeholder 3"/>
          <p:cNvSpPr>
            <a:spLocks noGrp="1"/>
          </p:cNvSpPr>
          <p:nvPr>
            <p:ph type="ftr" sz="quarter" idx="11"/>
          </p:nvPr>
        </p:nvSpPr>
        <p:spPr/>
        <p:txBody>
          <a:bodyPr/>
          <a:lstStyle/>
          <a:p>
            <a:endParaRPr lang="en-US">
              <a:solidFill>
                <a:srgbClr val="FBB116"/>
              </a:solidFill>
            </a:endParaRPr>
          </a:p>
        </p:txBody>
      </p:sp>
      <p:sp>
        <p:nvSpPr>
          <p:cNvPr id="5" name="Slide Number Placeholder 4"/>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
        <p:nvSpPr>
          <p:cNvPr id="2" name="Title 1"/>
          <p:cNvSpPr>
            <a:spLocks noGrp="1"/>
          </p:cNvSpPr>
          <p:nvPr>
            <p:ph type="title"/>
          </p:nvPr>
        </p:nvSpPr>
        <p:spPr>
          <a:xfrm>
            <a:off x="726973" y="440266"/>
            <a:ext cx="7688894" cy="1143000"/>
          </a:xfrm>
        </p:spPr>
        <p:txBody>
          <a:bodyPr/>
          <a:lstStyle/>
          <a:p>
            <a:r>
              <a:rPr lang="en-US" smtClean="0"/>
              <a:t>Click to edit Master title style</a:t>
            </a:r>
            <a:endParaRPr lang="en-US"/>
          </a:p>
        </p:txBody>
      </p:sp>
      <p:sp>
        <p:nvSpPr>
          <p:cNvPr id="11" name="Content Placeholder 3"/>
          <p:cNvSpPr>
            <a:spLocks noGrp="1"/>
          </p:cNvSpPr>
          <p:nvPr>
            <p:ph sz="half" idx="14"/>
          </p:nvPr>
        </p:nvSpPr>
        <p:spPr>
          <a:xfrm>
            <a:off x="811642" y="1967934"/>
            <a:ext cx="7519557" cy="358620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9906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ertical Title and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33800" y="982296"/>
            <a:ext cx="2057400" cy="4883337"/>
          </a:xfrm>
          <a:prstGeom prst="rect">
            <a:avLst/>
          </a:prstGeom>
          <a:effectLst/>
        </p:spPr>
        <p:txBody>
          <a:bodyPr vert="eaVert" lIns="0" tIns="0" rIns="0" bIns="0"/>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5633" y="982296"/>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5" name="Footer Placeholder 4"/>
          <p:cNvSpPr>
            <a:spLocks noGrp="1"/>
          </p:cNvSpPr>
          <p:nvPr>
            <p:ph type="ftr" sz="quarter" idx="11"/>
          </p:nvPr>
        </p:nvSpPr>
        <p:spPr/>
        <p:txBody>
          <a:bodyPr/>
          <a:lstStyle/>
          <a:p>
            <a:endParaRPr lang="en-US">
              <a:solidFill>
                <a:srgbClr val="FBB116"/>
              </a:solidFill>
            </a:endParaRPr>
          </a:p>
        </p:txBody>
      </p:sp>
      <p:sp>
        <p:nvSpPr>
          <p:cNvPr id="6" name="Slide Number Placeholder 5"/>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Tree>
    <p:extLst>
      <p:ext uri="{BB962C8B-B14F-4D97-AF65-F5344CB8AC3E}">
        <p14:creationId xmlns:p14="http://schemas.microsoft.com/office/powerpoint/2010/main" val="28447687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F3ECD9-D9B4-472D-B576-9DD707B70B5A}" type="datetimeFigureOut">
              <a:rPr lang="en-US" smtClean="0"/>
              <a:t>07/30/2015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037F2-B973-46F9-B722-BB8FB28BA396}" type="slidenum">
              <a:rPr lang="en-US" smtClean="0"/>
              <a:t>‹#›</a:t>
            </a:fld>
            <a:endParaRPr lang="en-US"/>
          </a:p>
        </p:txBody>
      </p:sp>
    </p:spTree>
    <p:extLst>
      <p:ext uri="{BB962C8B-B14F-4D97-AF65-F5344CB8AC3E}">
        <p14:creationId xmlns:p14="http://schemas.microsoft.com/office/powerpoint/2010/main" val="2118748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4" name="Footer Placeholder 3"/>
          <p:cNvSpPr>
            <a:spLocks noGrp="1"/>
          </p:cNvSpPr>
          <p:nvPr>
            <p:ph type="ftr" sz="quarter" idx="11"/>
          </p:nvPr>
        </p:nvSpPr>
        <p:spPr/>
        <p:txBody>
          <a:bodyPr/>
          <a:lstStyle/>
          <a:p>
            <a:endParaRPr lang="en-US">
              <a:solidFill>
                <a:srgbClr val="FBB116"/>
              </a:solidFill>
            </a:endParaRPr>
          </a:p>
        </p:txBody>
      </p:sp>
      <p:sp>
        <p:nvSpPr>
          <p:cNvPr id="5" name="Slide Number Placeholder 4"/>
          <p:cNvSpPr>
            <a:spLocks noGrp="1"/>
          </p:cNvSpPr>
          <p:nvPr>
            <p:ph type="sldNum" sz="quarter" idx="12"/>
          </p:nvPr>
        </p:nvSpPr>
        <p:spPr/>
        <p:txBody>
          <a:bodyPr/>
          <a:lstStyle/>
          <a:p>
            <a:fld id="{F1D037F2-B973-46F9-B722-BB8FB28BA396}" type="slidenum">
              <a:rPr lang="en-US" smtClean="0">
                <a:solidFill>
                  <a:srgbClr val="FBB116"/>
                </a:solidFill>
              </a:rPr>
              <a:pPr/>
              <a:t>‹#›</a:t>
            </a:fld>
            <a:endParaRPr lang="en-US">
              <a:solidFill>
                <a:srgbClr val="FBB116"/>
              </a:solidFill>
            </a:endParaRPr>
          </a:p>
        </p:txBody>
      </p:sp>
      <p:sp>
        <p:nvSpPr>
          <p:cNvPr id="6" name="Vertical Title 1"/>
          <p:cNvSpPr>
            <a:spLocks noGrp="1"/>
          </p:cNvSpPr>
          <p:nvPr>
            <p:ph type="title" orient="vert"/>
          </p:nvPr>
        </p:nvSpPr>
        <p:spPr>
          <a:xfrm>
            <a:off x="5933800" y="982296"/>
            <a:ext cx="2057400" cy="4883337"/>
          </a:xfrm>
          <a:prstGeom prst="rect">
            <a:avLst/>
          </a:prstGeom>
          <a:effectLst/>
        </p:spPr>
        <p:txBody>
          <a:bodyPr vert="eaVert" lIns="0" tIns="0" rIns="0" bIns="0"/>
          <a:lstStyle>
            <a:lvl1pPr algn="l">
              <a:defRPr/>
            </a:lvl1pPr>
          </a:lstStyle>
          <a:p>
            <a:r>
              <a:rPr lang="en-US" smtClean="0"/>
              <a:t>Click to edit Master title style</a:t>
            </a:r>
            <a:endParaRPr lang="en-US" dirty="0"/>
          </a:p>
        </p:txBody>
      </p:sp>
      <p:sp>
        <p:nvSpPr>
          <p:cNvPr id="7" name="Vertical Text Placeholder 2"/>
          <p:cNvSpPr>
            <a:spLocks noGrp="1"/>
          </p:cNvSpPr>
          <p:nvPr>
            <p:ph type="body" orient="vert" idx="1"/>
          </p:nvPr>
        </p:nvSpPr>
        <p:spPr>
          <a:xfrm>
            <a:off x="1025633" y="982296"/>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0525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A1AD06-AEEA-4485-80E4-28222F893EE1}" type="datetimeFigureOut">
              <a:rPr lang="en-US">
                <a:solidFill>
                  <a:prstClr val="black">
                    <a:tint val="75000"/>
                  </a:prstClr>
                </a:solidFill>
              </a:rPr>
              <a:pPr/>
              <a:t>07/30/2015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ED9E12-B181-46D1-9235-A2181C19702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114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A1AD06-AEEA-4485-80E4-28222F893EE1}" type="datetimeFigureOut">
              <a:rPr lang="en-US">
                <a:solidFill>
                  <a:prstClr val="black">
                    <a:tint val="75000"/>
                  </a:prstClr>
                </a:solidFill>
              </a:rPr>
              <a:pPr/>
              <a:t>07/30/2015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ED9E12-B181-46D1-9235-A2181C19702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439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A1AD06-AEEA-4485-80E4-28222F893EE1}" type="datetimeFigureOut">
              <a:rPr lang="en-US">
                <a:solidFill>
                  <a:prstClr val="black">
                    <a:tint val="75000"/>
                  </a:prstClr>
                </a:solidFill>
              </a:rPr>
              <a:pPr/>
              <a:t>07/30/2015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ED9E12-B181-46D1-9235-A2181C19702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1402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A1AD06-AEEA-4485-80E4-28222F893EE1}" type="datetimeFigureOut">
              <a:rPr lang="en-US">
                <a:solidFill>
                  <a:prstClr val="black">
                    <a:tint val="75000"/>
                  </a:prstClr>
                </a:solidFill>
              </a:rPr>
              <a:pPr/>
              <a:t>07/30/2015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ED9E12-B181-46D1-9235-A2181C19702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73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A1AD06-AEEA-4485-80E4-28222F893EE1}" type="datetimeFigureOut">
              <a:rPr lang="en-US">
                <a:solidFill>
                  <a:prstClr val="black">
                    <a:tint val="75000"/>
                  </a:prstClr>
                </a:solidFill>
              </a:rPr>
              <a:pPr/>
              <a:t>07/30/2015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ED9E12-B181-46D1-9235-A2181C19702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4332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A1AD06-AEEA-4485-80E4-28222F893EE1}" type="datetimeFigureOut">
              <a:rPr lang="en-US">
                <a:solidFill>
                  <a:prstClr val="black">
                    <a:tint val="75000"/>
                  </a:prstClr>
                </a:solidFill>
              </a:rPr>
              <a:pPr/>
              <a:t>07/30/2015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ED9E12-B181-46D1-9235-A2181C19702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3932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1AD06-AEEA-4485-80E4-28222F893EE1}" type="datetimeFigureOut">
              <a:rPr lang="en-US">
                <a:solidFill>
                  <a:prstClr val="black">
                    <a:tint val="75000"/>
                  </a:prstClr>
                </a:solidFill>
              </a:rPr>
              <a:pPr/>
              <a:t>07/30/2015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ED9E12-B181-46D1-9235-A2181C19702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2019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A1AD06-AEEA-4485-80E4-28222F893EE1}" type="datetimeFigureOut">
              <a:rPr lang="en-US">
                <a:solidFill>
                  <a:prstClr val="black">
                    <a:tint val="75000"/>
                  </a:prstClr>
                </a:solidFill>
              </a:rPr>
              <a:pPr/>
              <a:t>07/30/2015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ED9E12-B181-46D1-9235-A2181C19702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1996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A1AD06-AEEA-4485-80E4-28222F893EE1}" type="datetimeFigureOut">
              <a:rPr lang="en-US">
                <a:solidFill>
                  <a:prstClr val="black">
                    <a:tint val="75000"/>
                  </a:prstClr>
                </a:solidFill>
              </a:rPr>
              <a:pPr/>
              <a:t>07/30/2015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ED9E12-B181-46D1-9235-A2181C19702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99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1" y="1974966"/>
            <a:ext cx="7476066" cy="882119"/>
          </a:xfrm>
        </p:spPr>
        <p:txBody>
          <a:bodyPr lIns="0" tIns="0" rIns="0" bIns="0">
            <a:normAutofit/>
          </a:bodyPr>
          <a:lstStyle>
            <a:lvl1pPr marL="0" indent="0" algn="l">
              <a:spcBef>
                <a:spcPts val="0"/>
              </a:spcBef>
              <a:spcAft>
                <a:spcPts val="0"/>
              </a:spcAft>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F3ECD9-D9B4-472D-B576-9DD707B70B5A}" type="datetimeFigureOut">
              <a:rPr lang="en-US" smtClean="0"/>
              <a:t>07/30/2015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037F2-B973-46F9-B722-BB8FB28BA396}"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A1AD06-AEEA-4485-80E4-28222F893EE1}" type="datetimeFigureOut">
              <a:rPr lang="en-US">
                <a:solidFill>
                  <a:prstClr val="black">
                    <a:tint val="75000"/>
                  </a:prstClr>
                </a:solidFill>
              </a:rPr>
              <a:pPr/>
              <a:t>07/30/2015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ED9E12-B181-46D1-9235-A2181C19702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4277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A1AD06-AEEA-4485-80E4-28222F893EE1}" type="datetimeFigureOut">
              <a:rPr lang="en-US">
                <a:solidFill>
                  <a:prstClr val="black">
                    <a:tint val="75000"/>
                  </a:prstClr>
                </a:solidFill>
              </a:rPr>
              <a:pPr/>
              <a:t>07/30/2015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ED9E12-B181-46D1-9235-A2181C19702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993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F3ECD9-D9B4-472D-B576-9DD707B70B5A}" type="datetimeFigureOut">
              <a:rPr lang="en-US" smtClean="0"/>
              <a:t>07/30/2015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037F2-B973-46F9-B722-BB8FB28BA396}" type="slidenum">
              <a:rPr lang="en-US" smtClean="0"/>
              <a:t>‹#›</a:t>
            </a:fld>
            <a:endParaRPr lang="en-US"/>
          </a:p>
        </p:txBody>
      </p:sp>
      <p:sp>
        <p:nvSpPr>
          <p:cNvPr id="10" name="Title 1"/>
          <p:cNvSpPr>
            <a:spLocks noGrp="1"/>
          </p:cNvSpPr>
          <p:nvPr>
            <p:ph type="title"/>
          </p:nvPr>
        </p:nvSpPr>
        <p:spPr>
          <a:xfrm>
            <a:off x="726973" y="440266"/>
            <a:ext cx="7688894" cy="1143000"/>
          </a:xfrm>
        </p:spPr>
        <p:txBody>
          <a:bodyPr/>
          <a:lstStyle/>
          <a:p>
            <a:r>
              <a:rPr lang="en-US" smtClean="0"/>
              <a:t>Click to edit Master title style</a:t>
            </a:r>
            <a:endParaRPr lang="en-US"/>
          </a:p>
        </p:txBody>
      </p:sp>
      <p:sp>
        <p:nvSpPr>
          <p:cNvPr id="11" name="Content Placeholder 3"/>
          <p:cNvSpPr>
            <a:spLocks noGrp="1"/>
          </p:cNvSpPr>
          <p:nvPr>
            <p:ph sz="half" idx="14"/>
          </p:nvPr>
        </p:nvSpPr>
        <p:spPr>
          <a:xfrm>
            <a:off x="811642" y="1967934"/>
            <a:ext cx="7519557" cy="358620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0629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F3ECD9-D9B4-472D-B576-9DD707B70B5A}" type="datetimeFigureOut">
              <a:rPr lang="en-US" smtClean="0"/>
              <a:t>07/30/2015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037F2-B973-46F9-B722-BB8FB28BA396}" type="slidenum">
              <a:rPr lang="en-US" smtClean="0"/>
              <a:t>‹#›</a:t>
            </a:fld>
            <a:endParaRPr lang="en-US"/>
          </a:p>
        </p:txBody>
      </p:sp>
      <p:sp>
        <p:nvSpPr>
          <p:cNvPr id="6" name="Subtitle 2"/>
          <p:cNvSpPr>
            <a:spLocks noGrp="1"/>
          </p:cNvSpPr>
          <p:nvPr>
            <p:ph type="subTitle" idx="1"/>
          </p:nvPr>
        </p:nvSpPr>
        <p:spPr>
          <a:xfrm>
            <a:off x="837046" y="1974966"/>
            <a:ext cx="7434887" cy="882119"/>
          </a:xfrm>
        </p:spPr>
        <p:txBody>
          <a:bodyPr lIns="0" tIns="0" rIns="0" bIns="0">
            <a:normAutofit/>
          </a:bodyPr>
          <a:lstStyle>
            <a:lvl1pPr marL="0" indent="0" algn="l">
              <a:spcBef>
                <a:spcPts val="0"/>
              </a:spcBef>
              <a:spcAft>
                <a:spcPts val="0"/>
              </a:spcAft>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567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F3ECD9-D9B4-472D-B576-9DD707B70B5A}" type="datetimeFigureOut">
              <a:rPr lang="en-US" smtClean="0"/>
              <a:t>07/30/2015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037F2-B973-46F9-B722-BB8FB28BA396}" type="slidenum">
              <a:rPr lang="en-US" smtClean="0"/>
              <a:t>‹#›</a:t>
            </a:fld>
            <a:endParaRPr lang="en-US"/>
          </a:p>
        </p:txBody>
      </p:sp>
      <p:sp>
        <p:nvSpPr>
          <p:cNvPr id="10" name="Content Placeholder 9"/>
          <p:cNvSpPr>
            <a:spLocks noGrp="1"/>
          </p:cNvSpPr>
          <p:nvPr>
            <p:ph sz="quarter" idx="13"/>
          </p:nvPr>
        </p:nvSpPr>
        <p:spPr>
          <a:xfrm>
            <a:off x="865093" y="2061883"/>
            <a:ext cx="7415307" cy="347472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F3ECD9-D9B4-472D-B576-9DD707B70B5A}" type="datetimeFigureOut">
              <a:rPr lang="en-US" smtClean="0"/>
              <a:t>07/30/2015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037F2-B973-46F9-B722-BB8FB28BA396}" type="slidenum">
              <a:rPr lang="en-US" smtClean="0"/>
              <a:t>‹#›</a:t>
            </a:fld>
            <a:endParaRPr lang="en-US"/>
          </a:p>
        </p:txBody>
      </p:sp>
      <p:sp>
        <p:nvSpPr>
          <p:cNvPr id="12" name="Content Placeholder 3"/>
          <p:cNvSpPr>
            <a:spLocks noGrp="1"/>
          </p:cNvSpPr>
          <p:nvPr>
            <p:ph sz="half" idx="2"/>
          </p:nvPr>
        </p:nvSpPr>
        <p:spPr>
          <a:xfrm>
            <a:off x="873564" y="1953400"/>
            <a:ext cx="3571436" cy="375782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3"/>
          </p:nvPr>
        </p:nvSpPr>
        <p:spPr>
          <a:xfrm>
            <a:off x="4708963" y="1953400"/>
            <a:ext cx="3571436" cy="3757820"/>
          </a:xfrm>
        </p:spPr>
        <p:txBody>
          <a:bodyPr>
            <a:normAutofit/>
          </a:bodyPr>
          <a:lstStyle>
            <a:lvl1pPr>
              <a:buClr>
                <a:schemeClr val="accent2"/>
              </a:buClr>
              <a:defRPr sz="18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1643" y="1969176"/>
            <a:ext cx="7502624" cy="347472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0" i="0">
                <a:solidFill>
                  <a:schemeClr val="accent2"/>
                </a:solidFill>
                <a:effectLst/>
              </a:defRPr>
            </a:lvl1pPr>
          </a:lstStyle>
          <a:p>
            <a:fld id="{8AF3ECD9-D9B4-472D-B576-9DD707B70B5A}" type="datetimeFigureOut">
              <a:rPr lang="en-US" smtClean="0"/>
              <a:t>07/30/2015</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0" i="0">
                <a:solidFill>
                  <a:schemeClr val="accent2"/>
                </a:solidFill>
                <a:effectLst/>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0" i="0">
                <a:solidFill>
                  <a:schemeClr val="accent2"/>
                </a:solidFill>
                <a:effectLst/>
              </a:defRPr>
            </a:lvl1pPr>
          </a:lstStyle>
          <a:p>
            <a:fld id="{F1D037F2-B973-46F9-B722-BB8FB28BA396}" type="slidenum">
              <a:rPr lang="en-US" smtClean="0"/>
              <a:t>‹#›</a:t>
            </a:fld>
            <a:endParaRPr lang="en-US"/>
          </a:p>
        </p:txBody>
      </p:sp>
      <p:sp>
        <p:nvSpPr>
          <p:cNvPr id="8" name="Title Placeholder 7"/>
          <p:cNvSpPr>
            <a:spLocks noGrp="1"/>
          </p:cNvSpPr>
          <p:nvPr>
            <p:ph type="title"/>
          </p:nvPr>
        </p:nvSpPr>
        <p:spPr>
          <a:xfrm>
            <a:off x="726973" y="440266"/>
            <a:ext cx="6359624"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iming>
    <p:tnLst>
      <p:par>
        <p:cTn id="1" dur="indefinite" restart="never" nodeType="tmRoot"/>
      </p:par>
    </p:tnLst>
  </p:timing>
  <p:txStyles>
    <p:titleStyle>
      <a:lvl1pPr marL="0" indent="0" algn="l" defTabSz="914400" rtl="0" eaLnBrk="1" latinLnBrk="0" hangingPunct="1">
        <a:spcBef>
          <a:spcPct val="0"/>
        </a:spcBef>
        <a:buClr>
          <a:schemeClr val="accent6">
            <a:lumMod val="75000"/>
          </a:schemeClr>
        </a:buClr>
        <a:buSzPct val="128000"/>
        <a:buFontTx/>
        <a:buNone/>
        <a:defRPr sz="4000" b="1" i="0" kern="1200">
          <a:solidFill>
            <a:schemeClr val="tx1"/>
          </a:solidFill>
          <a:effectLst>
            <a:reflection blurRad="6350" stA="2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ts val="0"/>
        </a:spcBef>
        <a:spcAft>
          <a:spcPts val="0"/>
        </a:spcAft>
        <a:buClr>
          <a:schemeClr val="accent2"/>
        </a:buClr>
        <a:buSzPct val="110000"/>
        <a:buFont typeface="Arial"/>
        <a:buChar char="•"/>
        <a:defRPr sz="2200" kern="1200">
          <a:solidFill>
            <a:schemeClr val="tx1"/>
          </a:solidFill>
          <a:latin typeface="+mn-lt"/>
          <a:ea typeface="+mn-ea"/>
          <a:cs typeface="+mn-cs"/>
        </a:defRPr>
      </a:lvl1pPr>
      <a:lvl2pPr marL="502920" indent="-228600" algn="l" defTabSz="914400" rtl="0" eaLnBrk="1" latinLnBrk="0" hangingPunct="1">
        <a:spcBef>
          <a:spcPts val="0"/>
        </a:spcBef>
        <a:spcAft>
          <a:spcPts val="0"/>
        </a:spcAft>
        <a:buClr>
          <a:schemeClr val="accent2"/>
        </a:buClr>
        <a:buSzPct val="110000"/>
        <a:buFont typeface="Arial"/>
        <a:buChar char="•"/>
        <a:defRPr sz="2000" kern="1200">
          <a:solidFill>
            <a:schemeClr val="tx1"/>
          </a:solidFill>
          <a:latin typeface="+mn-lt"/>
          <a:ea typeface="+mn-ea"/>
          <a:cs typeface="+mn-cs"/>
        </a:defRPr>
      </a:lvl2pPr>
      <a:lvl3pPr marL="704088" indent="-201168" algn="l" defTabSz="914400" rtl="0" eaLnBrk="1" latinLnBrk="0" hangingPunct="1">
        <a:spcBef>
          <a:spcPts val="0"/>
        </a:spcBef>
        <a:spcAft>
          <a:spcPts val="0"/>
        </a:spcAft>
        <a:buClr>
          <a:schemeClr val="accent2"/>
        </a:buClr>
        <a:buSzPct val="110000"/>
        <a:buFont typeface="Arial"/>
        <a:buChar char="•"/>
        <a:defRPr sz="1800" kern="1200">
          <a:solidFill>
            <a:schemeClr val="tx1"/>
          </a:solidFill>
          <a:latin typeface="+mn-lt"/>
          <a:ea typeface="+mn-ea"/>
          <a:cs typeface="+mn-cs"/>
        </a:defRPr>
      </a:lvl3pPr>
      <a:lvl4pPr marL="886968" indent="-192024" algn="l" defTabSz="914400" rtl="0" eaLnBrk="1" latinLnBrk="0" hangingPunct="1">
        <a:spcBef>
          <a:spcPts val="0"/>
        </a:spcBef>
        <a:spcAft>
          <a:spcPts val="0"/>
        </a:spcAft>
        <a:buClr>
          <a:schemeClr val="accent2"/>
        </a:buClr>
        <a:buSzPct val="110000"/>
        <a:buFont typeface="Arial"/>
        <a:buChar char="•"/>
        <a:defRPr sz="1600" kern="1200">
          <a:solidFill>
            <a:schemeClr val="tx1"/>
          </a:solidFill>
          <a:latin typeface="+mn-lt"/>
          <a:ea typeface="+mn-ea"/>
          <a:cs typeface="+mn-cs"/>
        </a:defRPr>
      </a:lvl4pPr>
      <a:lvl5pPr marL="1051560" indent="-173736" algn="l" defTabSz="914400" rtl="0" eaLnBrk="1" latinLnBrk="0" hangingPunct="1">
        <a:spcBef>
          <a:spcPts val="0"/>
        </a:spcBef>
        <a:spcAft>
          <a:spcPts val="0"/>
        </a:spcAft>
        <a:buClr>
          <a:schemeClr val="accent2"/>
        </a:buClr>
        <a:buSzPct val="110000"/>
        <a:buFont typeface="Arial"/>
        <a:buChar char="•"/>
        <a:defRPr sz="1400" kern="1200">
          <a:solidFill>
            <a:schemeClr val="tx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1643" y="1969176"/>
            <a:ext cx="7502624" cy="347472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0" i="0">
                <a:solidFill>
                  <a:schemeClr val="accent2"/>
                </a:solidFill>
                <a:effectLst/>
              </a:defRPr>
            </a:lvl1pPr>
          </a:lstStyle>
          <a:p>
            <a:fld id="{8AF3ECD9-D9B4-472D-B576-9DD707B70B5A}" type="datetimeFigureOut">
              <a:rPr lang="en-US" smtClean="0">
                <a:solidFill>
                  <a:srgbClr val="FBB116"/>
                </a:solidFill>
              </a:rPr>
              <a:pPr/>
              <a:t>07/30/2015</a:t>
            </a:fld>
            <a:endParaRPr lang="en-US">
              <a:solidFill>
                <a:srgbClr val="FBB116"/>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0" i="0">
                <a:solidFill>
                  <a:schemeClr val="accent2"/>
                </a:solidFill>
                <a:effectLst/>
              </a:defRPr>
            </a:lvl1pPr>
          </a:lstStyle>
          <a:p>
            <a:endParaRPr lang="en-US">
              <a:solidFill>
                <a:srgbClr val="FBB116"/>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0" i="0">
                <a:solidFill>
                  <a:schemeClr val="accent2"/>
                </a:solidFill>
                <a:effectLst/>
              </a:defRPr>
            </a:lvl1pPr>
          </a:lstStyle>
          <a:p>
            <a:fld id="{F1D037F2-B973-46F9-B722-BB8FB28BA396}" type="slidenum">
              <a:rPr lang="en-US" smtClean="0">
                <a:solidFill>
                  <a:srgbClr val="FBB116"/>
                </a:solidFill>
              </a:rPr>
              <a:pPr/>
              <a:t>‹#›</a:t>
            </a:fld>
            <a:endParaRPr lang="en-US">
              <a:solidFill>
                <a:srgbClr val="FBB116"/>
              </a:solidFill>
            </a:endParaRPr>
          </a:p>
        </p:txBody>
      </p:sp>
      <p:sp>
        <p:nvSpPr>
          <p:cNvPr id="8" name="Title Placeholder 7"/>
          <p:cNvSpPr>
            <a:spLocks noGrp="1"/>
          </p:cNvSpPr>
          <p:nvPr>
            <p:ph type="title"/>
          </p:nvPr>
        </p:nvSpPr>
        <p:spPr>
          <a:xfrm>
            <a:off x="726973" y="440266"/>
            <a:ext cx="6359624"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73398041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iming>
    <p:tnLst>
      <p:par>
        <p:cTn id="1" dur="indefinite" restart="never" nodeType="tmRoot"/>
      </p:par>
    </p:tnLst>
  </p:timing>
  <p:txStyles>
    <p:titleStyle>
      <a:lvl1pPr marL="0" indent="0" algn="l" defTabSz="914400" rtl="0" eaLnBrk="1" latinLnBrk="0" hangingPunct="1">
        <a:spcBef>
          <a:spcPct val="0"/>
        </a:spcBef>
        <a:buClr>
          <a:schemeClr val="accent6">
            <a:lumMod val="75000"/>
          </a:schemeClr>
        </a:buClr>
        <a:buSzPct val="128000"/>
        <a:buFontTx/>
        <a:buNone/>
        <a:defRPr sz="4000" b="1" i="0" kern="1200">
          <a:solidFill>
            <a:schemeClr val="tx1"/>
          </a:solidFill>
          <a:effectLst>
            <a:reflection blurRad="6350" stA="2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ts val="0"/>
        </a:spcBef>
        <a:spcAft>
          <a:spcPts val="0"/>
        </a:spcAft>
        <a:buClr>
          <a:schemeClr val="accent2"/>
        </a:buClr>
        <a:buSzPct val="110000"/>
        <a:buFont typeface="Arial"/>
        <a:buChar char="•"/>
        <a:defRPr sz="2200" kern="1200">
          <a:solidFill>
            <a:schemeClr val="tx1"/>
          </a:solidFill>
          <a:latin typeface="+mn-lt"/>
          <a:ea typeface="+mn-ea"/>
          <a:cs typeface="+mn-cs"/>
        </a:defRPr>
      </a:lvl1pPr>
      <a:lvl2pPr marL="502920" indent="-228600" algn="l" defTabSz="914400" rtl="0" eaLnBrk="1" latinLnBrk="0" hangingPunct="1">
        <a:spcBef>
          <a:spcPts val="0"/>
        </a:spcBef>
        <a:spcAft>
          <a:spcPts val="0"/>
        </a:spcAft>
        <a:buClr>
          <a:schemeClr val="accent2"/>
        </a:buClr>
        <a:buSzPct val="110000"/>
        <a:buFont typeface="Arial"/>
        <a:buChar char="•"/>
        <a:defRPr sz="2000" kern="1200">
          <a:solidFill>
            <a:schemeClr val="tx1"/>
          </a:solidFill>
          <a:latin typeface="+mn-lt"/>
          <a:ea typeface="+mn-ea"/>
          <a:cs typeface="+mn-cs"/>
        </a:defRPr>
      </a:lvl2pPr>
      <a:lvl3pPr marL="704088" indent="-201168" algn="l" defTabSz="914400" rtl="0" eaLnBrk="1" latinLnBrk="0" hangingPunct="1">
        <a:spcBef>
          <a:spcPts val="0"/>
        </a:spcBef>
        <a:spcAft>
          <a:spcPts val="0"/>
        </a:spcAft>
        <a:buClr>
          <a:schemeClr val="accent2"/>
        </a:buClr>
        <a:buSzPct val="110000"/>
        <a:buFont typeface="Arial"/>
        <a:buChar char="•"/>
        <a:defRPr sz="1800" kern="1200">
          <a:solidFill>
            <a:schemeClr val="tx1"/>
          </a:solidFill>
          <a:latin typeface="+mn-lt"/>
          <a:ea typeface="+mn-ea"/>
          <a:cs typeface="+mn-cs"/>
        </a:defRPr>
      </a:lvl3pPr>
      <a:lvl4pPr marL="886968" indent="-192024" algn="l" defTabSz="914400" rtl="0" eaLnBrk="1" latinLnBrk="0" hangingPunct="1">
        <a:spcBef>
          <a:spcPts val="0"/>
        </a:spcBef>
        <a:spcAft>
          <a:spcPts val="0"/>
        </a:spcAft>
        <a:buClr>
          <a:schemeClr val="accent2"/>
        </a:buClr>
        <a:buSzPct val="110000"/>
        <a:buFont typeface="Arial"/>
        <a:buChar char="•"/>
        <a:defRPr sz="1600" kern="1200">
          <a:solidFill>
            <a:schemeClr val="tx1"/>
          </a:solidFill>
          <a:latin typeface="+mn-lt"/>
          <a:ea typeface="+mn-ea"/>
          <a:cs typeface="+mn-cs"/>
        </a:defRPr>
      </a:lvl4pPr>
      <a:lvl5pPr marL="1051560" indent="-173736" algn="l" defTabSz="914400" rtl="0" eaLnBrk="1" latinLnBrk="0" hangingPunct="1">
        <a:spcBef>
          <a:spcPts val="0"/>
        </a:spcBef>
        <a:spcAft>
          <a:spcPts val="0"/>
        </a:spcAft>
        <a:buClr>
          <a:schemeClr val="accent2"/>
        </a:buClr>
        <a:buSzPct val="110000"/>
        <a:buFont typeface="Arial"/>
        <a:buChar char="•"/>
        <a:defRPr sz="1400" kern="1200">
          <a:solidFill>
            <a:schemeClr val="tx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1AD06-AEEA-4485-80E4-28222F893EE1}" type="datetimeFigureOut">
              <a:rPr lang="en-US" smtClean="0">
                <a:solidFill>
                  <a:prstClr val="black">
                    <a:tint val="75000"/>
                  </a:prstClr>
                </a:solidFill>
              </a:rPr>
              <a:pPr/>
              <a:t>07/30/2015</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D9E12-B181-46D1-9235-A2181C197028}"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64167866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5" Type="http://schemas.openxmlformats.org/officeDocument/2006/relationships/image" Target="../media/image27.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25.jpeg"/><Relationship Id="rId5" Type="http://schemas.openxmlformats.org/officeDocument/2006/relationships/image" Target="../media/image29.jpe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2.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countyhealthrankings.org/" TargetMode="External"/><Relationship Id="rId2" Type="http://schemas.openxmlformats.org/officeDocument/2006/relationships/hyperlink" Target="http://www.healthypeople.gov/"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060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1000" y="228600"/>
            <a:ext cx="8305800" cy="6418120"/>
          </a:xfrm>
        </p:spPr>
      </p:pic>
    </p:spTree>
    <p:extLst>
      <p:ext uri="{BB962C8B-B14F-4D97-AF65-F5344CB8AC3E}">
        <p14:creationId xmlns:p14="http://schemas.microsoft.com/office/powerpoint/2010/main" val="3878674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33350"/>
            <a:ext cx="4257592"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3825"/>
            <a:ext cx="4259324"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975" y="3444240"/>
            <a:ext cx="4260028" cy="3291840"/>
          </a:xfrm>
          <a:prstGeom prst="rect">
            <a:avLst/>
          </a:prstGeom>
        </p:spPr>
      </p:pic>
      <p:pic>
        <p:nvPicPr>
          <p:cNvPr id="7" name="Content Placeholder 4"/>
          <p:cNvPicPr>
            <a:picLocks noGrp="1" noChangeAspect="1"/>
          </p:cNvPicPr>
          <p:nvPr>
            <p:ph sz="quarter" idx="13"/>
          </p:nvPr>
        </p:nvPicPr>
        <p:blipFill>
          <a:blip r:embed="rId5" cstate="print">
            <a:extLst>
              <a:ext uri="{28A0092B-C50C-407E-A947-70E740481C1C}">
                <a14:useLocalDpi xmlns:a14="http://schemas.microsoft.com/office/drawing/2010/main" val="0"/>
              </a:ext>
            </a:extLst>
          </a:blip>
          <a:stretch>
            <a:fillRect/>
          </a:stretch>
        </p:blipFill>
        <p:spPr>
          <a:xfrm>
            <a:off x="4572000" y="3444240"/>
            <a:ext cx="4260026" cy="3291840"/>
          </a:xfrm>
        </p:spPr>
      </p:pic>
    </p:spTree>
    <p:extLst>
      <p:ext uri="{BB962C8B-B14F-4D97-AF65-F5344CB8AC3E}">
        <p14:creationId xmlns:p14="http://schemas.microsoft.com/office/powerpoint/2010/main" val="3363261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2400" y="440266"/>
            <a:ext cx="8839200" cy="1143000"/>
          </a:xfrm>
        </p:spPr>
        <p:txBody>
          <a:bodyPr>
            <a:normAutofit fontScale="90000"/>
          </a:bodyPr>
          <a:lstStyle/>
          <a:p>
            <a:r>
              <a:rPr lang="en-US" dirty="0" smtClean="0"/>
              <a:t>Prevalence of 2 or more Chronic Conditions</a:t>
            </a:r>
            <a:endParaRPr lang="en-US" dirty="0"/>
          </a:p>
        </p:txBody>
      </p:sp>
      <p:graphicFrame>
        <p:nvGraphicFramePr>
          <p:cNvPr id="8" name="Content Placeholder 7"/>
          <p:cNvGraphicFramePr>
            <a:graphicFrameLocks noGrp="1"/>
          </p:cNvGraphicFramePr>
          <p:nvPr>
            <p:ph sz="quarter" idx="13"/>
            <p:extLst>
              <p:ext uri="{D42A27DB-BD31-4B8C-83A1-F6EECF244321}">
                <p14:modId xmlns:p14="http://schemas.microsoft.com/office/powerpoint/2010/main" val="4053344834"/>
              </p:ext>
            </p:extLst>
          </p:nvPr>
        </p:nvGraphicFramePr>
        <p:xfrm>
          <a:off x="304800" y="2062163"/>
          <a:ext cx="8534400" cy="4491037"/>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a:xfrm>
            <a:off x="685800" y="3124200"/>
            <a:ext cx="8153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030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6359624" cy="1143000"/>
          </a:xfrm>
        </p:spPr>
        <p:txBody>
          <a:bodyPr/>
          <a:lstStyle/>
          <a:p>
            <a:r>
              <a:rPr lang="en-US" dirty="0" smtClean="0"/>
              <a:t>Diabetes Prevalence</a:t>
            </a:r>
            <a:endParaRPr lang="en-US" dirty="0"/>
          </a:p>
        </p:txBody>
      </p:sp>
      <p:graphicFrame>
        <p:nvGraphicFramePr>
          <p:cNvPr id="12" name="Content Placeholder 11"/>
          <p:cNvGraphicFramePr>
            <a:graphicFrameLocks noGrp="1"/>
          </p:cNvGraphicFramePr>
          <p:nvPr>
            <p:ph sz="quarter" idx="13"/>
            <p:extLst>
              <p:ext uri="{D42A27DB-BD31-4B8C-83A1-F6EECF244321}">
                <p14:modId xmlns:p14="http://schemas.microsoft.com/office/powerpoint/2010/main" val="2263027886"/>
              </p:ext>
            </p:extLst>
          </p:nvPr>
        </p:nvGraphicFramePr>
        <p:xfrm>
          <a:off x="381000" y="1600201"/>
          <a:ext cx="8382000" cy="464820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p:cNvCxnSpPr/>
          <p:nvPr/>
        </p:nvCxnSpPr>
        <p:spPr>
          <a:xfrm>
            <a:off x="762000" y="3276600"/>
            <a:ext cx="7924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09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28600" y="152400"/>
            <a:ext cx="8610600" cy="6653646"/>
          </a:xfrm>
        </p:spPr>
      </p:pic>
    </p:spTree>
    <p:extLst>
      <p:ext uri="{BB962C8B-B14F-4D97-AF65-F5344CB8AC3E}">
        <p14:creationId xmlns:p14="http://schemas.microsoft.com/office/powerpoint/2010/main" val="82518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52400"/>
            <a:ext cx="4257592"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7" y="152400"/>
            <a:ext cx="4259324"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624" y="3444240"/>
            <a:ext cx="4260028" cy="3291840"/>
          </a:xfrm>
          <a:prstGeom prst="rect">
            <a:avLst/>
          </a:prstGeom>
        </p:spPr>
      </p:pic>
      <p:pic>
        <p:nvPicPr>
          <p:cNvPr id="7" name="Content Placeholder 4"/>
          <p:cNvPicPr>
            <a:picLocks noGrp="1" noChangeAspect="1"/>
          </p:cNvPicPr>
          <p:nvPr>
            <p:ph sz="quarter" idx="13"/>
          </p:nvPr>
        </p:nvPicPr>
        <p:blipFill>
          <a:blip r:embed="rId6" cstate="print">
            <a:extLst>
              <a:ext uri="{28A0092B-C50C-407E-A947-70E740481C1C}">
                <a14:useLocalDpi xmlns:a14="http://schemas.microsoft.com/office/drawing/2010/main" val="0"/>
              </a:ext>
            </a:extLst>
          </a:blip>
          <a:stretch>
            <a:fillRect/>
          </a:stretch>
        </p:blipFill>
        <p:spPr>
          <a:xfrm>
            <a:off x="227894" y="3444240"/>
            <a:ext cx="4260027" cy="3291840"/>
          </a:xfrm>
        </p:spPr>
      </p:pic>
    </p:spTree>
    <p:extLst>
      <p:ext uri="{BB962C8B-B14F-4D97-AF65-F5344CB8AC3E}">
        <p14:creationId xmlns:p14="http://schemas.microsoft.com/office/powerpoint/2010/main" val="3497640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40524830"/>
              </p:ext>
            </p:extLst>
          </p:nvPr>
        </p:nvGraphicFramePr>
        <p:xfrm>
          <a:off x="457200" y="1828801"/>
          <a:ext cx="7823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Healthy Eating</a:t>
            </a:r>
            <a:endParaRPr lang="en-US" dirty="0"/>
          </a:p>
        </p:txBody>
      </p:sp>
      <p:cxnSp>
        <p:nvCxnSpPr>
          <p:cNvPr id="5" name="Straight Connector 4"/>
          <p:cNvCxnSpPr/>
          <p:nvPr/>
        </p:nvCxnSpPr>
        <p:spPr>
          <a:xfrm>
            <a:off x="5029200" y="2438400"/>
            <a:ext cx="31242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4038600"/>
            <a:ext cx="28956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506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804114823"/>
              </p:ext>
            </p:extLst>
          </p:nvPr>
        </p:nvGraphicFramePr>
        <p:xfrm>
          <a:off x="533400" y="1828801"/>
          <a:ext cx="77724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Healthy Eating</a:t>
            </a:r>
            <a:endParaRPr lang="en-US" dirty="0"/>
          </a:p>
        </p:txBody>
      </p:sp>
      <p:cxnSp>
        <p:nvCxnSpPr>
          <p:cNvPr id="5" name="Straight Connector 4"/>
          <p:cNvCxnSpPr/>
          <p:nvPr/>
        </p:nvCxnSpPr>
        <p:spPr>
          <a:xfrm>
            <a:off x="5105400" y="2819400"/>
            <a:ext cx="28956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6800" y="4191000"/>
            <a:ext cx="31242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897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6934200" cy="1430866"/>
          </a:xfrm>
        </p:spPr>
        <p:txBody>
          <a:bodyPr>
            <a:normAutofit/>
          </a:bodyPr>
          <a:lstStyle/>
          <a:p>
            <a:r>
              <a:rPr lang="en-US" dirty="0" smtClean="0"/>
              <a:t>Any Physical Activity Outside of Work</a:t>
            </a:r>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2289153262"/>
              </p:ext>
            </p:extLst>
          </p:nvPr>
        </p:nvGraphicFramePr>
        <p:xfrm>
          <a:off x="457200" y="1524001"/>
          <a:ext cx="8382000" cy="464820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914400" y="2438400"/>
            <a:ext cx="7772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218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Adult Smoking Prevalence</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12150488"/>
              </p:ext>
            </p:extLst>
          </p:nvPr>
        </p:nvGraphicFramePr>
        <p:xfrm>
          <a:off x="457200" y="2062163"/>
          <a:ext cx="7823200" cy="403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5897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04800" y="152400"/>
            <a:ext cx="8610600" cy="6653646"/>
          </a:xfrm>
        </p:spPr>
      </p:pic>
    </p:spTree>
    <p:extLst>
      <p:ext uri="{BB962C8B-B14F-4D97-AF65-F5344CB8AC3E}">
        <p14:creationId xmlns:p14="http://schemas.microsoft.com/office/powerpoint/2010/main" val="2709265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52400"/>
            <a:ext cx="8382000" cy="6477000"/>
          </a:xfrm>
        </p:spPr>
      </p:pic>
    </p:spTree>
    <p:extLst>
      <p:ext uri="{BB962C8B-B14F-4D97-AF65-F5344CB8AC3E}">
        <p14:creationId xmlns:p14="http://schemas.microsoft.com/office/powerpoint/2010/main" val="2595043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52400"/>
            <a:ext cx="8382000" cy="6477001"/>
          </a:xfrm>
        </p:spPr>
      </p:pic>
    </p:spTree>
    <p:extLst>
      <p:ext uri="{BB962C8B-B14F-4D97-AF65-F5344CB8AC3E}">
        <p14:creationId xmlns:p14="http://schemas.microsoft.com/office/powerpoint/2010/main" val="3033494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52400"/>
            <a:ext cx="4257592"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7" y="152400"/>
            <a:ext cx="4259324"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638592" y="3444240"/>
            <a:ext cx="4260027" cy="3291840"/>
          </a:xfrm>
        </p:spPr>
      </p:pic>
      <p:pic>
        <p:nvPicPr>
          <p:cNvPr id="9" name="Content Placeholder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596" y="3446345"/>
            <a:ext cx="4260028" cy="3291840"/>
          </a:xfrm>
          <a:prstGeom prst="rect">
            <a:avLst/>
          </a:prstGeom>
        </p:spPr>
      </p:pic>
    </p:spTree>
    <p:extLst>
      <p:ext uri="{BB962C8B-B14F-4D97-AF65-F5344CB8AC3E}">
        <p14:creationId xmlns:p14="http://schemas.microsoft.com/office/powerpoint/2010/main" val="737842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Strategies to Address Social Determinates of Health</a:t>
            </a:r>
            <a:endParaRPr lang="en-US" dirty="0"/>
          </a:p>
        </p:txBody>
      </p:sp>
      <p:pic>
        <p:nvPicPr>
          <p:cNvPr id="2050" name="Picture 2"/>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6985000" cy="3569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47675" y="6324600"/>
            <a:ext cx="7696200" cy="307777"/>
          </a:xfrm>
          <a:prstGeom prst="rect">
            <a:avLst/>
          </a:prstGeom>
        </p:spPr>
        <p:txBody>
          <a:bodyPr wrap="square">
            <a:spAutoFit/>
          </a:bodyPr>
          <a:lstStyle/>
          <a:p>
            <a:r>
              <a:rPr lang="en-US" sz="1400" dirty="0"/>
              <a:t>Source: Robert Wood Johnson Foundation Commission to Build a Healthier America</a:t>
            </a:r>
          </a:p>
        </p:txBody>
      </p:sp>
    </p:spTree>
    <p:extLst>
      <p:ext uri="{BB962C8B-B14F-4D97-AF65-F5344CB8AC3E}">
        <p14:creationId xmlns:p14="http://schemas.microsoft.com/office/powerpoint/2010/main" val="1492687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QUESTIONS?</a:t>
            </a:r>
            <a:endParaRPr lang="en-US" dirty="0"/>
          </a:p>
        </p:txBody>
      </p:sp>
    </p:spTree>
    <p:extLst>
      <p:ext uri="{BB962C8B-B14F-4D97-AF65-F5344CB8AC3E}">
        <p14:creationId xmlns:p14="http://schemas.microsoft.com/office/powerpoint/2010/main" val="4277342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1000" dirty="0" smtClean="0"/>
              <a:t>Robert Wood Johnson Foundation, Exploring the Social Determinants of Health.  Issue Brief #1: What Shapes Health-Related Behaviors</a:t>
            </a:r>
          </a:p>
          <a:p>
            <a:r>
              <a:rPr lang="en-US" sz="1000" dirty="0" smtClean="0"/>
              <a:t>Robert Wood Johnson Foundation, Commission to Build a Healthier America.  Issue Brief 3: Neighborhoods and Health. September 2008</a:t>
            </a:r>
          </a:p>
          <a:p>
            <a:r>
              <a:rPr lang="en-US" sz="1000" dirty="0"/>
              <a:t>Robert Wood Johnson Foundation, Exploring the Social Determinants of Health.  Issue Brief </a:t>
            </a:r>
            <a:r>
              <a:rPr lang="en-US" sz="1000" dirty="0" smtClean="0"/>
              <a:t>#4: Income, Wealth and Health</a:t>
            </a:r>
          </a:p>
          <a:p>
            <a:r>
              <a:rPr lang="en-US" sz="1000" dirty="0"/>
              <a:t>Robert Wood Johnson Foundation, Exploring the Social Determinants of Health.  Issue Brief </a:t>
            </a:r>
            <a:r>
              <a:rPr lang="en-US" sz="1000" dirty="0" smtClean="0"/>
              <a:t>#5: Education and Health</a:t>
            </a:r>
          </a:p>
          <a:p>
            <a:r>
              <a:rPr lang="en-US" sz="1000" dirty="0"/>
              <a:t>Robert Wood Johnson Foundation, Exploring the Social Determinants of Health.  Issue Brief </a:t>
            </a:r>
            <a:r>
              <a:rPr lang="en-US" sz="1000" dirty="0" smtClean="0"/>
              <a:t>#6: Race, Socioeconomic Factors and Health</a:t>
            </a:r>
          </a:p>
          <a:p>
            <a:r>
              <a:rPr lang="en-US" sz="1000" dirty="0" smtClean="0"/>
              <a:t>Healthy People 2020   </a:t>
            </a:r>
            <a:r>
              <a:rPr lang="en-US" sz="1000" dirty="0" smtClean="0">
                <a:hlinkClick r:id="rId2"/>
              </a:rPr>
              <a:t>www.healthypeople.gov</a:t>
            </a:r>
            <a:endParaRPr lang="en-US" sz="1000" dirty="0" smtClean="0"/>
          </a:p>
          <a:p>
            <a:r>
              <a:rPr lang="en-US" sz="1000" dirty="0" smtClean="0"/>
              <a:t>South Dakota Department of Health, Behavioral Risk Factor Surveillance System </a:t>
            </a:r>
            <a:endParaRPr lang="en-US" sz="1000" dirty="0" smtClean="0"/>
          </a:p>
          <a:p>
            <a:r>
              <a:rPr lang="en-US" sz="1000" dirty="0" smtClean="0"/>
              <a:t>Institute </a:t>
            </a:r>
            <a:r>
              <a:rPr lang="en-US" sz="1000" dirty="0"/>
              <a:t>for Health Metrics and Evaluation.  www.healthdata.org/us-county-profiles</a:t>
            </a:r>
          </a:p>
          <a:p>
            <a:r>
              <a:rPr lang="en-US" sz="1000" dirty="0" smtClean="0"/>
              <a:t>County Health Rankings </a:t>
            </a:r>
            <a:r>
              <a:rPr lang="en-US" sz="1000" dirty="0" smtClean="0">
                <a:hlinkClick r:id="rId3"/>
              </a:rPr>
              <a:t>www.countyhealthrankings.org</a:t>
            </a:r>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3836811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Social Determinants of Health</a:t>
            </a:r>
            <a:endParaRPr lang="en-US" dirty="0"/>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04800" y="2420141"/>
            <a:ext cx="3489883" cy="298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1676400"/>
            <a:ext cx="4310062" cy="447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735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940416"/>
            <a:ext cx="2743200" cy="3850783"/>
          </a:xfrm>
        </p:spPr>
        <p:txBody>
          <a:bodyPr/>
          <a:lstStyle/>
          <a:p>
            <a:pPr marL="18288" indent="0">
              <a:buNone/>
            </a:pPr>
            <a:endParaRPr lang="en-US" dirty="0" smtClean="0"/>
          </a:p>
          <a:p>
            <a:pPr marL="18288" indent="0">
              <a:buNone/>
            </a:pPr>
            <a:endParaRPr lang="en-US" dirty="0" smtClean="0"/>
          </a:p>
          <a:p>
            <a:endParaRPr lang="en-US" dirty="0" smtClean="0"/>
          </a:p>
        </p:txBody>
      </p:sp>
      <p:sp>
        <p:nvSpPr>
          <p:cNvPr id="2" name="Title 1"/>
          <p:cNvSpPr>
            <a:spLocks noGrp="1"/>
          </p:cNvSpPr>
          <p:nvPr>
            <p:ph type="title"/>
          </p:nvPr>
        </p:nvSpPr>
        <p:spPr>
          <a:xfrm>
            <a:off x="228600" y="440266"/>
            <a:ext cx="7467600" cy="1143000"/>
          </a:xfrm>
        </p:spPr>
        <p:txBody>
          <a:bodyPr>
            <a:normAutofit fontScale="90000"/>
          </a:bodyPr>
          <a:lstStyle/>
          <a:p>
            <a:r>
              <a:rPr lang="en-US" dirty="0" smtClean="0"/>
              <a:t>National Healthy People 2020 Social Determinants of Health Goal</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670672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9316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1000" y="152400"/>
            <a:ext cx="8458200" cy="6535882"/>
          </a:xfrm>
        </p:spPr>
      </p:pic>
    </p:spTree>
    <p:extLst>
      <p:ext uri="{BB962C8B-B14F-4D97-AF65-F5344CB8AC3E}">
        <p14:creationId xmlns:p14="http://schemas.microsoft.com/office/powerpoint/2010/main" val="4183647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04800" y="6658"/>
            <a:ext cx="8649810" cy="6683945"/>
          </a:xfrm>
        </p:spPr>
      </p:pic>
    </p:spTree>
    <p:extLst>
      <p:ext uri="{BB962C8B-B14F-4D97-AF65-F5344CB8AC3E}">
        <p14:creationId xmlns:p14="http://schemas.microsoft.com/office/powerpoint/2010/main" val="1866381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57200" y="152399"/>
            <a:ext cx="8382000" cy="6477001"/>
          </a:xfrm>
        </p:spPr>
      </p:pic>
    </p:spTree>
    <p:extLst>
      <p:ext uri="{BB962C8B-B14F-4D97-AF65-F5344CB8AC3E}">
        <p14:creationId xmlns:p14="http://schemas.microsoft.com/office/powerpoint/2010/main" val="4004001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52400"/>
            <a:ext cx="4257592"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7" y="152400"/>
            <a:ext cx="4259324"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4"/>
          <p:cNvPicPr>
            <a:picLocks noGrp="1" noChangeAspect="1"/>
          </p:cNvPicPr>
          <p:nvPr>
            <p:ph sz="quarter" idx="13"/>
          </p:nvPr>
        </p:nvPicPr>
        <p:blipFill>
          <a:blip r:embed="rId5" cstate="print">
            <a:extLst>
              <a:ext uri="{28A0092B-C50C-407E-A947-70E740481C1C}">
                <a14:useLocalDpi xmlns:a14="http://schemas.microsoft.com/office/drawing/2010/main" val="0"/>
              </a:ext>
            </a:extLst>
          </a:blip>
          <a:stretch>
            <a:fillRect/>
          </a:stretch>
        </p:blipFill>
        <p:spPr>
          <a:xfrm>
            <a:off x="2358259" y="3463290"/>
            <a:ext cx="4260028" cy="3291840"/>
          </a:xfrm>
        </p:spPr>
      </p:pic>
    </p:spTree>
    <p:extLst>
      <p:ext uri="{BB962C8B-B14F-4D97-AF65-F5344CB8AC3E}">
        <p14:creationId xmlns:p14="http://schemas.microsoft.com/office/powerpoint/2010/main" val="2922880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Fair or Poor Health Status</a:t>
            </a:r>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088388860"/>
              </p:ext>
            </p:extLst>
          </p:nvPr>
        </p:nvGraphicFramePr>
        <p:xfrm>
          <a:off x="304800" y="1676400"/>
          <a:ext cx="8534400" cy="49530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685800" y="3924300"/>
            <a:ext cx="80010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469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Good &amp; Healthy">
      <a:dk1>
        <a:srgbClr val="000000"/>
      </a:dk1>
      <a:lt1>
        <a:srgbClr val="FFFFFF"/>
      </a:lt1>
      <a:dk2>
        <a:srgbClr val="282828"/>
      </a:dk2>
      <a:lt2>
        <a:srgbClr val="9DDCF2"/>
      </a:lt2>
      <a:accent1>
        <a:srgbClr val="43C7F4"/>
      </a:accent1>
      <a:accent2>
        <a:srgbClr val="FBB116"/>
      </a:accent2>
      <a:accent3>
        <a:srgbClr val="B4D333"/>
      </a:accent3>
      <a:accent4>
        <a:srgbClr val="F47A20"/>
      </a:accent4>
      <a:accent5>
        <a:srgbClr val="E40274"/>
      </a:accent5>
      <a:accent6>
        <a:srgbClr val="8D3393"/>
      </a:accent6>
      <a:hlink>
        <a:srgbClr val="43C7F4"/>
      </a:hlink>
      <a:folHlink>
        <a:srgbClr val="FBB116"/>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Slipstream">
  <a:themeElements>
    <a:clrScheme name="Good &amp; Healthy">
      <a:dk1>
        <a:srgbClr val="000000"/>
      </a:dk1>
      <a:lt1>
        <a:srgbClr val="FFFFFF"/>
      </a:lt1>
      <a:dk2>
        <a:srgbClr val="282828"/>
      </a:dk2>
      <a:lt2>
        <a:srgbClr val="9DDCF2"/>
      </a:lt2>
      <a:accent1>
        <a:srgbClr val="43C7F4"/>
      </a:accent1>
      <a:accent2>
        <a:srgbClr val="FBB116"/>
      </a:accent2>
      <a:accent3>
        <a:srgbClr val="B4D333"/>
      </a:accent3>
      <a:accent4>
        <a:srgbClr val="F47A20"/>
      </a:accent4>
      <a:accent5>
        <a:srgbClr val="E40274"/>
      </a:accent5>
      <a:accent6>
        <a:srgbClr val="8D3393"/>
      </a:accent6>
      <a:hlink>
        <a:srgbClr val="43C7F4"/>
      </a:hlink>
      <a:folHlink>
        <a:srgbClr val="FBB116"/>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GH PPT FINAL</Template>
  <TotalTime>7338</TotalTime>
  <Words>1197</Words>
  <Application>Microsoft Office PowerPoint</Application>
  <PresentationFormat>On-screen Show (4:3)</PresentationFormat>
  <Paragraphs>106</Paragraphs>
  <Slides>25</Slides>
  <Notes>22</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Slipstream</vt:lpstr>
      <vt:lpstr>1_Slipstream</vt:lpstr>
      <vt:lpstr>Office Theme</vt:lpstr>
      <vt:lpstr>PowerPoint Presentation</vt:lpstr>
      <vt:lpstr>PowerPoint Presentation</vt:lpstr>
      <vt:lpstr>Social Determinants of Health</vt:lpstr>
      <vt:lpstr>National Healthy People 2020 Social Determinants of Health Goal</vt:lpstr>
      <vt:lpstr>PowerPoint Presentation</vt:lpstr>
      <vt:lpstr>PowerPoint Presentation</vt:lpstr>
      <vt:lpstr>PowerPoint Presentation</vt:lpstr>
      <vt:lpstr>PowerPoint Presentation</vt:lpstr>
      <vt:lpstr>Fair or Poor Health Status</vt:lpstr>
      <vt:lpstr>PowerPoint Presentation</vt:lpstr>
      <vt:lpstr>PowerPoint Presentation</vt:lpstr>
      <vt:lpstr>Prevalence of 2 or more Chronic Conditions</vt:lpstr>
      <vt:lpstr>Diabetes Prevalence</vt:lpstr>
      <vt:lpstr>PowerPoint Presentation</vt:lpstr>
      <vt:lpstr>PowerPoint Presentation</vt:lpstr>
      <vt:lpstr>Healthy Eating</vt:lpstr>
      <vt:lpstr>Healthy Eating</vt:lpstr>
      <vt:lpstr>Any Physical Activity Outside of Work</vt:lpstr>
      <vt:lpstr>Adult Smoking Prevalence</vt:lpstr>
      <vt:lpstr>PowerPoint Presentation</vt:lpstr>
      <vt:lpstr>PowerPoint Presentation</vt:lpstr>
      <vt:lpstr>PowerPoint Presentation</vt:lpstr>
      <vt:lpstr>Strategies to Address Social Determinates of Health</vt:lpstr>
      <vt:lpstr>PowerPoint Presentation</vt:lpstr>
      <vt:lpstr>References</vt:lpstr>
    </vt:vector>
  </TitlesOfParts>
  <Company>State of South Dakota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Ashley</dc:creator>
  <cp:lastModifiedBy>Miller, Ashley</cp:lastModifiedBy>
  <cp:revision>163</cp:revision>
  <cp:lastPrinted>2015-07-20T18:38:53Z</cp:lastPrinted>
  <dcterms:created xsi:type="dcterms:W3CDTF">2015-04-29T14:05:25Z</dcterms:created>
  <dcterms:modified xsi:type="dcterms:W3CDTF">2015-07-30T13:10:39Z</dcterms:modified>
</cp:coreProperties>
</file>