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4"/>
  </p:notesMasterIdLst>
  <p:handoutMasterIdLst>
    <p:handoutMasterId r:id="rId35"/>
  </p:handoutMasterIdLst>
  <p:sldIdLst>
    <p:sldId id="256" r:id="rId2"/>
    <p:sldId id="257" r:id="rId3"/>
    <p:sldId id="259" r:id="rId4"/>
    <p:sldId id="260" r:id="rId5"/>
    <p:sldId id="293" r:id="rId6"/>
    <p:sldId id="276" r:id="rId7"/>
    <p:sldId id="263" r:id="rId8"/>
    <p:sldId id="264" r:id="rId9"/>
    <p:sldId id="265" r:id="rId10"/>
    <p:sldId id="266" r:id="rId11"/>
    <p:sldId id="294" r:id="rId12"/>
    <p:sldId id="296" r:id="rId13"/>
    <p:sldId id="297" r:id="rId14"/>
    <p:sldId id="298" r:id="rId15"/>
    <p:sldId id="295" r:id="rId16"/>
    <p:sldId id="299" r:id="rId17"/>
    <p:sldId id="267" r:id="rId18"/>
    <p:sldId id="277" r:id="rId19"/>
    <p:sldId id="268" r:id="rId20"/>
    <p:sldId id="278" r:id="rId21"/>
    <p:sldId id="287" r:id="rId22"/>
    <p:sldId id="269" r:id="rId23"/>
    <p:sldId id="290" r:id="rId24"/>
    <p:sldId id="289" r:id="rId25"/>
    <p:sldId id="271" r:id="rId26"/>
    <p:sldId id="280" r:id="rId27"/>
    <p:sldId id="272" r:id="rId28"/>
    <p:sldId id="282" r:id="rId29"/>
    <p:sldId id="304" r:id="rId30"/>
    <p:sldId id="273" r:id="rId31"/>
    <p:sldId id="303" r:id="rId32"/>
    <p:sldId id="30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4" d="100"/>
          <a:sy n="34" d="100"/>
        </p:scale>
        <p:origin x="-14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hew963:data:quitline:doh%20reach:quit%20rate%20bias%2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hew963:data:quitline:doh%20reach:quit%20rate%20bias%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ctr" rtl="0">
              <a:defRPr/>
            </a:pPr>
            <a:r>
              <a:rPr lang="en-US" dirty="0"/>
              <a:t>Distribution of Race Among Smokers Overall, with Quit Attempts, and Contacting QuitLine </a:t>
            </a:r>
          </a:p>
        </c:rich>
      </c:tx>
      <c:layout>
        <c:manualLayout>
          <c:xMode val="edge"/>
          <c:yMode val="edge"/>
          <c:x val="0.10622612277632004"/>
          <c:y val="5.5648302726766817E-2"/>
        </c:manualLayout>
      </c:layout>
    </c:title>
    <c:plotArea>
      <c:layout/>
      <c:barChart>
        <c:barDir val="bar"/>
        <c:grouping val="percentStacked"/>
        <c:ser>
          <c:idx val="0"/>
          <c:order val="0"/>
          <c:tx>
            <c:strRef>
              <c:f>Sheet1!$C$5</c:f>
              <c:strCache>
                <c:ptCount val="1"/>
                <c:pt idx="0">
                  <c:v>White</c:v>
                </c:pt>
              </c:strCache>
            </c:strRef>
          </c:tx>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Sheet1!$C$6:$C$8</c:f>
              <c:numCache>
                <c:formatCode>General</c:formatCode>
                <c:ptCount val="3"/>
                <c:pt idx="0">
                  <c:v>89.1</c:v>
                </c:pt>
                <c:pt idx="1">
                  <c:v>78.3</c:v>
                </c:pt>
                <c:pt idx="2">
                  <c:v>78.7</c:v>
                </c:pt>
              </c:numCache>
            </c:numRef>
          </c:val>
        </c:ser>
        <c:ser>
          <c:idx val="1"/>
          <c:order val="1"/>
          <c:tx>
            <c:strRef>
              <c:f>Sheet1!$D$5</c:f>
              <c:strCache>
                <c:ptCount val="1"/>
                <c:pt idx="0">
                  <c:v>American Indian</c:v>
                </c:pt>
              </c:strCache>
            </c:strRef>
          </c:tx>
          <c:spPr>
            <a:solidFill>
              <a:schemeClr val="bg1">
                <a:lumMod val="50000"/>
              </a:schemeClr>
            </a:solidFill>
          </c:spPr>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Sheet1!$D$6:$D$8</c:f>
              <c:numCache>
                <c:formatCode>General</c:formatCode>
                <c:ptCount val="3"/>
                <c:pt idx="0">
                  <c:v>7</c:v>
                </c:pt>
                <c:pt idx="1">
                  <c:v>15.8</c:v>
                </c:pt>
                <c:pt idx="2">
                  <c:v>15.4</c:v>
                </c:pt>
              </c:numCache>
            </c:numRef>
          </c:val>
        </c:ser>
        <c:ser>
          <c:idx val="2"/>
          <c:order val="2"/>
          <c:tx>
            <c:strRef>
              <c:f>Sheet1!$E$5</c:f>
              <c:strCache>
                <c:ptCount val="1"/>
                <c:pt idx="0">
                  <c:v>Other</c:v>
                </c:pt>
              </c:strCache>
            </c:strRef>
          </c:tx>
          <c:spPr>
            <a:solidFill>
              <a:schemeClr val="accent6">
                <a:lumMod val="40000"/>
                <a:lumOff val="60000"/>
              </a:schemeClr>
            </a:solidFill>
          </c:spPr>
          <c:dLbls>
            <c:delete val="1"/>
          </c:dLbls>
          <c:cat>
            <c:strRef>
              <c:f>Sheet1!$B$6:$B$8</c:f>
              <c:strCache>
                <c:ptCount val="3"/>
                <c:pt idx="0">
                  <c:v>Smokers who contact the QuitLine</c:v>
                </c:pt>
                <c:pt idx="1">
                  <c:v>Smokers who attempted to quit</c:v>
                </c:pt>
                <c:pt idx="2">
                  <c:v>Smokers</c:v>
                </c:pt>
              </c:strCache>
            </c:strRef>
          </c:cat>
          <c:val>
            <c:numRef>
              <c:f>Sheet1!$E$6:$E$8</c:f>
              <c:numCache>
                <c:formatCode>General</c:formatCode>
                <c:ptCount val="3"/>
                <c:pt idx="0">
                  <c:v>3.9</c:v>
                </c:pt>
                <c:pt idx="1">
                  <c:v>5.9</c:v>
                </c:pt>
                <c:pt idx="2">
                  <c:v>5.9</c:v>
                </c:pt>
              </c:numCache>
            </c:numRef>
          </c:val>
        </c:ser>
        <c:dLbls>
          <c:showVal val="1"/>
        </c:dLbls>
        <c:gapWidth val="75"/>
        <c:overlap val="100"/>
        <c:axId val="78327168"/>
        <c:axId val="78349440"/>
      </c:barChart>
      <c:catAx>
        <c:axId val="78327168"/>
        <c:scaling>
          <c:orientation val="minMax"/>
        </c:scaling>
        <c:axPos val="l"/>
        <c:numFmt formatCode="General" sourceLinked="0"/>
        <c:majorTickMark val="none"/>
        <c:tickLblPos val="nextTo"/>
        <c:crossAx val="78349440"/>
        <c:crosses val="autoZero"/>
        <c:auto val="1"/>
        <c:lblAlgn val="ctr"/>
        <c:lblOffset val="100"/>
      </c:catAx>
      <c:valAx>
        <c:axId val="78349440"/>
        <c:scaling>
          <c:orientation val="minMax"/>
        </c:scaling>
        <c:axPos val="b"/>
        <c:numFmt formatCode="0%" sourceLinked="1"/>
        <c:majorTickMark val="none"/>
        <c:tickLblPos val="nextTo"/>
        <c:crossAx val="78327168"/>
        <c:crosses val="autoZero"/>
        <c:crossBetween val="between"/>
        <c:majorUnit val="0.2"/>
      </c:valAx>
    </c:plotArea>
    <c:legend>
      <c:legendPos val="b"/>
      <c:layout>
        <c:manualLayout>
          <c:xMode val="edge"/>
          <c:yMode val="edge"/>
          <c:x val="0.14914874508527304"/>
          <c:y val="0.88383994042931913"/>
          <c:w val="0.73601947353402619"/>
          <c:h val="0.11443255490499601"/>
        </c:manualLayout>
      </c:layout>
    </c:legend>
    <c:plotVisOnly val="1"/>
    <c:dispBlanksAs val="gap"/>
  </c:chart>
  <c:spPr>
    <a:ln>
      <a:noFill/>
    </a:ln>
  </c:spPr>
  <c:txPr>
    <a:bodyPr/>
    <a:lstStyle/>
    <a:p>
      <a:pPr>
        <a:defRPr sz="2400">
          <a:latin typeface="Helvetica"/>
          <a:cs typeface="Helvetica"/>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ctr" rtl="0">
              <a:defRPr/>
            </a:pPr>
            <a:r>
              <a:rPr lang="en-US" dirty="0"/>
              <a:t>Distribution of Race Among Smokers Overall, with Quit Attempts, and Contacting QuitLine </a:t>
            </a:r>
          </a:p>
        </c:rich>
      </c:tx>
      <c:layout>
        <c:manualLayout>
          <c:xMode val="edge"/>
          <c:yMode val="edge"/>
          <c:x val="0.10622612277632004"/>
          <c:y val="5.564830272676681E-2"/>
        </c:manualLayout>
      </c:layout>
    </c:title>
    <c:plotArea>
      <c:layout/>
      <c:barChart>
        <c:barDir val="bar"/>
        <c:grouping val="percentStacked"/>
        <c:ser>
          <c:idx val="0"/>
          <c:order val="0"/>
          <c:tx>
            <c:strRef>
              <c:f>Sheet1!$C$5</c:f>
              <c:strCache>
                <c:ptCount val="1"/>
                <c:pt idx="0">
                  <c:v>White</c:v>
                </c:pt>
              </c:strCache>
            </c:strRef>
          </c:tx>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Sheet1!$C$6:$C$8</c:f>
              <c:numCache>
                <c:formatCode>General</c:formatCode>
                <c:ptCount val="3"/>
                <c:pt idx="0">
                  <c:v>89.1</c:v>
                </c:pt>
                <c:pt idx="1">
                  <c:v>78.3</c:v>
                </c:pt>
                <c:pt idx="2">
                  <c:v>78.7</c:v>
                </c:pt>
              </c:numCache>
            </c:numRef>
          </c:val>
        </c:ser>
        <c:ser>
          <c:idx val="1"/>
          <c:order val="1"/>
          <c:tx>
            <c:strRef>
              <c:f>Sheet1!$D$5</c:f>
              <c:strCache>
                <c:ptCount val="1"/>
                <c:pt idx="0">
                  <c:v>American Indian</c:v>
                </c:pt>
              </c:strCache>
            </c:strRef>
          </c:tx>
          <c:spPr>
            <a:solidFill>
              <a:schemeClr val="bg1">
                <a:lumMod val="50000"/>
              </a:schemeClr>
            </a:solidFill>
          </c:spPr>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Sheet1!$D$6:$D$8</c:f>
              <c:numCache>
                <c:formatCode>General</c:formatCode>
                <c:ptCount val="3"/>
                <c:pt idx="0">
                  <c:v>7</c:v>
                </c:pt>
                <c:pt idx="1">
                  <c:v>15.8</c:v>
                </c:pt>
                <c:pt idx="2">
                  <c:v>15.4</c:v>
                </c:pt>
              </c:numCache>
            </c:numRef>
          </c:val>
        </c:ser>
        <c:ser>
          <c:idx val="2"/>
          <c:order val="2"/>
          <c:tx>
            <c:strRef>
              <c:f>Sheet1!$E$5</c:f>
              <c:strCache>
                <c:ptCount val="1"/>
                <c:pt idx="0">
                  <c:v>Other</c:v>
                </c:pt>
              </c:strCache>
            </c:strRef>
          </c:tx>
          <c:spPr>
            <a:solidFill>
              <a:schemeClr val="accent6">
                <a:lumMod val="40000"/>
                <a:lumOff val="60000"/>
              </a:schemeClr>
            </a:solidFill>
          </c:spPr>
          <c:dLbls>
            <c:delete val="1"/>
          </c:dLbls>
          <c:cat>
            <c:strRef>
              <c:f>Sheet1!$B$6:$B$8</c:f>
              <c:strCache>
                <c:ptCount val="3"/>
                <c:pt idx="0">
                  <c:v>Smokers who contact the QuitLine</c:v>
                </c:pt>
                <c:pt idx="1">
                  <c:v>Smokers who attempted to quit</c:v>
                </c:pt>
                <c:pt idx="2">
                  <c:v>Smokers</c:v>
                </c:pt>
              </c:strCache>
            </c:strRef>
          </c:cat>
          <c:val>
            <c:numRef>
              <c:f>Sheet1!$E$6:$E$8</c:f>
              <c:numCache>
                <c:formatCode>General</c:formatCode>
                <c:ptCount val="3"/>
                <c:pt idx="0">
                  <c:v>3.9</c:v>
                </c:pt>
                <c:pt idx="1">
                  <c:v>5.9</c:v>
                </c:pt>
                <c:pt idx="2">
                  <c:v>5.9</c:v>
                </c:pt>
              </c:numCache>
            </c:numRef>
          </c:val>
        </c:ser>
        <c:dLbls>
          <c:showVal val="1"/>
        </c:dLbls>
        <c:gapWidth val="75"/>
        <c:overlap val="100"/>
        <c:axId val="92487680"/>
        <c:axId val="92489216"/>
      </c:barChart>
      <c:catAx>
        <c:axId val="92487680"/>
        <c:scaling>
          <c:orientation val="minMax"/>
        </c:scaling>
        <c:axPos val="l"/>
        <c:numFmt formatCode="General" sourceLinked="0"/>
        <c:majorTickMark val="none"/>
        <c:tickLblPos val="nextTo"/>
        <c:crossAx val="92489216"/>
        <c:crosses val="autoZero"/>
        <c:auto val="1"/>
        <c:lblAlgn val="ctr"/>
        <c:lblOffset val="100"/>
      </c:catAx>
      <c:valAx>
        <c:axId val="92489216"/>
        <c:scaling>
          <c:orientation val="minMax"/>
        </c:scaling>
        <c:axPos val="b"/>
        <c:numFmt formatCode="0%" sourceLinked="1"/>
        <c:majorTickMark val="none"/>
        <c:tickLblPos val="nextTo"/>
        <c:crossAx val="92487680"/>
        <c:crosses val="autoZero"/>
        <c:crossBetween val="between"/>
        <c:majorUnit val="0.2"/>
      </c:valAx>
    </c:plotArea>
    <c:legend>
      <c:legendPos val="b"/>
      <c:layout>
        <c:manualLayout>
          <c:xMode val="edge"/>
          <c:yMode val="edge"/>
          <c:x val="0.14914874508527304"/>
          <c:y val="0.88383994042931902"/>
          <c:w val="0.73601947353402619"/>
          <c:h val="0.114432554904996"/>
        </c:manualLayout>
      </c:layout>
    </c:legend>
    <c:plotVisOnly val="1"/>
    <c:dispBlanksAs val="gap"/>
  </c:chart>
  <c:spPr>
    <a:ln>
      <a:noFill/>
    </a:ln>
  </c:spPr>
  <c:txPr>
    <a:bodyPr/>
    <a:lstStyle/>
    <a:p>
      <a:pPr>
        <a:defRPr sz="2400">
          <a:latin typeface="Helvetica"/>
          <a:cs typeface="Helvetica"/>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ctr" rtl="0">
              <a:defRPr/>
            </a:pPr>
            <a:r>
              <a:rPr lang="en-US" dirty="0"/>
              <a:t>Distribution of Race Among Smokers Overall, with Quit Attempts, and Contacting QuitLine </a:t>
            </a:r>
          </a:p>
        </c:rich>
      </c:tx>
      <c:layout>
        <c:manualLayout>
          <c:xMode val="edge"/>
          <c:yMode val="edge"/>
          <c:x val="0.10622612277632004"/>
          <c:y val="5.564830272676681E-2"/>
        </c:manualLayout>
      </c:layout>
    </c:title>
    <c:plotArea>
      <c:layout/>
      <c:barChart>
        <c:barDir val="bar"/>
        <c:grouping val="percentStacked"/>
        <c:ser>
          <c:idx val="0"/>
          <c:order val="0"/>
          <c:tx>
            <c:strRef>
              <c:f>Sheet1!$C$5</c:f>
              <c:strCache>
                <c:ptCount val="1"/>
                <c:pt idx="0">
                  <c:v>White</c:v>
                </c:pt>
              </c:strCache>
            </c:strRef>
          </c:tx>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Sheet1!$C$6:$C$8</c:f>
              <c:numCache>
                <c:formatCode>General</c:formatCode>
                <c:ptCount val="3"/>
                <c:pt idx="0">
                  <c:v>89.1</c:v>
                </c:pt>
                <c:pt idx="1">
                  <c:v>78.3</c:v>
                </c:pt>
                <c:pt idx="2">
                  <c:v>78.7</c:v>
                </c:pt>
              </c:numCache>
            </c:numRef>
          </c:val>
        </c:ser>
        <c:ser>
          <c:idx val="1"/>
          <c:order val="1"/>
          <c:tx>
            <c:strRef>
              <c:f>Sheet1!$D$5</c:f>
              <c:strCache>
                <c:ptCount val="1"/>
                <c:pt idx="0">
                  <c:v>American Indian</c:v>
                </c:pt>
              </c:strCache>
            </c:strRef>
          </c:tx>
          <c:spPr>
            <a:solidFill>
              <a:schemeClr val="bg1">
                <a:lumMod val="50000"/>
              </a:schemeClr>
            </a:solidFill>
          </c:spPr>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Sheet1!$D$6:$D$8</c:f>
              <c:numCache>
                <c:formatCode>General</c:formatCode>
                <c:ptCount val="3"/>
                <c:pt idx="0">
                  <c:v>7</c:v>
                </c:pt>
                <c:pt idx="1">
                  <c:v>15.8</c:v>
                </c:pt>
                <c:pt idx="2">
                  <c:v>15.4</c:v>
                </c:pt>
              </c:numCache>
            </c:numRef>
          </c:val>
        </c:ser>
        <c:ser>
          <c:idx val="2"/>
          <c:order val="2"/>
          <c:tx>
            <c:strRef>
              <c:f>Sheet1!$E$5</c:f>
              <c:strCache>
                <c:ptCount val="1"/>
                <c:pt idx="0">
                  <c:v>Other</c:v>
                </c:pt>
              </c:strCache>
            </c:strRef>
          </c:tx>
          <c:spPr>
            <a:solidFill>
              <a:schemeClr val="accent6">
                <a:lumMod val="40000"/>
                <a:lumOff val="60000"/>
              </a:schemeClr>
            </a:solidFill>
          </c:spPr>
          <c:dLbls>
            <c:delete val="1"/>
          </c:dLbls>
          <c:cat>
            <c:strRef>
              <c:f>Sheet1!$B$6:$B$8</c:f>
              <c:strCache>
                <c:ptCount val="3"/>
                <c:pt idx="0">
                  <c:v>Smokers who contact the QuitLine</c:v>
                </c:pt>
                <c:pt idx="1">
                  <c:v>Smokers who attempted to quit</c:v>
                </c:pt>
                <c:pt idx="2">
                  <c:v>Smokers</c:v>
                </c:pt>
              </c:strCache>
            </c:strRef>
          </c:cat>
          <c:val>
            <c:numRef>
              <c:f>Sheet1!$E$6:$E$8</c:f>
              <c:numCache>
                <c:formatCode>General</c:formatCode>
                <c:ptCount val="3"/>
                <c:pt idx="0">
                  <c:v>3.9</c:v>
                </c:pt>
                <c:pt idx="1">
                  <c:v>5.9</c:v>
                </c:pt>
                <c:pt idx="2">
                  <c:v>5.9</c:v>
                </c:pt>
              </c:numCache>
            </c:numRef>
          </c:val>
        </c:ser>
        <c:dLbls>
          <c:showVal val="1"/>
        </c:dLbls>
        <c:gapWidth val="75"/>
        <c:overlap val="100"/>
        <c:axId val="92520832"/>
        <c:axId val="92522368"/>
      </c:barChart>
      <c:catAx>
        <c:axId val="92520832"/>
        <c:scaling>
          <c:orientation val="minMax"/>
        </c:scaling>
        <c:axPos val="l"/>
        <c:numFmt formatCode="General" sourceLinked="0"/>
        <c:majorTickMark val="none"/>
        <c:tickLblPos val="nextTo"/>
        <c:crossAx val="92522368"/>
        <c:crosses val="autoZero"/>
        <c:auto val="1"/>
        <c:lblAlgn val="ctr"/>
        <c:lblOffset val="100"/>
      </c:catAx>
      <c:valAx>
        <c:axId val="92522368"/>
        <c:scaling>
          <c:orientation val="minMax"/>
        </c:scaling>
        <c:axPos val="b"/>
        <c:numFmt formatCode="0%" sourceLinked="1"/>
        <c:majorTickMark val="none"/>
        <c:tickLblPos val="nextTo"/>
        <c:crossAx val="92520832"/>
        <c:crosses val="autoZero"/>
        <c:crossBetween val="between"/>
        <c:majorUnit val="0.2"/>
      </c:valAx>
    </c:plotArea>
    <c:legend>
      <c:legendPos val="b"/>
      <c:layout>
        <c:manualLayout>
          <c:xMode val="edge"/>
          <c:yMode val="edge"/>
          <c:x val="0.14914874508527304"/>
          <c:y val="0.88383994042931902"/>
          <c:w val="0.73601947353402619"/>
          <c:h val="0.114432554904996"/>
        </c:manualLayout>
      </c:layout>
    </c:legend>
    <c:plotVisOnly val="1"/>
    <c:dispBlanksAs val="gap"/>
  </c:chart>
  <c:spPr>
    <a:ln>
      <a:noFill/>
    </a:ln>
  </c:spPr>
  <c:txPr>
    <a:bodyPr/>
    <a:lstStyle/>
    <a:p>
      <a:pPr>
        <a:defRPr sz="2400">
          <a:latin typeface="Helvetica"/>
          <a:cs typeface="Helvetica"/>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ctr" rtl="0">
              <a:defRPr/>
            </a:pPr>
            <a:r>
              <a:rPr lang="en-US" dirty="0"/>
              <a:t>Distribution of Race Among Smokers Overall, with Quit Attempts, and Contacting QuitLine </a:t>
            </a:r>
          </a:p>
        </c:rich>
      </c:tx>
      <c:layout>
        <c:manualLayout>
          <c:xMode val="edge"/>
          <c:yMode val="edge"/>
          <c:x val="0.10622612277632004"/>
          <c:y val="5.564830272676681E-2"/>
        </c:manualLayout>
      </c:layout>
    </c:title>
    <c:plotArea>
      <c:layout/>
      <c:barChart>
        <c:barDir val="bar"/>
        <c:grouping val="percentStacked"/>
        <c:ser>
          <c:idx val="0"/>
          <c:order val="0"/>
          <c:tx>
            <c:strRef>
              <c:f>Sheet1!$C$5</c:f>
              <c:strCache>
                <c:ptCount val="1"/>
                <c:pt idx="0">
                  <c:v>White</c:v>
                </c:pt>
              </c:strCache>
            </c:strRef>
          </c:tx>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Sheet1!$C$6:$C$8</c:f>
              <c:numCache>
                <c:formatCode>General</c:formatCode>
                <c:ptCount val="3"/>
                <c:pt idx="0">
                  <c:v>89.1</c:v>
                </c:pt>
                <c:pt idx="1">
                  <c:v>78.3</c:v>
                </c:pt>
                <c:pt idx="2">
                  <c:v>78.7</c:v>
                </c:pt>
              </c:numCache>
            </c:numRef>
          </c:val>
        </c:ser>
        <c:ser>
          <c:idx val="1"/>
          <c:order val="1"/>
          <c:tx>
            <c:strRef>
              <c:f>Sheet1!$D$5</c:f>
              <c:strCache>
                <c:ptCount val="1"/>
                <c:pt idx="0">
                  <c:v>American Indian</c:v>
                </c:pt>
              </c:strCache>
            </c:strRef>
          </c:tx>
          <c:spPr>
            <a:solidFill>
              <a:schemeClr val="bg1">
                <a:lumMod val="50000"/>
              </a:schemeClr>
            </a:solidFill>
          </c:spPr>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Sheet1!$D$6:$D$8</c:f>
              <c:numCache>
                <c:formatCode>General</c:formatCode>
                <c:ptCount val="3"/>
                <c:pt idx="0">
                  <c:v>7</c:v>
                </c:pt>
                <c:pt idx="1">
                  <c:v>15.8</c:v>
                </c:pt>
                <c:pt idx="2">
                  <c:v>15.4</c:v>
                </c:pt>
              </c:numCache>
            </c:numRef>
          </c:val>
        </c:ser>
        <c:ser>
          <c:idx val="2"/>
          <c:order val="2"/>
          <c:tx>
            <c:strRef>
              <c:f>Sheet1!$E$5</c:f>
              <c:strCache>
                <c:ptCount val="1"/>
                <c:pt idx="0">
                  <c:v>Other</c:v>
                </c:pt>
              </c:strCache>
            </c:strRef>
          </c:tx>
          <c:spPr>
            <a:solidFill>
              <a:schemeClr val="accent6">
                <a:lumMod val="40000"/>
                <a:lumOff val="60000"/>
              </a:schemeClr>
            </a:solidFill>
          </c:spPr>
          <c:dLbls>
            <c:delete val="1"/>
          </c:dLbls>
          <c:cat>
            <c:strRef>
              <c:f>Sheet1!$B$6:$B$8</c:f>
              <c:strCache>
                <c:ptCount val="3"/>
                <c:pt idx="0">
                  <c:v>Smokers who contact the QuitLine</c:v>
                </c:pt>
                <c:pt idx="1">
                  <c:v>Smokers who attempted to quit</c:v>
                </c:pt>
                <c:pt idx="2">
                  <c:v>Smokers</c:v>
                </c:pt>
              </c:strCache>
            </c:strRef>
          </c:cat>
          <c:val>
            <c:numRef>
              <c:f>Sheet1!$E$6:$E$8</c:f>
              <c:numCache>
                <c:formatCode>General</c:formatCode>
                <c:ptCount val="3"/>
                <c:pt idx="0">
                  <c:v>3.9</c:v>
                </c:pt>
                <c:pt idx="1">
                  <c:v>5.9</c:v>
                </c:pt>
                <c:pt idx="2">
                  <c:v>5.9</c:v>
                </c:pt>
              </c:numCache>
            </c:numRef>
          </c:val>
        </c:ser>
        <c:dLbls>
          <c:showVal val="1"/>
        </c:dLbls>
        <c:gapWidth val="75"/>
        <c:overlap val="100"/>
        <c:axId val="105280256"/>
        <c:axId val="105281792"/>
      </c:barChart>
      <c:catAx>
        <c:axId val="105280256"/>
        <c:scaling>
          <c:orientation val="minMax"/>
        </c:scaling>
        <c:axPos val="l"/>
        <c:numFmt formatCode="General" sourceLinked="0"/>
        <c:majorTickMark val="none"/>
        <c:tickLblPos val="nextTo"/>
        <c:crossAx val="105281792"/>
        <c:crosses val="autoZero"/>
        <c:auto val="1"/>
        <c:lblAlgn val="ctr"/>
        <c:lblOffset val="100"/>
      </c:catAx>
      <c:valAx>
        <c:axId val="105281792"/>
        <c:scaling>
          <c:orientation val="minMax"/>
        </c:scaling>
        <c:axPos val="b"/>
        <c:numFmt formatCode="0%" sourceLinked="1"/>
        <c:majorTickMark val="none"/>
        <c:tickLblPos val="nextTo"/>
        <c:crossAx val="105280256"/>
        <c:crosses val="autoZero"/>
        <c:crossBetween val="between"/>
        <c:majorUnit val="0.2"/>
      </c:valAx>
    </c:plotArea>
    <c:legend>
      <c:legendPos val="b"/>
      <c:layout>
        <c:manualLayout>
          <c:xMode val="edge"/>
          <c:yMode val="edge"/>
          <c:x val="0.14914874508527304"/>
          <c:y val="0.88383994042931902"/>
          <c:w val="0.73601947353402619"/>
          <c:h val="0.114432554904996"/>
        </c:manualLayout>
      </c:layout>
    </c:legend>
    <c:plotVisOnly val="1"/>
    <c:dispBlanksAs val="gap"/>
  </c:chart>
  <c:spPr>
    <a:ln>
      <a:noFill/>
    </a:ln>
  </c:spPr>
  <c:txPr>
    <a:bodyPr/>
    <a:lstStyle/>
    <a:p>
      <a:pPr>
        <a:defRPr sz="2400">
          <a:latin typeface="Helvetica"/>
          <a:cs typeface="Helvetica"/>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ctr" rtl="0">
              <a:defRPr/>
            </a:pPr>
            <a:r>
              <a:rPr lang="en-US" dirty="0"/>
              <a:t>Distribution of Race Among Smokers Overall, with Quit Attempts, and Contacting QuitLine </a:t>
            </a:r>
          </a:p>
        </c:rich>
      </c:tx>
      <c:layout>
        <c:manualLayout>
          <c:xMode val="edge"/>
          <c:yMode val="edge"/>
          <c:x val="0.10622612277632004"/>
          <c:y val="5.564830272676681E-2"/>
        </c:manualLayout>
      </c:layout>
    </c:title>
    <c:plotArea>
      <c:layout/>
      <c:barChart>
        <c:barDir val="bar"/>
        <c:grouping val="percentStacked"/>
        <c:ser>
          <c:idx val="0"/>
          <c:order val="0"/>
          <c:tx>
            <c:strRef>
              <c:f>Sheet1!$C$5</c:f>
              <c:strCache>
                <c:ptCount val="1"/>
                <c:pt idx="0">
                  <c:v>White</c:v>
                </c:pt>
              </c:strCache>
            </c:strRef>
          </c:tx>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Sheet1!$C$6:$C$8</c:f>
              <c:numCache>
                <c:formatCode>General</c:formatCode>
                <c:ptCount val="3"/>
                <c:pt idx="0">
                  <c:v>89.1</c:v>
                </c:pt>
                <c:pt idx="1">
                  <c:v>78.3</c:v>
                </c:pt>
                <c:pt idx="2">
                  <c:v>78.7</c:v>
                </c:pt>
              </c:numCache>
            </c:numRef>
          </c:val>
        </c:ser>
        <c:ser>
          <c:idx val="1"/>
          <c:order val="1"/>
          <c:tx>
            <c:strRef>
              <c:f>Sheet1!$D$5</c:f>
              <c:strCache>
                <c:ptCount val="1"/>
                <c:pt idx="0">
                  <c:v>American Indian</c:v>
                </c:pt>
              </c:strCache>
            </c:strRef>
          </c:tx>
          <c:spPr>
            <a:solidFill>
              <a:schemeClr val="bg1">
                <a:lumMod val="50000"/>
              </a:schemeClr>
            </a:solidFill>
          </c:spPr>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Sheet1!$D$6:$D$8</c:f>
              <c:numCache>
                <c:formatCode>General</c:formatCode>
                <c:ptCount val="3"/>
                <c:pt idx="0">
                  <c:v>7</c:v>
                </c:pt>
                <c:pt idx="1">
                  <c:v>15.8</c:v>
                </c:pt>
                <c:pt idx="2">
                  <c:v>15.4</c:v>
                </c:pt>
              </c:numCache>
            </c:numRef>
          </c:val>
        </c:ser>
        <c:ser>
          <c:idx val="2"/>
          <c:order val="2"/>
          <c:tx>
            <c:strRef>
              <c:f>Sheet1!$E$5</c:f>
              <c:strCache>
                <c:ptCount val="1"/>
                <c:pt idx="0">
                  <c:v>Other</c:v>
                </c:pt>
              </c:strCache>
            </c:strRef>
          </c:tx>
          <c:spPr>
            <a:solidFill>
              <a:schemeClr val="accent6">
                <a:lumMod val="40000"/>
                <a:lumOff val="60000"/>
              </a:schemeClr>
            </a:solidFill>
          </c:spPr>
          <c:dLbls>
            <c:delete val="1"/>
          </c:dLbls>
          <c:cat>
            <c:strRef>
              <c:f>Sheet1!$B$6:$B$8</c:f>
              <c:strCache>
                <c:ptCount val="3"/>
                <c:pt idx="0">
                  <c:v>Smokers who contact the QuitLine</c:v>
                </c:pt>
                <c:pt idx="1">
                  <c:v>Smokers who attempted to quit</c:v>
                </c:pt>
                <c:pt idx="2">
                  <c:v>Smokers</c:v>
                </c:pt>
              </c:strCache>
            </c:strRef>
          </c:cat>
          <c:val>
            <c:numRef>
              <c:f>Sheet1!$E$6:$E$8</c:f>
              <c:numCache>
                <c:formatCode>General</c:formatCode>
                <c:ptCount val="3"/>
                <c:pt idx="0">
                  <c:v>3.9</c:v>
                </c:pt>
                <c:pt idx="1">
                  <c:v>5.9</c:v>
                </c:pt>
                <c:pt idx="2">
                  <c:v>5.9</c:v>
                </c:pt>
              </c:numCache>
            </c:numRef>
          </c:val>
        </c:ser>
        <c:dLbls>
          <c:showVal val="1"/>
        </c:dLbls>
        <c:gapWidth val="75"/>
        <c:overlap val="100"/>
        <c:axId val="105325696"/>
        <c:axId val="105327232"/>
      </c:barChart>
      <c:catAx>
        <c:axId val="105325696"/>
        <c:scaling>
          <c:orientation val="minMax"/>
        </c:scaling>
        <c:axPos val="l"/>
        <c:numFmt formatCode="General" sourceLinked="0"/>
        <c:majorTickMark val="none"/>
        <c:tickLblPos val="nextTo"/>
        <c:crossAx val="105327232"/>
        <c:crosses val="autoZero"/>
        <c:auto val="1"/>
        <c:lblAlgn val="ctr"/>
        <c:lblOffset val="100"/>
      </c:catAx>
      <c:valAx>
        <c:axId val="105327232"/>
        <c:scaling>
          <c:orientation val="minMax"/>
        </c:scaling>
        <c:axPos val="b"/>
        <c:numFmt formatCode="0%" sourceLinked="1"/>
        <c:majorTickMark val="none"/>
        <c:tickLblPos val="nextTo"/>
        <c:crossAx val="105325696"/>
        <c:crosses val="autoZero"/>
        <c:crossBetween val="between"/>
        <c:majorUnit val="0.2"/>
      </c:valAx>
    </c:plotArea>
    <c:legend>
      <c:legendPos val="b"/>
      <c:layout>
        <c:manualLayout>
          <c:xMode val="edge"/>
          <c:yMode val="edge"/>
          <c:x val="0.14914874508527304"/>
          <c:y val="0.88383994042931902"/>
          <c:w val="0.73601947353402619"/>
          <c:h val="0.114432554904996"/>
        </c:manualLayout>
      </c:layout>
    </c:legend>
    <c:plotVisOnly val="1"/>
    <c:dispBlanksAs val="gap"/>
  </c:chart>
  <c:spPr>
    <a:ln>
      <a:noFill/>
    </a:ln>
  </c:spPr>
  <c:txPr>
    <a:bodyPr/>
    <a:lstStyle/>
    <a:p>
      <a:pPr>
        <a:defRPr sz="2400">
          <a:latin typeface="Helvetica"/>
          <a:cs typeface="Helvetica"/>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percentStacked"/>
        <c:ser>
          <c:idx val="0"/>
          <c:order val="0"/>
          <c:tx>
            <c:strRef>
              <c:f>Sheet1!$C$5</c:f>
              <c:strCache>
                <c:ptCount val="1"/>
                <c:pt idx="0">
                  <c:v>White</c:v>
                </c:pt>
              </c:strCache>
            </c:strRef>
          </c:tx>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Sheet1!$C$6:$C$8</c:f>
              <c:numCache>
                <c:formatCode>General</c:formatCode>
                <c:ptCount val="3"/>
                <c:pt idx="0">
                  <c:v>89.1</c:v>
                </c:pt>
                <c:pt idx="1">
                  <c:v>78.3</c:v>
                </c:pt>
                <c:pt idx="2">
                  <c:v>78.7</c:v>
                </c:pt>
              </c:numCache>
            </c:numRef>
          </c:val>
        </c:ser>
        <c:ser>
          <c:idx val="1"/>
          <c:order val="1"/>
          <c:tx>
            <c:strRef>
              <c:f>Sheet1!$D$5</c:f>
              <c:strCache>
                <c:ptCount val="1"/>
                <c:pt idx="0">
                  <c:v>American Indian</c:v>
                </c:pt>
              </c:strCache>
            </c:strRef>
          </c:tx>
          <c:spPr>
            <a:solidFill>
              <a:schemeClr val="bg1">
                <a:lumMod val="50000"/>
              </a:schemeClr>
            </a:solidFill>
          </c:spPr>
          <c:dLbls>
            <c:spPr>
              <a:noFill/>
              <a:ln>
                <a:noFill/>
              </a:ln>
              <a:effectLst/>
            </c:sp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Sheet1!$D$6:$D$8</c:f>
              <c:numCache>
                <c:formatCode>General</c:formatCode>
                <c:ptCount val="3"/>
                <c:pt idx="0">
                  <c:v>7</c:v>
                </c:pt>
                <c:pt idx="1">
                  <c:v>15.8</c:v>
                </c:pt>
                <c:pt idx="2">
                  <c:v>15.4</c:v>
                </c:pt>
              </c:numCache>
            </c:numRef>
          </c:val>
        </c:ser>
        <c:ser>
          <c:idx val="2"/>
          <c:order val="2"/>
          <c:tx>
            <c:strRef>
              <c:f>Sheet1!$E$5</c:f>
              <c:strCache>
                <c:ptCount val="1"/>
                <c:pt idx="0">
                  <c:v>Other</c:v>
                </c:pt>
              </c:strCache>
            </c:strRef>
          </c:tx>
          <c:spPr>
            <a:solidFill>
              <a:schemeClr val="accent6">
                <a:lumMod val="40000"/>
                <a:lumOff val="60000"/>
              </a:schemeClr>
            </a:solidFill>
          </c:spPr>
          <c:dLbls>
            <c:delete val="1"/>
          </c:dLbls>
          <c:cat>
            <c:strRef>
              <c:f>Sheet1!$B$6:$B$8</c:f>
              <c:strCache>
                <c:ptCount val="3"/>
                <c:pt idx="0">
                  <c:v>Smokers who contact the QuitLine</c:v>
                </c:pt>
                <c:pt idx="1">
                  <c:v>Smokers who attempted to quit</c:v>
                </c:pt>
                <c:pt idx="2">
                  <c:v>Smokers</c:v>
                </c:pt>
              </c:strCache>
            </c:strRef>
          </c:cat>
          <c:val>
            <c:numRef>
              <c:f>Sheet1!$E$6:$E$8</c:f>
              <c:numCache>
                <c:formatCode>General</c:formatCode>
                <c:ptCount val="3"/>
                <c:pt idx="0">
                  <c:v>3.9</c:v>
                </c:pt>
                <c:pt idx="1">
                  <c:v>5.9</c:v>
                </c:pt>
                <c:pt idx="2">
                  <c:v>5.9</c:v>
                </c:pt>
              </c:numCache>
            </c:numRef>
          </c:val>
        </c:ser>
        <c:dLbls>
          <c:showVal val="1"/>
        </c:dLbls>
        <c:gapWidth val="75"/>
        <c:overlap val="100"/>
        <c:axId val="105367040"/>
        <c:axId val="105368576"/>
      </c:barChart>
      <c:catAx>
        <c:axId val="105367040"/>
        <c:scaling>
          <c:orientation val="minMax"/>
        </c:scaling>
        <c:axPos val="l"/>
        <c:numFmt formatCode="General" sourceLinked="0"/>
        <c:majorTickMark val="none"/>
        <c:tickLblPos val="nextTo"/>
        <c:crossAx val="105368576"/>
        <c:crosses val="autoZero"/>
        <c:auto val="1"/>
        <c:lblAlgn val="ctr"/>
        <c:lblOffset val="100"/>
      </c:catAx>
      <c:valAx>
        <c:axId val="105368576"/>
        <c:scaling>
          <c:orientation val="minMax"/>
        </c:scaling>
        <c:axPos val="b"/>
        <c:numFmt formatCode="0%" sourceLinked="1"/>
        <c:majorTickMark val="none"/>
        <c:tickLblPos val="nextTo"/>
        <c:crossAx val="105367040"/>
        <c:crosses val="autoZero"/>
        <c:crossBetween val="between"/>
        <c:majorUnit val="0.2"/>
      </c:valAx>
    </c:plotArea>
    <c:legend>
      <c:legendPos val="b"/>
      <c:layout>
        <c:manualLayout>
          <c:xMode val="edge"/>
          <c:yMode val="edge"/>
          <c:x val="0.14914874508527304"/>
          <c:y val="0.88383994042931902"/>
          <c:w val="0.73601947353402619"/>
          <c:h val="0.114432554904996"/>
        </c:manualLayout>
      </c:layout>
    </c:legend>
    <c:plotVisOnly val="1"/>
    <c:dispBlanksAs val="gap"/>
  </c:chart>
  <c:spPr>
    <a:ln>
      <a:noFill/>
    </a:ln>
  </c:spPr>
  <c:txPr>
    <a:bodyPr/>
    <a:lstStyle/>
    <a:p>
      <a:pPr>
        <a:defRPr sz="2400">
          <a:latin typeface="Helvetica"/>
          <a:cs typeface="Helvetica"/>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47155997861378"/>
          <c:y val="3.2009852287424798E-2"/>
          <c:w val="0.51056782832701486"/>
          <c:h val="0.79999193452540818"/>
        </c:manualLayout>
      </c:layout>
      <c:barChart>
        <c:barDir val="bar"/>
        <c:grouping val="percentStacked"/>
        <c:ser>
          <c:idx val="0"/>
          <c:order val="0"/>
          <c:tx>
            <c:strRef>
              <c:f>Sheet1!$C$5</c:f>
              <c:strCache>
                <c:ptCount val="1"/>
                <c:pt idx="0">
                  <c:v>White</c:v>
                </c:pt>
              </c:strCache>
            </c:strRef>
          </c:tx>
          <c:spPr>
            <a:solidFill>
              <a:schemeClr val="bg2">
                <a:lumMod val="75000"/>
              </a:schemeClr>
            </a:solidFill>
          </c:spPr>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Sheet1!$C$6:$C$8</c:f>
              <c:numCache>
                <c:formatCode>General</c:formatCode>
                <c:ptCount val="3"/>
                <c:pt idx="0">
                  <c:v>89.1</c:v>
                </c:pt>
                <c:pt idx="1">
                  <c:v>78.3</c:v>
                </c:pt>
                <c:pt idx="2">
                  <c:v>78.7</c:v>
                </c:pt>
              </c:numCache>
            </c:numRef>
          </c:val>
        </c:ser>
        <c:ser>
          <c:idx val="1"/>
          <c:order val="1"/>
          <c:tx>
            <c:strRef>
              <c:f>Sheet1!$D$5</c:f>
              <c:strCache>
                <c:ptCount val="1"/>
                <c:pt idx="0">
                  <c:v>American Indian</c:v>
                </c:pt>
              </c:strCache>
            </c:strRef>
          </c:tx>
          <c:spPr>
            <a:solidFill>
              <a:schemeClr val="accent2"/>
            </a:solidFill>
          </c:spPr>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Sheet1!$B$6:$B$8</c:f>
              <c:strCache>
                <c:ptCount val="3"/>
                <c:pt idx="0">
                  <c:v>Smokers who contact the QuitLine</c:v>
                </c:pt>
                <c:pt idx="1">
                  <c:v>Smokers who attempted to quit</c:v>
                </c:pt>
                <c:pt idx="2">
                  <c:v>Smokers</c:v>
                </c:pt>
              </c:strCache>
            </c:strRef>
          </c:cat>
          <c:val>
            <c:numRef>
              <c:f>Sheet1!$D$6:$D$8</c:f>
              <c:numCache>
                <c:formatCode>General</c:formatCode>
                <c:ptCount val="3"/>
                <c:pt idx="0">
                  <c:v>7</c:v>
                </c:pt>
                <c:pt idx="1">
                  <c:v>15.8</c:v>
                </c:pt>
                <c:pt idx="2">
                  <c:v>15.4</c:v>
                </c:pt>
              </c:numCache>
            </c:numRef>
          </c:val>
        </c:ser>
        <c:ser>
          <c:idx val="2"/>
          <c:order val="2"/>
          <c:tx>
            <c:strRef>
              <c:f>Sheet1!$E$5</c:f>
              <c:strCache>
                <c:ptCount val="1"/>
                <c:pt idx="0">
                  <c:v>Other</c:v>
                </c:pt>
              </c:strCache>
            </c:strRef>
          </c:tx>
          <c:spPr>
            <a:solidFill>
              <a:schemeClr val="accent6">
                <a:lumMod val="40000"/>
                <a:lumOff val="60000"/>
              </a:schemeClr>
            </a:solidFill>
          </c:spPr>
          <c:dLbls>
            <c:delete val="1"/>
          </c:dLbls>
          <c:cat>
            <c:strRef>
              <c:f>Sheet1!$B$6:$B$8</c:f>
              <c:strCache>
                <c:ptCount val="3"/>
                <c:pt idx="0">
                  <c:v>Smokers who contact the QuitLine</c:v>
                </c:pt>
                <c:pt idx="1">
                  <c:v>Smokers who attempted to quit</c:v>
                </c:pt>
                <c:pt idx="2">
                  <c:v>Smokers</c:v>
                </c:pt>
              </c:strCache>
            </c:strRef>
          </c:cat>
          <c:val>
            <c:numRef>
              <c:f>Sheet1!$E$6:$E$8</c:f>
              <c:numCache>
                <c:formatCode>General</c:formatCode>
                <c:ptCount val="3"/>
                <c:pt idx="0">
                  <c:v>3.9</c:v>
                </c:pt>
                <c:pt idx="1">
                  <c:v>5.9</c:v>
                </c:pt>
                <c:pt idx="2">
                  <c:v>5.9</c:v>
                </c:pt>
              </c:numCache>
            </c:numRef>
          </c:val>
        </c:ser>
        <c:dLbls>
          <c:showVal val="1"/>
        </c:dLbls>
        <c:gapWidth val="75"/>
        <c:overlap val="100"/>
        <c:axId val="105412096"/>
        <c:axId val="105413632"/>
      </c:barChart>
      <c:catAx>
        <c:axId val="105412096"/>
        <c:scaling>
          <c:orientation val="minMax"/>
        </c:scaling>
        <c:axPos val="l"/>
        <c:numFmt formatCode="General" sourceLinked="0"/>
        <c:majorTickMark val="none"/>
        <c:tickLblPos val="nextTo"/>
        <c:txPr>
          <a:bodyPr/>
          <a:lstStyle/>
          <a:p>
            <a:pPr>
              <a:defRPr sz="1800"/>
            </a:pPr>
            <a:endParaRPr lang="en-US"/>
          </a:p>
        </c:txPr>
        <c:crossAx val="105413632"/>
        <c:crosses val="autoZero"/>
        <c:auto val="1"/>
        <c:lblAlgn val="ctr"/>
        <c:lblOffset val="100"/>
      </c:catAx>
      <c:valAx>
        <c:axId val="105413632"/>
        <c:scaling>
          <c:orientation val="minMax"/>
        </c:scaling>
        <c:axPos val="b"/>
        <c:numFmt formatCode="0%" sourceLinked="1"/>
        <c:majorTickMark val="none"/>
        <c:tickLblPos val="nextTo"/>
        <c:txPr>
          <a:bodyPr/>
          <a:lstStyle/>
          <a:p>
            <a:pPr>
              <a:defRPr sz="1600"/>
            </a:pPr>
            <a:endParaRPr lang="en-US"/>
          </a:p>
        </c:txPr>
        <c:crossAx val="105412096"/>
        <c:crosses val="autoZero"/>
        <c:crossBetween val="between"/>
        <c:majorUnit val="0.2"/>
      </c:valAx>
    </c:plotArea>
    <c:legend>
      <c:legendPos val="b"/>
      <c:layout>
        <c:manualLayout>
          <c:xMode val="edge"/>
          <c:yMode val="edge"/>
          <c:x val="0.14914874508527304"/>
          <c:y val="0.88383994042931902"/>
          <c:w val="0.73601947353402619"/>
          <c:h val="0.114432554904996"/>
        </c:manualLayout>
      </c:layout>
      <c:txPr>
        <a:bodyPr/>
        <a:lstStyle/>
        <a:p>
          <a:pPr>
            <a:defRPr sz="1800"/>
          </a:pPr>
          <a:endParaRPr lang="en-US"/>
        </a:p>
      </c:txPr>
    </c:legend>
    <c:plotVisOnly val="1"/>
    <c:dispBlanksAs val="gap"/>
  </c:chart>
  <c:spPr>
    <a:ln>
      <a:noFill/>
    </a:ln>
  </c:spPr>
  <c:txPr>
    <a:bodyPr/>
    <a:lstStyle/>
    <a:p>
      <a:pPr>
        <a:defRPr sz="2400">
          <a:latin typeface="Helvetica"/>
          <a:cs typeface="Helvetica"/>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style val="18"/>
  <c:chart>
    <c:plotArea>
      <c:layout>
        <c:manualLayout>
          <c:layoutTarget val="inner"/>
          <c:xMode val="edge"/>
          <c:yMode val="edge"/>
          <c:x val="0.18230838620900502"/>
          <c:y val="4.4370600198154024E-2"/>
          <c:w val="0.54299182019723302"/>
          <c:h val="0.74090577254002221"/>
        </c:manualLayout>
      </c:layout>
      <c:scatterChart>
        <c:scatterStyle val="smoothMarker"/>
        <c:ser>
          <c:idx val="0"/>
          <c:order val="0"/>
          <c:tx>
            <c:strRef>
              <c:f>Sheet1!$C$10</c:f>
              <c:strCache>
                <c:ptCount val="1"/>
                <c:pt idx="0">
                  <c:v>CA RES QR</c:v>
                </c:pt>
              </c:strCache>
            </c:strRef>
          </c:tx>
          <c:marker>
            <c:symbol val="none"/>
          </c:marker>
          <c:xVal>
            <c:numRef>
              <c:f>Sheet1!$B$11:$B$17</c:f>
              <c:numCache>
                <c:formatCode>General</c:formatCode>
                <c:ptCount val="7"/>
                <c:pt idx="0">
                  <c:v>0.13</c:v>
                </c:pt>
                <c:pt idx="1">
                  <c:v>0.23</c:v>
                </c:pt>
                <c:pt idx="2">
                  <c:v>0.30000000000000004</c:v>
                </c:pt>
                <c:pt idx="3">
                  <c:v>0.39000000000000007</c:v>
                </c:pt>
                <c:pt idx="4">
                  <c:v>0.5</c:v>
                </c:pt>
                <c:pt idx="5">
                  <c:v>0.56000000000000005</c:v>
                </c:pt>
                <c:pt idx="6">
                  <c:v>0.68</c:v>
                </c:pt>
              </c:numCache>
            </c:numRef>
          </c:xVal>
          <c:yVal>
            <c:numRef>
              <c:f>Sheet1!$C$11:$C$17</c:f>
              <c:numCache>
                <c:formatCode>General</c:formatCode>
                <c:ptCount val="7"/>
                <c:pt idx="0">
                  <c:v>0.28200000000000003</c:v>
                </c:pt>
                <c:pt idx="1">
                  <c:v>0.27</c:v>
                </c:pt>
                <c:pt idx="2">
                  <c:v>0.27300000000000002</c:v>
                </c:pt>
                <c:pt idx="3">
                  <c:v>0.26500000000000001</c:v>
                </c:pt>
                <c:pt idx="4">
                  <c:v>0.26100000000000001</c:v>
                </c:pt>
                <c:pt idx="5">
                  <c:v>0.253</c:v>
                </c:pt>
                <c:pt idx="6">
                  <c:v>0.24600000000000002</c:v>
                </c:pt>
              </c:numCache>
            </c:numRef>
          </c:yVal>
          <c:smooth val="1"/>
        </c:ser>
        <c:ser>
          <c:idx val="1"/>
          <c:order val="1"/>
          <c:tx>
            <c:strRef>
              <c:f>Sheet1!$D$10</c:f>
              <c:strCache>
                <c:ptCount val="1"/>
                <c:pt idx="0">
                  <c:v>CA ITT QR</c:v>
                </c:pt>
              </c:strCache>
            </c:strRef>
          </c:tx>
          <c:marker>
            <c:symbol val="none"/>
          </c:marker>
          <c:xVal>
            <c:numRef>
              <c:f>Sheet1!$B$11:$B$17</c:f>
              <c:numCache>
                <c:formatCode>General</c:formatCode>
                <c:ptCount val="7"/>
                <c:pt idx="0">
                  <c:v>0.13</c:v>
                </c:pt>
                <c:pt idx="1">
                  <c:v>0.23</c:v>
                </c:pt>
                <c:pt idx="2">
                  <c:v>0.30000000000000004</c:v>
                </c:pt>
                <c:pt idx="3">
                  <c:v>0.39000000000000007</c:v>
                </c:pt>
                <c:pt idx="4">
                  <c:v>0.5</c:v>
                </c:pt>
                <c:pt idx="5">
                  <c:v>0.56000000000000005</c:v>
                </c:pt>
                <c:pt idx="6">
                  <c:v>0.68</c:v>
                </c:pt>
              </c:numCache>
            </c:numRef>
          </c:xVal>
          <c:yVal>
            <c:numRef>
              <c:f>Sheet1!$D$11:$D$17</c:f>
              <c:numCache>
                <c:formatCode>General</c:formatCode>
                <c:ptCount val="7"/>
                <c:pt idx="0">
                  <c:v>3.7000000000000005E-2</c:v>
                </c:pt>
                <c:pt idx="1">
                  <c:v>6.2000000000000006E-2</c:v>
                </c:pt>
                <c:pt idx="2">
                  <c:v>8.1000000000000016E-2</c:v>
                </c:pt>
                <c:pt idx="3">
                  <c:v>0.10300000000000001</c:v>
                </c:pt>
                <c:pt idx="4">
                  <c:v>0.13100000000000001</c:v>
                </c:pt>
                <c:pt idx="5">
                  <c:v>0.14200000000000002</c:v>
                </c:pt>
                <c:pt idx="6">
                  <c:v>0.16800000000000001</c:v>
                </c:pt>
              </c:numCache>
            </c:numRef>
          </c:yVal>
          <c:smooth val="1"/>
        </c:ser>
        <c:ser>
          <c:idx val="2"/>
          <c:order val="2"/>
          <c:tx>
            <c:strRef>
              <c:f>Sheet1!$C$1</c:f>
              <c:strCache>
                <c:ptCount val="1"/>
                <c:pt idx="0">
                  <c:v>MN RES QR</c:v>
                </c:pt>
              </c:strCache>
            </c:strRef>
          </c:tx>
          <c:marker>
            <c:symbol val="none"/>
          </c:marker>
          <c:xVal>
            <c:numRef>
              <c:f>Sheet1!$B$2:$B$7</c:f>
              <c:numCache>
                <c:formatCode>General</c:formatCode>
                <c:ptCount val="6"/>
                <c:pt idx="0">
                  <c:v>0.14000000000000001</c:v>
                </c:pt>
                <c:pt idx="1">
                  <c:v>0.25</c:v>
                </c:pt>
                <c:pt idx="2">
                  <c:v>0.32000000000000006</c:v>
                </c:pt>
                <c:pt idx="3">
                  <c:v>0.41000000000000003</c:v>
                </c:pt>
                <c:pt idx="4">
                  <c:v>0.52</c:v>
                </c:pt>
                <c:pt idx="5">
                  <c:v>0.62000000000000011</c:v>
                </c:pt>
              </c:numCache>
            </c:numRef>
          </c:xVal>
          <c:yVal>
            <c:numRef>
              <c:f>Sheet1!$C$2:$C$7</c:f>
              <c:numCache>
                <c:formatCode>General</c:formatCode>
                <c:ptCount val="6"/>
                <c:pt idx="0">
                  <c:v>0.37200000000000005</c:v>
                </c:pt>
                <c:pt idx="1">
                  <c:v>0.35400000000000004</c:v>
                </c:pt>
                <c:pt idx="2">
                  <c:v>0.33600000000000008</c:v>
                </c:pt>
                <c:pt idx="3">
                  <c:v>0.32600000000000007</c:v>
                </c:pt>
                <c:pt idx="4">
                  <c:v>0.29900000000000004</c:v>
                </c:pt>
                <c:pt idx="5">
                  <c:v>0.29600000000000004</c:v>
                </c:pt>
              </c:numCache>
            </c:numRef>
          </c:yVal>
          <c:smooth val="1"/>
        </c:ser>
        <c:ser>
          <c:idx val="3"/>
          <c:order val="3"/>
          <c:tx>
            <c:strRef>
              <c:f>Sheet1!$D$1</c:f>
              <c:strCache>
                <c:ptCount val="1"/>
                <c:pt idx="0">
                  <c:v>MN ITT QR</c:v>
                </c:pt>
              </c:strCache>
            </c:strRef>
          </c:tx>
          <c:marker>
            <c:symbol val="none"/>
          </c:marker>
          <c:xVal>
            <c:numRef>
              <c:f>Sheet1!$B$2:$B$7</c:f>
              <c:numCache>
                <c:formatCode>General</c:formatCode>
                <c:ptCount val="6"/>
                <c:pt idx="0">
                  <c:v>0.14000000000000001</c:v>
                </c:pt>
                <c:pt idx="1">
                  <c:v>0.25</c:v>
                </c:pt>
                <c:pt idx="2">
                  <c:v>0.32000000000000006</c:v>
                </c:pt>
                <c:pt idx="3">
                  <c:v>0.41000000000000003</c:v>
                </c:pt>
                <c:pt idx="4">
                  <c:v>0.52</c:v>
                </c:pt>
                <c:pt idx="5">
                  <c:v>0.62000000000000011</c:v>
                </c:pt>
              </c:numCache>
            </c:numRef>
          </c:xVal>
          <c:yVal>
            <c:numRef>
              <c:f>Sheet1!$D$2:$D$7</c:f>
              <c:numCache>
                <c:formatCode>General</c:formatCode>
                <c:ptCount val="6"/>
                <c:pt idx="0">
                  <c:v>5.2000000000000005E-2</c:v>
                </c:pt>
                <c:pt idx="1">
                  <c:v>8.7000000000000022E-2</c:v>
                </c:pt>
                <c:pt idx="2">
                  <c:v>0.10700000000000001</c:v>
                </c:pt>
                <c:pt idx="3">
                  <c:v>0.13400000000000001</c:v>
                </c:pt>
                <c:pt idx="4">
                  <c:v>0.15400000000000003</c:v>
                </c:pt>
                <c:pt idx="5">
                  <c:v>0.18400000000000002</c:v>
                </c:pt>
              </c:numCache>
            </c:numRef>
          </c:yVal>
          <c:smooth val="1"/>
        </c:ser>
        <c:dLbls/>
        <c:axId val="105466496"/>
        <c:axId val="105485056"/>
      </c:scatterChart>
      <c:valAx>
        <c:axId val="105466496"/>
        <c:scaling>
          <c:orientation val="minMax"/>
        </c:scaling>
        <c:axPos val="b"/>
        <c:title>
          <c:tx>
            <c:rich>
              <a:bodyPr/>
              <a:lstStyle/>
              <a:p>
                <a:pPr>
                  <a:defRPr/>
                </a:pPr>
                <a:r>
                  <a:rPr lang="en-US" sz="1800" dirty="0" smtClean="0"/>
                  <a:t>Response</a:t>
                </a:r>
                <a:r>
                  <a:rPr lang="en-US" sz="1800" baseline="0" dirty="0" smtClean="0"/>
                  <a:t> Rate</a:t>
                </a:r>
                <a:endParaRPr lang="en-US" sz="1800" dirty="0"/>
              </a:p>
            </c:rich>
          </c:tx>
        </c:title>
        <c:numFmt formatCode="General" sourceLinked="1"/>
        <c:tickLblPos val="nextTo"/>
        <c:txPr>
          <a:bodyPr/>
          <a:lstStyle/>
          <a:p>
            <a:pPr>
              <a:defRPr sz="1400"/>
            </a:pPr>
            <a:endParaRPr lang="en-US"/>
          </a:p>
        </c:txPr>
        <c:crossAx val="105485056"/>
        <c:crosses val="autoZero"/>
        <c:crossBetween val="midCat"/>
      </c:valAx>
      <c:valAx>
        <c:axId val="105485056"/>
        <c:scaling>
          <c:orientation val="minMax"/>
        </c:scaling>
        <c:axPos val="l"/>
        <c:majorGridlines/>
        <c:title>
          <c:tx>
            <c:rich>
              <a:bodyPr rot="-5400000" vert="horz"/>
              <a:lstStyle/>
              <a:p>
                <a:pPr>
                  <a:defRPr/>
                </a:pPr>
                <a:r>
                  <a:rPr lang="en-US" sz="1800" dirty="0"/>
                  <a:t>Quit Rate</a:t>
                </a:r>
              </a:p>
            </c:rich>
          </c:tx>
          <c:layout>
            <c:manualLayout>
              <c:xMode val="edge"/>
              <c:yMode val="edge"/>
              <c:x val="3.3009708737864102E-2"/>
              <c:y val="0.27242816916097412"/>
            </c:manualLayout>
          </c:layout>
        </c:title>
        <c:numFmt formatCode="General" sourceLinked="1"/>
        <c:tickLblPos val="nextTo"/>
        <c:txPr>
          <a:bodyPr/>
          <a:lstStyle/>
          <a:p>
            <a:pPr>
              <a:defRPr sz="1400"/>
            </a:pPr>
            <a:endParaRPr lang="en-US"/>
          </a:p>
        </c:txPr>
        <c:crossAx val="105466496"/>
        <c:crosses val="autoZero"/>
        <c:crossBetween val="midCat"/>
      </c:valAx>
    </c:plotArea>
    <c:legend>
      <c:legendPos val="r"/>
      <c:txPr>
        <a:bodyPr/>
        <a:lstStyle/>
        <a:p>
          <a:pPr>
            <a:defRPr sz="1400"/>
          </a:pPr>
          <a:endParaRPr lang="en-US"/>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18"/>
  <c:chart>
    <c:plotArea>
      <c:layout>
        <c:manualLayout>
          <c:layoutTarget val="inner"/>
          <c:xMode val="edge"/>
          <c:yMode val="edge"/>
          <c:x val="0.18230838620900502"/>
          <c:y val="4.4370600198154024E-2"/>
          <c:w val="0.54299182019723302"/>
          <c:h val="0.74090577254002221"/>
        </c:manualLayout>
      </c:layout>
      <c:scatterChart>
        <c:scatterStyle val="smoothMarker"/>
        <c:ser>
          <c:idx val="0"/>
          <c:order val="0"/>
          <c:tx>
            <c:strRef>
              <c:f>Sheet1!$C$10</c:f>
              <c:strCache>
                <c:ptCount val="1"/>
                <c:pt idx="0">
                  <c:v>RES QR</c:v>
                </c:pt>
              </c:strCache>
            </c:strRef>
          </c:tx>
          <c:marker>
            <c:symbol val="none"/>
          </c:marker>
          <c:xVal>
            <c:numRef>
              <c:f>Sheet1!$B$11:$B$17</c:f>
              <c:numCache>
                <c:formatCode>General</c:formatCode>
                <c:ptCount val="7"/>
                <c:pt idx="0">
                  <c:v>0.13</c:v>
                </c:pt>
                <c:pt idx="1">
                  <c:v>0.23</c:v>
                </c:pt>
                <c:pt idx="2">
                  <c:v>0.30000000000000004</c:v>
                </c:pt>
                <c:pt idx="3">
                  <c:v>0.39000000000000007</c:v>
                </c:pt>
                <c:pt idx="4">
                  <c:v>0.5</c:v>
                </c:pt>
                <c:pt idx="5">
                  <c:v>0.56000000000000005</c:v>
                </c:pt>
                <c:pt idx="6">
                  <c:v>0.68</c:v>
                </c:pt>
              </c:numCache>
            </c:numRef>
          </c:xVal>
          <c:yVal>
            <c:numRef>
              <c:f>Sheet1!$C$11:$C$17</c:f>
              <c:numCache>
                <c:formatCode>General</c:formatCode>
                <c:ptCount val="7"/>
                <c:pt idx="0">
                  <c:v>0.28200000000000003</c:v>
                </c:pt>
                <c:pt idx="1">
                  <c:v>0.27</c:v>
                </c:pt>
                <c:pt idx="2">
                  <c:v>0.26500000000000001</c:v>
                </c:pt>
                <c:pt idx="3">
                  <c:v>0.26</c:v>
                </c:pt>
                <c:pt idx="4">
                  <c:v>0.25</c:v>
                </c:pt>
                <c:pt idx="5">
                  <c:v>0.24000000000000002</c:v>
                </c:pt>
                <c:pt idx="6">
                  <c:v>0.23</c:v>
                </c:pt>
              </c:numCache>
            </c:numRef>
          </c:yVal>
          <c:smooth val="1"/>
        </c:ser>
        <c:ser>
          <c:idx val="1"/>
          <c:order val="1"/>
          <c:tx>
            <c:strRef>
              <c:f>Sheet1!$D$10</c:f>
              <c:strCache>
                <c:ptCount val="1"/>
                <c:pt idx="0">
                  <c:v>ITT QR</c:v>
                </c:pt>
              </c:strCache>
            </c:strRef>
          </c:tx>
          <c:marker>
            <c:symbol val="none"/>
          </c:marker>
          <c:xVal>
            <c:numRef>
              <c:f>Sheet1!$B$11:$B$17</c:f>
              <c:numCache>
                <c:formatCode>General</c:formatCode>
                <c:ptCount val="7"/>
                <c:pt idx="0">
                  <c:v>0.13</c:v>
                </c:pt>
                <c:pt idx="1">
                  <c:v>0.23</c:v>
                </c:pt>
                <c:pt idx="2">
                  <c:v>0.30000000000000004</c:v>
                </c:pt>
                <c:pt idx="3">
                  <c:v>0.39000000000000007</c:v>
                </c:pt>
                <c:pt idx="4">
                  <c:v>0.5</c:v>
                </c:pt>
                <c:pt idx="5">
                  <c:v>0.56000000000000005</c:v>
                </c:pt>
                <c:pt idx="6">
                  <c:v>0.68</c:v>
                </c:pt>
              </c:numCache>
            </c:numRef>
          </c:xVal>
          <c:yVal>
            <c:numRef>
              <c:f>Sheet1!$D$11:$D$17</c:f>
              <c:numCache>
                <c:formatCode>General</c:formatCode>
                <c:ptCount val="7"/>
                <c:pt idx="0">
                  <c:v>3.7000000000000005E-2</c:v>
                </c:pt>
                <c:pt idx="1">
                  <c:v>6.2000000000000006E-2</c:v>
                </c:pt>
                <c:pt idx="2">
                  <c:v>8.1000000000000016E-2</c:v>
                </c:pt>
                <c:pt idx="3">
                  <c:v>0.10300000000000001</c:v>
                </c:pt>
                <c:pt idx="4">
                  <c:v>0.13100000000000001</c:v>
                </c:pt>
                <c:pt idx="5">
                  <c:v>0.14200000000000002</c:v>
                </c:pt>
                <c:pt idx="6">
                  <c:v>0.16800000000000001</c:v>
                </c:pt>
              </c:numCache>
            </c:numRef>
          </c:yVal>
          <c:smooth val="1"/>
        </c:ser>
        <c:dLbls/>
        <c:axId val="78100736"/>
        <c:axId val="78111104"/>
      </c:scatterChart>
      <c:valAx>
        <c:axId val="78100736"/>
        <c:scaling>
          <c:orientation val="minMax"/>
          <c:max val="0.55000000000000004"/>
          <c:min val="0.4"/>
        </c:scaling>
        <c:axPos val="b"/>
        <c:title>
          <c:tx>
            <c:rich>
              <a:bodyPr/>
              <a:lstStyle/>
              <a:p>
                <a:pPr>
                  <a:defRPr/>
                </a:pPr>
                <a:r>
                  <a:rPr lang="en-US" sz="1800" dirty="0" smtClean="0"/>
                  <a:t>Response</a:t>
                </a:r>
                <a:r>
                  <a:rPr lang="en-US" sz="1800" baseline="0" dirty="0" smtClean="0"/>
                  <a:t> Rate</a:t>
                </a:r>
                <a:endParaRPr lang="en-US" sz="1800" dirty="0"/>
              </a:p>
            </c:rich>
          </c:tx>
        </c:title>
        <c:numFmt formatCode="General" sourceLinked="1"/>
        <c:tickLblPos val="nextTo"/>
        <c:txPr>
          <a:bodyPr/>
          <a:lstStyle/>
          <a:p>
            <a:pPr>
              <a:defRPr sz="1400"/>
            </a:pPr>
            <a:endParaRPr lang="en-US"/>
          </a:p>
        </c:txPr>
        <c:crossAx val="78111104"/>
        <c:crosses val="autoZero"/>
        <c:crossBetween val="midCat"/>
        <c:majorUnit val="0.05"/>
      </c:valAx>
      <c:valAx>
        <c:axId val="78111104"/>
        <c:scaling>
          <c:orientation val="minMax"/>
        </c:scaling>
        <c:axPos val="l"/>
        <c:majorGridlines/>
        <c:title>
          <c:tx>
            <c:rich>
              <a:bodyPr rot="-5400000" vert="horz"/>
              <a:lstStyle/>
              <a:p>
                <a:pPr>
                  <a:defRPr/>
                </a:pPr>
                <a:r>
                  <a:rPr lang="en-US" sz="1800" dirty="0"/>
                  <a:t>Quit Rate</a:t>
                </a:r>
              </a:p>
            </c:rich>
          </c:tx>
          <c:layout>
            <c:manualLayout>
              <c:xMode val="edge"/>
              <c:yMode val="edge"/>
              <c:x val="3.3009708737864102E-2"/>
              <c:y val="0.27242816916097412"/>
            </c:manualLayout>
          </c:layout>
        </c:title>
        <c:numFmt formatCode="General" sourceLinked="1"/>
        <c:tickLblPos val="nextTo"/>
        <c:txPr>
          <a:bodyPr/>
          <a:lstStyle/>
          <a:p>
            <a:pPr>
              <a:defRPr sz="1400"/>
            </a:pPr>
            <a:endParaRPr lang="en-US"/>
          </a:p>
        </c:txPr>
        <c:crossAx val="78100736"/>
        <c:crosses val="autoZero"/>
        <c:crossBetween val="midCat"/>
      </c:valAx>
    </c:plotArea>
    <c:legend>
      <c:legendPos val="r"/>
      <c:txPr>
        <a:bodyPr/>
        <a:lstStyle/>
        <a:p>
          <a:pPr>
            <a:defRPr sz="1400"/>
          </a:pPr>
          <a:endParaRPr lang="en-US"/>
        </a:p>
      </c:txPr>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4FDE5D-C182-154D-A5FA-EBC2E5006B81}" type="datetimeFigureOut">
              <a:rPr lang="en-US" smtClean="0"/>
              <a:pPr/>
              <a:t>8/18/2015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7A4CAE-801D-014D-8E6D-88ACE9A627A3}" type="slidenum">
              <a:rPr lang="en-US" smtClean="0"/>
              <a:pPr/>
              <a:t>‹#›</a:t>
            </a:fld>
            <a:endParaRPr lang="en-US"/>
          </a:p>
        </p:txBody>
      </p:sp>
    </p:spTree>
    <p:extLst>
      <p:ext uri="{BB962C8B-B14F-4D97-AF65-F5344CB8AC3E}">
        <p14:creationId xmlns:p14="http://schemas.microsoft.com/office/powerpoint/2010/main" xmlns="" val="870308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DAD231-FEB0-2945-B41B-A4EBB7A603C3}" type="datetimeFigureOut">
              <a:rPr lang="en-US" smtClean="0"/>
              <a:pPr/>
              <a:t>8/18/2015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17150-8E8E-0746-A7AF-8C073ACDA822}" type="slidenum">
              <a:rPr lang="en-US" smtClean="0"/>
              <a:pPr/>
              <a:t>‹#›</a:t>
            </a:fld>
            <a:endParaRPr lang="en-US"/>
          </a:p>
        </p:txBody>
      </p:sp>
    </p:spTree>
    <p:extLst>
      <p:ext uri="{BB962C8B-B14F-4D97-AF65-F5344CB8AC3E}">
        <p14:creationId xmlns:p14="http://schemas.microsoft.com/office/powerpoint/2010/main" xmlns="" val="36289696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thanks to the Pharmacy Department for inviting me to this work on the SD Quitline. I also want to thank and recognize the collaborators for this work. The SD Quitline is a program offered through the SD Department of Health and the data are managed by Jenny </a:t>
            </a:r>
            <a:r>
              <a:rPr lang="en-US" baseline="0" dirty="0" err="1" smtClean="0"/>
              <a:t>Kerkvliet</a:t>
            </a:r>
            <a:r>
              <a:rPr lang="en-US" baseline="0" dirty="0" smtClean="0"/>
              <a:t> of the Research Office of the College of Nursing, who also is actively involved in data analysis and interpretation. Nancy </a:t>
            </a:r>
            <a:r>
              <a:rPr lang="en-US" baseline="0" dirty="0" err="1" smtClean="0"/>
              <a:t>Fahrenwald</a:t>
            </a:r>
            <a:r>
              <a:rPr lang="en-US" baseline="0" dirty="0" smtClean="0"/>
              <a:t> is the former director of the Research Office and now Dean of the College of Nursing. There are also many students (who remain anonymous to me) that have been involved in data collection and entry. My role is primarily in data analysis and interpretation, and this talk is going to be about evaluation of tobacco cessation for different population groups in SD, and it will focus on approaches to data analysis and the influence of study design on conclusions about differences in tobacco cessation.</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1</a:t>
            </a:fld>
            <a:endParaRPr lang="en-US"/>
          </a:p>
        </p:txBody>
      </p:sp>
    </p:spTree>
    <p:extLst>
      <p:ext uri="{BB962C8B-B14F-4D97-AF65-F5344CB8AC3E}">
        <p14:creationId xmlns:p14="http://schemas.microsoft.com/office/powerpoint/2010/main" xmlns="" val="1146203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that quit are less likely to dropout</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19</a:t>
            </a:fld>
            <a:endParaRPr lang="en-US"/>
          </a:p>
        </p:txBody>
      </p:sp>
    </p:spTree>
    <p:extLst>
      <p:ext uri="{BB962C8B-B14F-4D97-AF65-F5344CB8AC3E}">
        <p14:creationId xmlns:p14="http://schemas.microsoft.com/office/powerpoint/2010/main" xmlns="" val="1523425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decrease from 50% to 33% eliminated more smokers</a:t>
            </a:r>
            <a:r>
              <a:rPr lang="en-US" baseline="0" dirty="0" smtClean="0"/>
              <a:t> than non-smokers from the follow-up population.</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21</a:t>
            </a:fld>
            <a:endParaRPr lang="en-US"/>
          </a:p>
        </p:txBody>
      </p:sp>
    </p:spTree>
    <p:extLst>
      <p:ext uri="{BB962C8B-B14F-4D97-AF65-F5344CB8AC3E}">
        <p14:creationId xmlns:p14="http://schemas.microsoft.com/office/powerpoint/2010/main" xmlns="" val="1523425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NAQC:</a:t>
            </a:r>
            <a:r>
              <a:rPr lang="en-US" baseline="0" dirty="0" smtClean="0"/>
              <a:t> North American Quitline Consortium</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22</a:t>
            </a:fld>
            <a:endParaRPr lang="en-US"/>
          </a:p>
        </p:txBody>
      </p:sp>
    </p:spTree>
    <p:extLst>
      <p:ext uri="{BB962C8B-B14F-4D97-AF65-F5344CB8AC3E}">
        <p14:creationId xmlns:p14="http://schemas.microsoft.com/office/powerpoint/2010/main" xmlns="" val="3037178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issue related to bias arises</a:t>
            </a:r>
            <a:r>
              <a:rPr lang="en-US" baseline="0" dirty="0" smtClean="0"/>
              <a:t> when quit rates for two populations are compared and the response rates are different for the two populations. </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23</a:t>
            </a:fld>
            <a:endParaRPr lang="en-US"/>
          </a:p>
        </p:txBody>
      </p:sp>
    </p:spTree>
    <p:extLst>
      <p:ext uri="{BB962C8B-B14F-4D97-AF65-F5344CB8AC3E}">
        <p14:creationId xmlns:p14="http://schemas.microsoft.com/office/powerpoint/2010/main" xmlns="" val="4257986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Differences everywhere</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24</a:t>
            </a:fld>
            <a:endParaRPr lang="en-US"/>
          </a:p>
        </p:txBody>
      </p:sp>
    </p:spTree>
    <p:extLst>
      <p:ext uri="{BB962C8B-B14F-4D97-AF65-F5344CB8AC3E}">
        <p14:creationId xmlns:p14="http://schemas.microsoft.com/office/powerpoint/2010/main" xmlns="" val="2775040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Females are more likely to dropout</a:t>
            </a:r>
            <a:r>
              <a:rPr lang="en-US" baseline="0" dirty="0" smtClean="0"/>
              <a:t> than males; </a:t>
            </a:r>
            <a:r>
              <a:rPr lang="en-US" dirty="0" smtClean="0"/>
              <a:t>Am. Indians are more likely to dropout than Whites;</a:t>
            </a:r>
            <a:r>
              <a:rPr lang="en-US" baseline="0" dirty="0" smtClean="0"/>
              <a:t> </a:t>
            </a:r>
            <a:r>
              <a:rPr lang="en-US" dirty="0" smtClean="0"/>
              <a:t>Younger</a:t>
            </a:r>
            <a:r>
              <a:rPr lang="en-US" baseline="0" dirty="0" smtClean="0"/>
              <a:t> people are more likely to dropout; </a:t>
            </a:r>
            <a:r>
              <a:rPr lang="en-US" dirty="0" smtClean="0"/>
              <a:t>People with less education are more likely</a:t>
            </a:r>
            <a:r>
              <a:rPr lang="en-US" baseline="0" dirty="0" smtClean="0"/>
              <a:t> to dropout.</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25</a:t>
            </a:fld>
            <a:endParaRPr lang="en-US"/>
          </a:p>
        </p:txBody>
      </p:sp>
    </p:spTree>
    <p:extLst>
      <p:ext uri="{BB962C8B-B14F-4D97-AF65-F5344CB8AC3E}">
        <p14:creationId xmlns:p14="http://schemas.microsoft.com/office/powerpoint/2010/main" xmlns="" val="2147379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on Medicaid</a:t>
            </a:r>
            <a:r>
              <a:rPr lang="en-US" baseline="0" dirty="0" smtClean="0"/>
              <a:t> are more likely to dropout.</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26</a:t>
            </a:fld>
            <a:endParaRPr lang="en-US"/>
          </a:p>
        </p:txBody>
      </p:sp>
    </p:spTree>
    <p:extLst>
      <p:ext uri="{BB962C8B-B14F-4D97-AF65-F5344CB8AC3E}">
        <p14:creationId xmlns:p14="http://schemas.microsoft.com/office/powerpoint/2010/main" xmlns="" val="2169198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of the earliest studies designed (at the time) to provide strong evidence for a causal association between cigarette smoking and lung cancer was conducted in the UK by Richard Doll and Bradford Hill, a physician-epidemiologist and a statistician – a combination of talents that continues to be productive today. </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2</a:t>
            </a:fld>
            <a:endParaRPr lang="en-US"/>
          </a:p>
        </p:txBody>
      </p:sp>
    </p:spTree>
    <p:extLst>
      <p:ext uri="{BB962C8B-B14F-4D97-AF65-F5344CB8AC3E}">
        <p14:creationId xmlns:p14="http://schemas.microsoft.com/office/powerpoint/2010/main" xmlns="" val="170982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a:t>
            </a:r>
            <a:r>
              <a:rPr lang="en-US" baseline="0" dirty="0" smtClean="0"/>
              <a:t> year ago, in 1964, the 1</a:t>
            </a:r>
            <a:r>
              <a:rPr lang="en-US" baseline="30000" dirty="0" smtClean="0"/>
              <a:t>st</a:t>
            </a:r>
            <a:r>
              <a:rPr lang="en-US" baseline="0" dirty="0" smtClean="0"/>
              <a:t> Surgeon General’s Report on Smoking and Health was released. The report used some of Bradford Hill’s “Criteria for Causality” in justifying a declaration the smoking was hazardous to human health. The decision was based primarily on data for males and the health outcome was lung cancer.</a:t>
            </a:r>
          </a:p>
        </p:txBody>
      </p:sp>
      <p:sp>
        <p:nvSpPr>
          <p:cNvPr id="4" name="Slide Number Placeholder 3"/>
          <p:cNvSpPr>
            <a:spLocks noGrp="1"/>
          </p:cNvSpPr>
          <p:nvPr>
            <p:ph type="sldNum" sz="quarter" idx="10"/>
          </p:nvPr>
        </p:nvSpPr>
        <p:spPr/>
        <p:txBody>
          <a:bodyPr/>
          <a:lstStyle/>
          <a:p>
            <a:fld id="{9A417150-8E8E-0746-A7AF-8C073ACDA822}" type="slidenum">
              <a:rPr lang="en-US" smtClean="0"/>
              <a:pPr/>
              <a:t>3</a:t>
            </a:fld>
            <a:endParaRPr lang="en-US"/>
          </a:p>
        </p:txBody>
      </p:sp>
    </p:spTree>
    <p:extLst>
      <p:ext uri="{BB962C8B-B14F-4D97-AF65-F5344CB8AC3E}">
        <p14:creationId xmlns:p14="http://schemas.microsoft.com/office/powerpoint/2010/main" xmlns="" val="1629938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point to make with this slide is that smoking has many adverse health effects. As our ability to discern subtle changes in biology advances, more subtle health effect can be identified. </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4</a:t>
            </a:fld>
            <a:endParaRPr lang="en-US"/>
          </a:p>
        </p:txBody>
      </p:sp>
    </p:spTree>
    <p:extLst>
      <p:ext uri="{BB962C8B-B14F-4D97-AF65-F5344CB8AC3E}">
        <p14:creationId xmlns:p14="http://schemas.microsoft.com/office/powerpoint/2010/main" xmlns="" val="532347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adverse</a:t>
            </a:r>
            <a:r>
              <a:rPr lang="en-US" baseline="0" dirty="0" smtClean="0"/>
              <a:t> health effects of cigarette </a:t>
            </a:r>
            <a:r>
              <a:rPr lang="en-US" dirty="0" smtClean="0"/>
              <a:t>smoking was accepted by governments</a:t>
            </a:r>
            <a:r>
              <a:rPr lang="en-US" baseline="0" dirty="0" smtClean="0"/>
              <a:t>, regulation of cigarette smoking activities began. Activities such as advertisement, sales, package warnings, etc. In 1998, the Master Settlement Agreement with 46 states occurred, and this has provided funding for prevention and educational programs.</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5</a:t>
            </a:fld>
            <a:endParaRPr lang="en-US"/>
          </a:p>
        </p:txBody>
      </p:sp>
    </p:spTree>
    <p:extLst>
      <p:ext uri="{BB962C8B-B14F-4D97-AF65-F5344CB8AC3E}">
        <p14:creationId xmlns:p14="http://schemas.microsoft.com/office/powerpoint/2010/main" xmlns="" val="2611685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County prevalence estimates for smoking prevalence based</a:t>
            </a:r>
            <a:r>
              <a:rPr lang="en-US" baseline="0" dirty="0" smtClean="0"/>
              <a:t> on BRFSS data. </a:t>
            </a:r>
            <a:r>
              <a:rPr lang="en-US" dirty="0" smtClean="0"/>
              <a:t>Over the past couple decades,</a:t>
            </a:r>
            <a:r>
              <a:rPr lang="en-US" baseline="0" dirty="0" smtClean="0"/>
              <a:t> smoking prevalence has significantly decreased. However, there are some counties were change has been very slow, or not occurred (see South Dakota).</a:t>
            </a:r>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6</a:t>
            </a:fld>
            <a:endParaRPr lang="en-US"/>
          </a:p>
        </p:txBody>
      </p:sp>
    </p:spTree>
    <p:extLst>
      <p:ext uri="{BB962C8B-B14F-4D97-AF65-F5344CB8AC3E}">
        <p14:creationId xmlns:p14="http://schemas.microsoft.com/office/powerpoint/2010/main" xmlns="" val="2611685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A417150-8E8E-0746-A7AF-8C073ACDA822}" type="slidenum">
              <a:rPr lang="en-US" smtClean="0"/>
              <a:pPr/>
              <a:t>7</a:t>
            </a:fld>
            <a:endParaRPr lang="en-US"/>
          </a:p>
        </p:txBody>
      </p:sp>
    </p:spTree>
    <p:extLst>
      <p:ext uri="{BB962C8B-B14F-4D97-AF65-F5344CB8AC3E}">
        <p14:creationId xmlns:p14="http://schemas.microsoft.com/office/powerpoint/2010/main" xmlns="" val="1038450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Cochrane reviews are system</a:t>
            </a:r>
            <a:r>
              <a:rPr lang="en-US" baseline="0" dirty="0" smtClean="0"/>
              <a:t>atic reviews of primary research literature using rigorous standardized process. </a:t>
            </a:r>
            <a:r>
              <a:rPr lang="en-US" dirty="0" smtClean="0"/>
              <a:t>A Cochrane review of telephone counseling interventions has been</a:t>
            </a:r>
            <a:r>
              <a:rPr lang="en-US" baseline="0" dirty="0" smtClean="0"/>
              <a:t> done, and the results indicate that telephone counseling has some effectiveness over limited assistance in increasing smoking cessation.   Specifically, 12 studies were evaluated that compared </a:t>
            </a:r>
            <a:r>
              <a:rPr lang="en-US" dirty="0" smtClean="0"/>
              <a:t>an intervention involving multisession proactive counseling with a control condition providing self-help materials or brief counseling at a single call.</a:t>
            </a:r>
            <a:r>
              <a:rPr lang="en-US" baseline="0" dirty="0" smtClean="0"/>
              <a:t> The relative risk comparing telephone counseling to limited help was 1.38 with a 95% confidence interval of (1.28, 1.49). The RR is often interpreted to means that the probability of quitting smoking for smokers using telephone counseling is 38% greater than the probability for smokers getting minimal assistance.</a:t>
            </a:r>
          </a:p>
          <a:p>
            <a:endParaRPr lang="en-US" baseline="0" dirty="0" smtClean="0"/>
          </a:p>
          <a:p>
            <a:r>
              <a:rPr lang="en-US" baseline="0" dirty="0" smtClean="0"/>
              <a:t>Two key aspects of the studies included in the meta-analysis is that losses to follow-up were assumed to be continuing smokers, and (consequently) the overall control quit rate was low at 7.6%.</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8</a:t>
            </a:fld>
            <a:endParaRPr lang="en-US"/>
          </a:p>
        </p:txBody>
      </p:sp>
    </p:spTree>
    <p:extLst>
      <p:ext uri="{BB962C8B-B14F-4D97-AF65-F5344CB8AC3E}">
        <p14:creationId xmlns:p14="http://schemas.microsoft.com/office/powerpoint/2010/main" xmlns="" val="2926714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417150-8E8E-0746-A7AF-8C073ACDA822}" type="slidenum">
              <a:rPr lang="en-US" smtClean="0"/>
              <a:pPr/>
              <a:t>12</a:t>
            </a:fld>
            <a:endParaRPr lang="en-US"/>
          </a:p>
        </p:txBody>
      </p:sp>
    </p:spTree>
    <p:extLst>
      <p:ext uri="{BB962C8B-B14F-4D97-AF65-F5344CB8AC3E}">
        <p14:creationId xmlns:p14="http://schemas.microsoft.com/office/powerpoint/2010/main" xmlns="" val="240023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4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Tuesday, August 18,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Tuesday, August 18,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Tuesday, August 18,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000"/>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396A3A3-94A6-4E5B-AF39-173ACA3E61CC}" type="datetime2">
              <a:rPr lang="en-US" smtClean="0"/>
              <a:pPr/>
              <a:t>Tuesday, August 18,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Tuesday, August 18,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Tuesday, August 18,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Tuesday, August 18, 2015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9CD4847-11EF-4466-A8AD-85CDB7B49118}" type="datetime2">
              <a:rPr lang="en-US" smtClean="0"/>
              <a:pPr/>
              <a:t>Tuesday, August 18, 2015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Tuesday, August 18, 2015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Tuesday, August 18,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Tuesday, August 18,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8832"/>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13706"/>
            <a:ext cx="8229600" cy="5158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77000"/>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Tuesday, August 18, 2015</a:t>
            </a:fld>
            <a:endParaRPr lang="en-US" dirty="0"/>
          </a:p>
        </p:txBody>
      </p:sp>
      <p:sp>
        <p:nvSpPr>
          <p:cNvPr id="5" name="Footer Placeholder 4"/>
          <p:cNvSpPr>
            <a:spLocks noGrp="1"/>
          </p:cNvSpPr>
          <p:nvPr>
            <p:ph type="ftr" sz="quarter" idx="3"/>
          </p:nvPr>
        </p:nvSpPr>
        <p:spPr>
          <a:xfrm>
            <a:off x="3352800" y="6477000"/>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467600" y="6477000"/>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Evaluating SOUTH DAKOTA quitline REACH AND TOBACCO CESSATION SUCCESS</a:t>
            </a:r>
            <a:endParaRPr lang="en-US" sz="3600" dirty="0"/>
          </a:p>
        </p:txBody>
      </p:sp>
      <p:sp>
        <p:nvSpPr>
          <p:cNvPr id="3" name="Subtitle 2"/>
          <p:cNvSpPr>
            <a:spLocks noGrp="1"/>
          </p:cNvSpPr>
          <p:nvPr>
            <p:ph type="subTitle" idx="1"/>
          </p:nvPr>
        </p:nvSpPr>
        <p:spPr/>
        <p:txBody>
          <a:bodyPr>
            <a:normAutofit fontScale="85000" lnSpcReduction="10000"/>
          </a:bodyPr>
          <a:lstStyle/>
          <a:p>
            <a:r>
              <a:rPr lang="en-US" dirty="0" smtClean="0"/>
              <a:t>Howard Wey, Presenter</a:t>
            </a:r>
          </a:p>
          <a:p>
            <a:r>
              <a:rPr lang="en-US" dirty="0" smtClean="0"/>
              <a:t>Jenny </a:t>
            </a:r>
            <a:r>
              <a:rPr lang="en-US" dirty="0" err="1" smtClean="0"/>
              <a:t>Kerkvliet</a:t>
            </a:r>
            <a:r>
              <a:rPr lang="en-US" dirty="0" smtClean="0"/>
              <a:t>, Collaborator</a:t>
            </a:r>
          </a:p>
          <a:p>
            <a:r>
              <a:rPr lang="en-US" dirty="0" smtClean="0"/>
              <a:t>Nancy </a:t>
            </a:r>
            <a:r>
              <a:rPr lang="en-US" dirty="0" err="1" smtClean="0"/>
              <a:t>Fahrenwald</a:t>
            </a:r>
            <a:r>
              <a:rPr lang="en-US" dirty="0" smtClean="0"/>
              <a:t>, Collaborator</a:t>
            </a:r>
          </a:p>
          <a:p>
            <a:r>
              <a:rPr lang="en-US" dirty="0" smtClean="0"/>
              <a:t>Numerous UG Students, Collaborators</a:t>
            </a:r>
          </a:p>
          <a:p>
            <a:r>
              <a:rPr lang="en-US" dirty="0"/>
              <a:t>Funding </a:t>
            </a:r>
            <a:r>
              <a:rPr lang="en-US" dirty="0" smtClean="0"/>
              <a:t>Source: South Dakota Department of Health</a:t>
            </a:r>
            <a:endParaRPr lang="en-US" dirty="0"/>
          </a:p>
        </p:txBody>
      </p:sp>
    </p:spTree>
    <p:extLst>
      <p:ext uri="{BB962C8B-B14F-4D97-AF65-F5344CB8AC3E}">
        <p14:creationId xmlns:p14="http://schemas.microsoft.com/office/powerpoint/2010/main" xmlns="" val="251593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2164107" y="440570"/>
            <a:ext cx="4172709" cy="958889"/>
          </a:xfrm>
          <a:prstGeom prst="cloud">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292934"/>
                </a:solidFill>
              </a:rPr>
              <a:t>SD Tobacco Users</a:t>
            </a:r>
          </a:p>
          <a:p>
            <a:pPr algn="ctr"/>
            <a:r>
              <a:rPr lang="en-US" dirty="0" smtClean="0">
                <a:solidFill>
                  <a:srgbClr val="292934"/>
                </a:solidFill>
              </a:rPr>
              <a:t>~136,000 (2011-2012)</a:t>
            </a:r>
            <a:endParaRPr lang="en-US" dirty="0">
              <a:solidFill>
                <a:srgbClr val="292934"/>
              </a:solidFill>
            </a:endParaRPr>
          </a:p>
        </p:txBody>
      </p:sp>
      <p:sp>
        <p:nvSpPr>
          <p:cNvPr id="6" name="TextBox 5"/>
          <p:cNvSpPr txBox="1"/>
          <p:nvPr/>
        </p:nvSpPr>
        <p:spPr>
          <a:xfrm>
            <a:off x="2397338" y="1908014"/>
            <a:ext cx="3728417" cy="369332"/>
          </a:xfrm>
          <a:prstGeom prst="rect">
            <a:avLst/>
          </a:prstGeom>
          <a:noFill/>
          <a:ln>
            <a:solidFill>
              <a:schemeClr val="tx1"/>
            </a:solidFill>
          </a:ln>
        </p:spPr>
        <p:txBody>
          <a:bodyPr wrap="none" rtlCol="0">
            <a:spAutoFit/>
          </a:bodyPr>
          <a:lstStyle/>
          <a:p>
            <a:r>
              <a:rPr lang="en-US" dirty="0" smtClean="0"/>
              <a:t>Enrollment 2011-2012 (N=12,107)</a:t>
            </a:r>
            <a:endParaRPr lang="en-US" dirty="0"/>
          </a:p>
        </p:txBody>
      </p:sp>
      <p:sp>
        <p:nvSpPr>
          <p:cNvPr id="7" name="TextBox 6"/>
          <p:cNvSpPr txBox="1"/>
          <p:nvPr/>
        </p:nvSpPr>
        <p:spPr>
          <a:xfrm>
            <a:off x="2614418" y="3743642"/>
            <a:ext cx="3322206" cy="369332"/>
          </a:xfrm>
          <a:prstGeom prst="rect">
            <a:avLst/>
          </a:prstGeom>
          <a:noFill/>
          <a:ln>
            <a:solidFill>
              <a:schemeClr val="tx1"/>
            </a:solidFill>
          </a:ln>
        </p:spPr>
        <p:txBody>
          <a:bodyPr wrap="none" rtlCol="0">
            <a:spAutoFit/>
          </a:bodyPr>
          <a:lstStyle/>
          <a:p>
            <a:r>
              <a:rPr lang="en-US" dirty="0" smtClean="0"/>
              <a:t>Baseline Population (N=9,676)</a:t>
            </a:r>
            <a:endParaRPr lang="en-US" dirty="0"/>
          </a:p>
        </p:txBody>
      </p:sp>
      <p:sp>
        <p:nvSpPr>
          <p:cNvPr id="8" name="TextBox 7"/>
          <p:cNvSpPr txBox="1"/>
          <p:nvPr/>
        </p:nvSpPr>
        <p:spPr>
          <a:xfrm>
            <a:off x="2571867" y="5734959"/>
            <a:ext cx="3437397" cy="369332"/>
          </a:xfrm>
          <a:prstGeom prst="rect">
            <a:avLst/>
          </a:prstGeom>
          <a:noFill/>
          <a:ln>
            <a:solidFill>
              <a:schemeClr val="tx1"/>
            </a:solidFill>
          </a:ln>
        </p:spPr>
        <p:txBody>
          <a:bodyPr wrap="none" rtlCol="0">
            <a:spAutoFit/>
          </a:bodyPr>
          <a:lstStyle/>
          <a:p>
            <a:r>
              <a:rPr lang="en-US" dirty="0" smtClean="0"/>
              <a:t>Follow-up Population (N=4,985)</a:t>
            </a:r>
          </a:p>
        </p:txBody>
      </p:sp>
      <p:sp>
        <p:nvSpPr>
          <p:cNvPr id="9" name="TextBox 8"/>
          <p:cNvSpPr txBox="1"/>
          <p:nvPr/>
        </p:nvSpPr>
        <p:spPr>
          <a:xfrm>
            <a:off x="5570602" y="4924207"/>
            <a:ext cx="2455082" cy="523220"/>
          </a:xfrm>
          <a:prstGeom prst="rect">
            <a:avLst/>
          </a:prstGeom>
          <a:noFill/>
          <a:ln>
            <a:solidFill>
              <a:schemeClr val="tx1"/>
            </a:solidFill>
          </a:ln>
        </p:spPr>
        <p:txBody>
          <a:bodyPr wrap="none" rtlCol="0">
            <a:spAutoFit/>
          </a:bodyPr>
          <a:lstStyle/>
          <a:p>
            <a:r>
              <a:rPr lang="en-US" sz="1400" dirty="0" smtClean="0"/>
              <a:t>Contacted, but missing data</a:t>
            </a:r>
          </a:p>
          <a:p>
            <a:r>
              <a:rPr lang="en-US" sz="1400" dirty="0"/>
              <a:t>f</a:t>
            </a:r>
            <a:r>
              <a:rPr lang="en-US" sz="1400" dirty="0" smtClean="0"/>
              <a:t>or tobacco cessation (n=20)</a:t>
            </a:r>
            <a:endParaRPr lang="en-US" sz="1400" dirty="0"/>
          </a:p>
        </p:txBody>
      </p:sp>
      <p:sp>
        <p:nvSpPr>
          <p:cNvPr id="10" name="TextBox 9"/>
          <p:cNvSpPr txBox="1"/>
          <p:nvPr/>
        </p:nvSpPr>
        <p:spPr>
          <a:xfrm>
            <a:off x="5543866" y="2523806"/>
            <a:ext cx="2729558" cy="954107"/>
          </a:xfrm>
          <a:prstGeom prst="rect">
            <a:avLst/>
          </a:prstGeom>
          <a:noFill/>
          <a:ln>
            <a:solidFill>
              <a:schemeClr val="tx1"/>
            </a:solidFill>
          </a:ln>
        </p:spPr>
        <p:txBody>
          <a:bodyPr wrap="none" rtlCol="0">
            <a:spAutoFit/>
          </a:bodyPr>
          <a:lstStyle/>
          <a:p>
            <a:r>
              <a:rPr lang="en-US" sz="1400" dirty="0" smtClean="0"/>
              <a:t>Exclusions (non-consent, </a:t>
            </a:r>
          </a:p>
          <a:p>
            <a:r>
              <a:rPr lang="en-US" sz="1400" dirty="0"/>
              <a:t>n</a:t>
            </a:r>
            <a:r>
              <a:rPr lang="en-US" sz="1400" dirty="0" smtClean="0"/>
              <a:t>o complete coaching sessions,</a:t>
            </a:r>
          </a:p>
          <a:p>
            <a:r>
              <a:rPr lang="en-US" sz="1400" dirty="0"/>
              <a:t>o</a:t>
            </a:r>
            <a:r>
              <a:rPr lang="en-US" sz="1400" dirty="0" smtClean="0"/>
              <a:t>ne enrollment, </a:t>
            </a:r>
          </a:p>
          <a:p>
            <a:r>
              <a:rPr lang="en-US" sz="1400" dirty="0"/>
              <a:t>m</a:t>
            </a:r>
            <a:r>
              <a:rPr lang="en-US" sz="1400" dirty="0" smtClean="0"/>
              <a:t>issing information; n=2,431)</a:t>
            </a:r>
          </a:p>
        </p:txBody>
      </p:sp>
      <p:sp>
        <p:nvSpPr>
          <p:cNvPr id="11" name="TextBox 10"/>
          <p:cNvSpPr txBox="1"/>
          <p:nvPr/>
        </p:nvSpPr>
        <p:spPr>
          <a:xfrm>
            <a:off x="576380" y="4385461"/>
            <a:ext cx="2430185" cy="738664"/>
          </a:xfrm>
          <a:prstGeom prst="rect">
            <a:avLst/>
          </a:prstGeom>
          <a:noFill/>
          <a:ln>
            <a:solidFill>
              <a:schemeClr val="tx1"/>
            </a:solidFill>
          </a:ln>
        </p:spPr>
        <p:txBody>
          <a:bodyPr wrap="none" rtlCol="0">
            <a:spAutoFit/>
          </a:bodyPr>
          <a:lstStyle/>
          <a:p>
            <a:r>
              <a:rPr lang="en-US" sz="1400" dirty="0" smtClean="0"/>
              <a:t>Lost to follow-up (deceased, </a:t>
            </a:r>
          </a:p>
          <a:p>
            <a:r>
              <a:rPr lang="en-US" sz="1400" dirty="0"/>
              <a:t>i</a:t>
            </a:r>
            <a:r>
              <a:rPr lang="en-US" sz="1400" dirty="0" smtClean="0"/>
              <a:t>nvalid phone, refused,</a:t>
            </a:r>
          </a:p>
          <a:p>
            <a:r>
              <a:rPr lang="en-US" sz="1400" dirty="0"/>
              <a:t>u</a:t>
            </a:r>
            <a:r>
              <a:rPr lang="en-US" sz="1400" dirty="0" smtClean="0"/>
              <a:t>nable to contact; n=4,671)</a:t>
            </a:r>
            <a:endParaRPr lang="en-US" sz="1400" dirty="0"/>
          </a:p>
        </p:txBody>
      </p:sp>
      <p:cxnSp>
        <p:nvCxnSpPr>
          <p:cNvPr id="3" name="Straight Arrow Connector 2"/>
          <p:cNvCxnSpPr>
            <a:stCxn id="5" idx="1"/>
            <a:endCxn id="6" idx="0"/>
          </p:cNvCxnSpPr>
          <p:nvPr/>
        </p:nvCxnSpPr>
        <p:spPr>
          <a:xfrm>
            <a:off x="4250462" y="1398438"/>
            <a:ext cx="11085" cy="509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6" idx="2"/>
            <a:endCxn id="7" idx="0"/>
          </p:cNvCxnSpPr>
          <p:nvPr/>
        </p:nvCxnSpPr>
        <p:spPr>
          <a:xfrm>
            <a:off x="4261547" y="2277346"/>
            <a:ext cx="13974" cy="14662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10" idx="1"/>
          </p:cNvCxnSpPr>
          <p:nvPr/>
        </p:nvCxnSpPr>
        <p:spPr>
          <a:xfrm flipH="1" flipV="1">
            <a:off x="4261548" y="2994526"/>
            <a:ext cx="1282318" cy="6334"/>
          </a:xfrm>
          <a:prstGeom prst="line">
            <a:avLst/>
          </a:prstGeom>
          <a:ln>
            <a:headEnd type="arrow"/>
            <a:tailEnd type="non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2"/>
            <a:endCxn id="8" idx="0"/>
          </p:cNvCxnSpPr>
          <p:nvPr/>
        </p:nvCxnSpPr>
        <p:spPr>
          <a:xfrm>
            <a:off x="4275521" y="4112974"/>
            <a:ext cx="15045" cy="16219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flipV="1">
            <a:off x="2996939" y="4764454"/>
            <a:ext cx="1282319" cy="6334"/>
          </a:xfrm>
          <a:prstGeom prst="line">
            <a:avLst/>
          </a:prstGeom>
          <a:ln>
            <a:headEnd type="none"/>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flipV="1">
            <a:off x="4288283" y="5182946"/>
            <a:ext cx="1282319" cy="6334"/>
          </a:xfrm>
          <a:prstGeom prst="line">
            <a:avLst/>
          </a:prstGeom>
          <a:ln>
            <a:head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554481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Helvetica"/>
                <a:cs typeface="Helvetica"/>
              </a:rPr>
              <a:t>Smoking </a:t>
            </a:r>
            <a:r>
              <a:rPr lang="en-US" b="1" dirty="0">
                <a:latin typeface="Helvetica"/>
                <a:cs typeface="Helvetica"/>
              </a:rPr>
              <a:t>and Quit Attempt </a:t>
            </a:r>
            <a:r>
              <a:rPr lang="en-US" b="1" dirty="0" smtClean="0">
                <a:latin typeface="Helvetica"/>
                <a:cs typeface="Helvetica"/>
              </a:rPr>
              <a:t>Prevalence</a:t>
            </a:r>
            <a:endParaRPr lang="en-US" dirty="0"/>
          </a:p>
        </p:txBody>
      </p:sp>
      <p:sp>
        <p:nvSpPr>
          <p:cNvPr id="3" name="Content Placeholder 2"/>
          <p:cNvSpPr>
            <a:spLocks noGrp="1"/>
          </p:cNvSpPr>
          <p:nvPr>
            <p:ph idx="1"/>
          </p:nvPr>
        </p:nvSpPr>
        <p:spPr/>
        <p:txBody>
          <a:bodyPr>
            <a:normAutofit/>
          </a:bodyPr>
          <a:lstStyle/>
          <a:p>
            <a:pPr marL="0" indent="0">
              <a:spcBef>
                <a:spcPts val="1800"/>
              </a:spcBef>
              <a:buNone/>
            </a:pPr>
            <a:r>
              <a:rPr lang="en-US" b="1" dirty="0">
                <a:latin typeface="Helvetica"/>
                <a:cs typeface="Helvetica"/>
              </a:rPr>
              <a:t>Smoking </a:t>
            </a:r>
            <a:r>
              <a:rPr lang="en-US" b="1" dirty="0" smtClean="0">
                <a:latin typeface="Helvetica"/>
                <a:cs typeface="Helvetica"/>
              </a:rPr>
              <a:t>Prevalence</a:t>
            </a:r>
            <a:endParaRPr lang="en-US" dirty="0">
              <a:latin typeface="Helvetica"/>
              <a:cs typeface="Helvetica"/>
            </a:endParaRPr>
          </a:p>
          <a:p>
            <a:r>
              <a:rPr lang="en-US" dirty="0">
                <a:latin typeface="Helvetica"/>
                <a:cs typeface="Helvetica"/>
              </a:rPr>
              <a:t>Data from the 2011 and 2012 BRFSS </a:t>
            </a:r>
            <a:r>
              <a:rPr lang="en-US" dirty="0" smtClean="0">
                <a:latin typeface="Helvetica"/>
                <a:cs typeface="Helvetica"/>
              </a:rPr>
              <a:t>surveys </a:t>
            </a:r>
            <a:r>
              <a:rPr lang="en-US" dirty="0">
                <a:latin typeface="Helvetica"/>
                <a:cs typeface="Helvetica"/>
              </a:rPr>
              <a:t>for questions that </a:t>
            </a:r>
            <a:r>
              <a:rPr lang="en-US" dirty="0" smtClean="0">
                <a:latin typeface="Helvetica"/>
                <a:cs typeface="Helvetica"/>
              </a:rPr>
              <a:t>ask about current smoking.*</a:t>
            </a:r>
          </a:p>
          <a:p>
            <a:r>
              <a:rPr lang="en-US" dirty="0">
                <a:latin typeface="Helvetica"/>
                <a:cs typeface="Helvetica"/>
              </a:rPr>
              <a:t>T</a:t>
            </a:r>
            <a:r>
              <a:rPr lang="en-US" dirty="0" smtClean="0">
                <a:latin typeface="Helvetica"/>
                <a:cs typeface="Helvetica"/>
              </a:rPr>
              <a:t>he number of current smokers divided by the size of the population in question.</a:t>
            </a:r>
          </a:p>
          <a:p>
            <a:pPr marL="0" indent="0">
              <a:spcBef>
                <a:spcPts val="1800"/>
              </a:spcBef>
              <a:buNone/>
            </a:pPr>
            <a:r>
              <a:rPr lang="en-US" b="1" dirty="0" smtClean="0">
                <a:latin typeface="Helvetica"/>
                <a:cs typeface="Helvetica"/>
              </a:rPr>
              <a:t>Quit </a:t>
            </a:r>
            <a:r>
              <a:rPr lang="en-US" b="1" dirty="0">
                <a:latin typeface="Helvetica"/>
                <a:cs typeface="Helvetica"/>
              </a:rPr>
              <a:t>Attempt Prevalence</a:t>
            </a:r>
            <a:endParaRPr lang="en-US" dirty="0">
              <a:latin typeface="Helvetica"/>
              <a:cs typeface="Helvetica"/>
            </a:endParaRPr>
          </a:p>
          <a:p>
            <a:r>
              <a:rPr lang="en-US" dirty="0">
                <a:latin typeface="Helvetica"/>
                <a:cs typeface="Helvetica"/>
              </a:rPr>
              <a:t>Data from the 2011 and 2012 BRFSS surveys for questions that </a:t>
            </a:r>
            <a:r>
              <a:rPr lang="en-US" dirty="0" smtClean="0">
                <a:latin typeface="Helvetica"/>
                <a:cs typeface="Helvetica"/>
              </a:rPr>
              <a:t>ask about </a:t>
            </a:r>
            <a:r>
              <a:rPr lang="en-US" dirty="0">
                <a:latin typeface="Helvetica"/>
                <a:cs typeface="Helvetica"/>
              </a:rPr>
              <a:t>any attempt to quit </a:t>
            </a:r>
            <a:r>
              <a:rPr lang="en-US" dirty="0" smtClean="0">
                <a:latin typeface="Helvetica"/>
                <a:cs typeface="Helvetica"/>
              </a:rPr>
              <a:t>smoking.*</a:t>
            </a:r>
          </a:p>
          <a:p>
            <a:r>
              <a:rPr lang="en-US" dirty="0">
                <a:latin typeface="Helvetica"/>
                <a:cs typeface="Helvetica"/>
              </a:rPr>
              <a:t>T</a:t>
            </a:r>
            <a:r>
              <a:rPr lang="en-US" dirty="0" smtClean="0">
                <a:latin typeface="Helvetica"/>
                <a:cs typeface="Helvetica"/>
              </a:rPr>
              <a:t>he </a:t>
            </a:r>
            <a:r>
              <a:rPr lang="en-US" dirty="0">
                <a:latin typeface="Helvetica"/>
                <a:cs typeface="Helvetica"/>
              </a:rPr>
              <a:t>number of current </a:t>
            </a:r>
            <a:r>
              <a:rPr lang="en-US" dirty="0" smtClean="0">
                <a:latin typeface="Helvetica"/>
                <a:cs typeface="Helvetica"/>
              </a:rPr>
              <a:t>smokers attempting to quit at least once in the past year divided </a:t>
            </a:r>
            <a:r>
              <a:rPr lang="en-US" dirty="0">
                <a:latin typeface="Helvetica"/>
                <a:cs typeface="Helvetica"/>
              </a:rPr>
              <a:t>by the size of the </a:t>
            </a:r>
            <a:r>
              <a:rPr lang="en-US" dirty="0" smtClean="0">
                <a:latin typeface="Helvetica"/>
                <a:cs typeface="Helvetica"/>
              </a:rPr>
              <a:t>smoking population </a:t>
            </a:r>
            <a:r>
              <a:rPr lang="en-US" dirty="0">
                <a:latin typeface="Helvetica"/>
                <a:cs typeface="Helvetica"/>
              </a:rPr>
              <a:t>in question</a:t>
            </a:r>
            <a:r>
              <a:rPr lang="en-US" dirty="0" smtClean="0">
                <a:latin typeface="Helvetica"/>
                <a:cs typeface="Helvetica"/>
              </a:rPr>
              <a:t>.</a:t>
            </a:r>
          </a:p>
        </p:txBody>
      </p:sp>
      <p:sp>
        <p:nvSpPr>
          <p:cNvPr id="4" name="TextBox 3"/>
          <p:cNvSpPr txBox="1"/>
          <p:nvPr/>
        </p:nvSpPr>
        <p:spPr>
          <a:xfrm>
            <a:off x="457200" y="5833572"/>
            <a:ext cx="7898383" cy="523220"/>
          </a:xfrm>
          <a:prstGeom prst="rect">
            <a:avLst/>
          </a:prstGeom>
          <a:noFill/>
        </p:spPr>
        <p:txBody>
          <a:bodyPr wrap="square" rtlCol="0">
            <a:spAutoFit/>
          </a:bodyPr>
          <a:lstStyle/>
          <a:p>
            <a:pPr marL="182880" indent="-457200"/>
            <a:r>
              <a:rPr lang="en-US" sz="1400" dirty="0" smtClean="0">
                <a:latin typeface="Helvetica"/>
                <a:cs typeface="Helvetica"/>
              </a:rPr>
              <a:t>* Estimates </a:t>
            </a:r>
            <a:r>
              <a:rPr lang="en-US" sz="1400" dirty="0">
                <a:latin typeface="Helvetica"/>
                <a:cs typeface="Helvetica"/>
              </a:rPr>
              <a:t>using BRFSS data were calculated using the landline and cell phone combined final </a:t>
            </a:r>
            <a:r>
              <a:rPr lang="en-US" sz="1400" dirty="0" smtClean="0">
                <a:latin typeface="Helvetica"/>
                <a:cs typeface="Helvetica"/>
              </a:rPr>
              <a:t>weights using </a:t>
            </a:r>
            <a:r>
              <a:rPr lang="en-US" sz="1400" dirty="0" err="1" smtClean="0">
                <a:latin typeface="Helvetica"/>
                <a:cs typeface="Helvetica"/>
              </a:rPr>
              <a:t>Stata</a:t>
            </a:r>
            <a:r>
              <a:rPr lang="en-US" sz="1400" dirty="0" smtClean="0">
                <a:latin typeface="Helvetica"/>
                <a:cs typeface="Helvetica"/>
              </a:rPr>
              <a:t> Statistical Software, v14.</a:t>
            </a:r>
            <a:endParaRPr lang="en-US" sz="1400" dirty="0">
              <a:latin typeface="Helvetica"/>
              <a:cs typeface="Helvetica"/>
            </a:endParaRPr>
          </a:p>
        </p:txBody>
      </p:sp>
    </p:spTree>
    <p:extLst>
      <p:ext uri="{BB962C8B-B14F-4D97-AF65-F5344CB8AC3E}">
        <p14:creationId xmlns:p14="http://schemas.microsoft.com/office/powerpoint/2010/main" xmlns="" val="691006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2011-2012 </a:t>
            </a:r>
            <a:r>
              <a:rPr lang="en-US" b="1" dirty="0" smtClean="0"/>
              <a:t>SD </a:t>
            </a:r>
            <a:r>
              <a:rPr lang="en-US" b="1" dirty="0"/>
              <a:t>Prevalence of Current Smoking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74848534"/>
              </p:ext>
            </p:extLst>
          </p:nvPr>
        </p:nvGraphicFramePr>
        <p:xfrm>
          <a:off x="457200" y="1185026"/>
          <a:ext cx="8229600" cy="518795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solidFill>
                            <a:schemeClr val="tx1"/>
                          </a:solidFill>
                        </a:rPr>
                        <a:t>Characteristic</a:t>
                      </a:r>
                      <a:endParaRPr lang="en-US" dirty="0">
                        <a:solidFill>
                          <a:schemeClr val="tx1"/>
                        </a:solidFill>
                      </a:endParaRPr>
                    </a:p>
                  </a:txBody>
                  <a:tcPr/>
                </a:tc>
                <a:tc>
                  <a:txBody>
                    <a:bodyPr/>
                    <a:lstStyle/>
                    <a:p>
                      <a:pPr algn="ctr"/>
                      <a:r>
                        <a:rPr lang="en-US" dirty="0" smtClean="0">
                          <a:solidFill>
                            <a:schemeClr val="tx1"/>
                          </a:solidFill>
                        </a:rPr>
                        <a:t>Prevalence (%</a:t>
                      </a:r>
                      <a:r>
                        <a:rPr lang="en-US" baseline="0" dirty="0" smtClean="0">
                          <a:solidFill>
                            <a:schemeClr val="tx1"/>
                          </a:solidFill>
                        </a:rPr>
                        <a:t> with 95% CI)</a:t>
                      </a:r>
                      <a:endParaRPr lang="en-US" dirty="0">
                        <a:solidFill>
                          <a:schemeClr val="tx1"/>
                        </a:solidFill>
                      </a:endParaRPr>
                    </a:p>
                  </a:txBody>
                  <a:tcPr/>
                </a:tc>
              </a:tr>
              <a:tr h="370840">
                <a:tc>
                  <a:txBody>
                    <a:bodyPr/>
                    <a:lstStyle/>
                    <a:p>
                      <a:pPr marL="0" marR="0">
                        <a:spcBef>
                          <a:spcPts val="600"/>
                        </a:spcBef>
                        <a:spcAft>
                          <a:spcPts val="0"/>
                        </a:spcAft>
                      </a:pPr>
                      <a:r>
                        <a:rPr lang="en-US" sz="1200" dirty="0">
                          <a:solidFill>
                            <a:srgbClr val="000000"/>
                          </a:solidFill>
                          <a:effectLst/>
                          <a:latin typeface="Arial"/>
                          <a:ea typeface="Times New Roman"/>
                          <a:cs typeface="Arial"/>
                        </a:rPr>
                        <a:t>Total</a:t>
                      </a:r>
                      <a:endParaRPr lang="en-US" sz="1200" dirty="0">
                        <a:effectLst/>
                        <a:latin typeface="Arial"/>
                        <a:ea typeface="ＭＳ 明朝"/>
                        <a:cs typeface="Arial"/>
                      </a:endParaRPr>
                    </a:p>
                  </a:txBody>
                  <a:tcPr marT="9525" marB="0" anchor="ctr"/>
                </a:tc>
                <a:tc>
                  <a:txBody>
                    <a:bodyPr/>
                    <a:lstStyle/>
                    <a:p>
                      <a:pPr marL="0" marR="0" algn="ctr">
                        <a:spcBef>
                          <a:spcPts val="600"/>
                        </a:spcBef>
                        <a:spcAft>
                          <a:spcPts val="0"/>
                        </a:spcAft>
                      </a:pPr>
                      <a:r>
                        <a:rPr lang="en-US" sz="1200" dirty="0">
                          <a:solidFill>
                            <a:srgbClr val="000000"/>
                          </a:solidFill>
                          <a:effectLst/>
                          <a:latin typeface="Arial"/>
                          <a:ea typeface="Times New Roman"/>
                          <a:cs typeface="Arial"/>
                        </a:rPr>
                        <a:t>22.5 (21.3, 23.7)</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dirty="0" smtClean="0">
                          <a:solidFill>
                            <a:srgbClr val="000000"/>
                          </a:solidFill>
                          <a:effectLst/>
                          <a:latin typeface="Arial"/>
                          <a:ea typeface="Times New Roman"/>
                          <a:cs typeface="Arial"/>
                        </a:rPr>
                        <a:t>Gender</a:t>
                      </a:r>
                    </a:p>
                    <a:p>
                      <a:pPr marL="0" marR="0">
                        <a:spcBef>
                          <a:spcPts val="0"/>
                        </a:spcBef>
                        <a:spcAft>
                          <a:spcPts val="0"/>
                        </a:spcAft>
                      </a:pPr>
                      <a:r>
                        <a:rPr lang="en-US" sz="1200" dirty="0" smtClean="0">
                          <a:solidFill>
                            <a:srgbClr val="000000"/>
                          </a:solidFill>
                          <a:effectLst/>
                          <a:latin typeface="Arial"/>
                          <a:ea typeface="Times New Roman"/>
                          <a:cs typeface="Arial"/>
                        </a:rPr>
                        <a:t>    </a:t>
                      </a:r>
                      <a:r>
                        <a:rPr lang="en-US" sz="1200" dirty="0">
                          <a:solidFill>
                            <a:srgbClr val="000000"/>
                          </a:solidFill>
                          <a:effectLst/>
                          <a:latin typeface="Arial"/>
                          <a:ea typeface="Times New Roman"/>
                          <a:cs typeface="Arial"/>
                        </a:rPr>
                        <a:t>Male</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Female</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marL="0" marR="0" algn="ctr">
                        <a:spcBef>
                          <a:spcPts val="0"/>
                        </a:spcBef>
                        <a:spcAft>
                          <a:spcPts val="0"/>
                        </a:spcAft>
                      </a:pPr>
                      <a:r>
                        <a:rPr lang="en-US" sz="1200" dirty="0" smtClean="0">
                          <a:solidFill>
                            <a:srgbClr val="000000"/>
                          </a:solidFill>
                          <a:effectLst/>
                          <a:latin typeface="Arial"/>
                          <a:ea typeface="Times New Roman"/>
                          <a:cs typeface="Arial"/>
                        </a:rPr>
                        <a:t>24.5 </a:t>
                      </a:r>
                      <a:r>
                        <a:rPr lang="en-US" sz="1200" dirty="0">
                          <a:solidFill>
                            <a:srgbClr val="000000"/>
                          </a:solidFill>
                          <a:effectLst/>
                          <a:latin typeface="Arial"/>
                          <a:ea typeface="Times New Roman"/>
                          <a:cs typeface="Arial"/>
                        </a:rPr>
                        <a:t>(22.7, 26.4)</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20.5 (19.0, 22.1)</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dirty="0" smtClean="0">
                          <a:solidFill>
                            <a:srgbClr val="000000"/>
                          </a:solidFill>
                          <a:effectLst/>
                          <a:latin typeface="Arial"/>
                          <a:ea typeface="Times New Roman"/>
                          <a:cs typeface="Arial"/>
                        </a:rPr>
                        <a:t>Age</a:t>
                      </a:r>
                      <a:r>
                        <a:rPr lang="en-US" sz="1200" baseline="0" dirty="0" smtClean="0">
                          <a:solidFill>
                            <a:srgbClr val="000000"/>
                          </a:solidFill>
                          <a:effectLst/>
                          <a:latin typeface="Arial"/>
                          <a:ea typeface="Times New Roman"/>
                          <a:cs typeface="Arial"/>
                        </a:rPr>
                        <a:t> (years)</a:t>
                      </a:r>
                      <a:endParaRPr lang="en-US" sz="1200" dirty="0" smtClean="0">
                        <a:solidFill>
                          <a:srgbClr val="000000"/>
                        </a:solidFill>
                        <a:effectLst/>
                        <a:latin typeface="Arial"/>
                        <a:ea typeface="Times New Roman"/>
                        <a:cs typeface="Arial"/>
                      </a:endParaRPr>
                    </a:p>
                    <a:p>
                      <a:pPr marL="0" marR="0">
                        <a:spcBef>
                          <a:spcPts val="0"/>
                        </a:spcBef>
                        <a:spcAft>
                          <a:spcPts val="0"/>
                        </a:spcAft>
                      </a:pPr>
                      <a:r>
                        <a:rPr lang="en-US" sz="1200" dirty="0" smtClean="0">
                          <a:solidFill>
                            <a:srgbClr val="000000"/>
                          </a:solidFill>
                          <a:effectLst/>
                          <a:latin typeface="Arial"/>
                          <a:ea typeface="Times New Roman"/>
                          <a:cs typeface="Arial"/>
                        </a:rPr>
                        <a:t>    </a:t>
                      </a:r>
                      <a:r>
                        <a:rPr lang="en-US" sz="1200" dirty="0">
                          <a:solidFill>
                            <a:srgbClr val="000000"/>
                          </a:solidFill>
                          <a:effectLst/>
                          <a:latin typeface="Arial"/>
                          <a:ea typeface="Times New Roman"/>
                          <a:cs typeface="Arial"/>
                        </a:rPr>
                        <a:t>18-29</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30-39</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40-49</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50+</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marL="0" marR="0" algn="ctr">
                        <a:spcBef>
                          <a:spcPts val="0"/>
                        </a:spcBef>
                        <a:spcAft>
                          <a:spcPts val="0"/>
                        </a:spcAft>
                      </a:pPr>
                      <a:r>
                        <a:rPr lang="en-US" sz="1200" dirty="0" smtClean="0">
                          <a:solidFill>
                            <a:srgbClr val="000000"/>
                          </a:solidFill>
                          <a:effectLst/>
                          <a:latin typeface="Arial"/>
                          <a:ea typeface="Times New Roman"/>
                          <a:cs typeface="Arial"/>
                        </a:rPr>
                        <a:t>32.2 </a:t>
                      </a:r>
                      <a:r>
                        <a:rPr lang="en-US" sz="1200" dirty="0">
                          <a:solidFill>
                            <a:srgbClr val="000000"/>
                          </a:solidFill>
                          <a:effectLst/>
                          <a:latin typeface="Arial"/>
                          <a:ea typeface="Times New Roman"/>
                          <a:cs typeface="Arial"/>
                        </a:rPr>
                        <a:t>(28.9, 35.7)</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28.2 (25.1, 31.5)</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23.3 (20.4, 26.6)</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15.7 (14.4, 17.1)</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dirty="0" smtClean="0">
                          <a:solidFill>
                            <a:srgbClr val="000000"/>
                          </a:solidFill>
                          <a:effectLst/>
                          <a:latin typeface="Arial"/>
                          <a:ea typeface="Times New Roman"/>
                          <a:cs typeface="Arial"/>
                        </a:rPr>
                        <a:t>Race</a:t>
                      </a:r>
                    </a:p>
                    <a:p>
                      <a:pPr marL="0" marR="0">
                        <a:spcBef>
                          <a:spcPts val="0"/>
                        </a:spcBef>
                        <a:spcAft>
                          <a:spcPts val="0"/>
                        </a:spcAft>
                      </a:pPr>
                      <a:r>
                        <a:rPr lang="en-US" sz="1200" dirty="0" smtClean="0">
                          <a:solidFill>
                            <a:srgbClr val="000000"/>
                          </a:solidFill>
                          <a:effectLst/>
                          <a:latin typeface="Arial"/>
                          <a:ea typeface="Times New Roman"/>
                          <a:cs typeface="Arial"/>
                        </a:rPr>
                        <a:t>    White </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American Indian </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Other</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marL="0" marR="0" algn="ctr">
                        <a:spcBef>
                          <a:spcPts val="0"/>
                        </a:spcBef>
                        <a:spcAft>
                          <a:spcPts val="0"/>
                        </a:spcAft>
                      </a:pPr>
                      <a:r>
                        <a:rPr lang="en-US" sz="1200" dirty="0" smtClean="0">
                          <a:solidFill>
                            <a:srgbClr val="000000"/>
                          </a:solidFill>
                          <a:effectLst/>
                          <a:latin typeface="Arial"/>
                          <a:ea typeface="Times New Roman"/>
                          <a:cs typeface="Arial"/>
                        </a:rPr>
                        <a:t>19.9 </a:t>
                      </a:r>
                      <a:r>
                        <a:rPr lang="en-US" sz="1200" dirty="0">
                          <a:solidFill>
                            <a:srgbClr val="000000"/>
                          </a:solidFill>
                          <a:effectLst/>
                          <a:latin typeface="Arial"/>
                          <a:ea typeface="Times New Roman"/>
                          <a:cs typeface="Arial"/>
                        </a:rPr>
                        <a:t>(18.7, 21.1)</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49.2 (44.2, 54.2)</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32.4 (25.1, 40.7)</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dirty="0" smtClean="0">
                          <a:solidFill>
                            <a:srgbClr val="000000"/>
                          </a:solidFill>
                          <a:effectLst/>
                          <a:latin typeface="Arial"/>
                          <a:ea typeface="Times New Roman"/>
                          <a:cs typeface="Arial"/>
                        </a:rPr>
                        <a:t>Education</a:t>
                      </a:r>
                    </a:p>
                    <a:p>
                      <a:pPr marL="0" marR="0">
                        <a:spcBef>
                          <a:spcPts val="0"/>
                        </a:spcBef>
                        <a:spcAft>
                          <a:spcPts val="0"/>
                        </a:spcAft>
                      </a:pPr>
                      <a:r>
                        <a:rPr lang="en-US" sz="1200" dirty="0" smtClean="0">
                          <a:solidFill>
                            <a:srgbClr val="000000"/>
                          </a:solidFill>
                          <a:effectLst/>
                          <a:latin typeface="Arial"/>
                          <a:ea typeface="Times New Roman"/>
                          <a:cs typeface="Arial"/>
                        </a:rPr>
                        <a:t>    Less </a:t>
                      </a:r>
                      <a:r>
                        <a:rPr lang="en-US" sz="1200" dirty="0">
                          <a:solidFill>
                            <a:srgbClr val="000000"/>
                          </a:solidFill>
                          <a:effectLst/>
                          <a:latin typeface="Arial"/>
                          <a:ea typeface="Times New Roman"/>
                          <a:cs typeface="Arial"/>
                        </a:rPr>
                        <a:t>than High School</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High School, or G.E.D.</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Post-High School </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marL="0" marR="0" algn="ctr">
                        <a:spcBef>
                          <a:spcPts val="0"/>
                        </a:spcBef>
                        <a:spcAft>
                          <a:spcPts val="0"/>
                        </a:spcAft>
                      </a:pPr>
                      <a:r>
                        <a:rPr lang="en-US" sz="1200" dirty="0" smtClean="0">
                          <a:solidFill>
                            <a:srgbClr val="000000"/>
                          </a:solidFill>
                          <a:effectLst/>
                          <a:latin typeface="Arial"/>
                          <a:ea typeface="Times New Roman"/>
                          <a:cs typeface="Arial"/>
                        </a:rPr>
                        <a:t>32.4 </a:t>
                      </a:r>
                      <a:r>
                        <a:rPr lang="en-US" sz="1200" dirty="0">
                          <a:solidFill>
                            <a:srgbClr val="000000"/>
                          </a:solidFill>
                          <a:effectLst/>
                          <a:latin typeface="Arial"/>
                          <a:ea typeface="Times New Roman"/>
                          <a:cs typeface="Arial"/>
                        </a:rPr>
                        <a:t>(28.1, 36.9)</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28.6 (26.2, 31.0)</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17.1 (15.8, </a:t>
                      </a:r>
                      <a:r>
                        <a:rPr lang="en-US" sz="1200" dirty="0" smtClean="0">
                          <a:solidFill>
                            <a:srgbClr val="000000"/>
                          </a:solidFill>
                          <a:effectLst/>
                          <a:latin typeface="Arial"/>
                          <a:ea typeface="Times New Roman"/>
                          <a:cs typeface="Arial"/>
                        </a:rPr>
                        <a:t>18.6)</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kern="1200" dirty="0" smtClean="0">
                          <a:solidFill>
                            <a:schemeClr val="dk1"/>
                          </a:solidFill>
                          <a:effectLst/>
                          <a:latin typeface="Arial"/>
                          <a:ea typeface="+mn-ea"/>
                          <a:cs typeface="Arial"/>
                        </a:rPr>
                        <a:t>Physical Health (days in last 30 with poor health)</a:t>
                      </a:r>
                      <a:r>
                        <a:rPr lang="en-US" sz="1200" dirty="0" smtClean="0">
                          <a:effectLst/>
                          <a:latin typeface="Arial"/>
                          <a:cs typeface="Arial"/>
                        </a:rPr>
                        <a:t> </a:t>
                      </a:r>
                      <a:endParaRPr lang="en-US" sz="1200" dirty="0" smtClean="0">
                        <a:solidFill>
                          <a:srgbClr val="000000"/>
                        </a:solidFill>
                        <a:effectLst/>
                        <a:latin typeface="Arial"/>
                        <a:ea typeface="Times New Roman"/>
                        <a:cs typeface="Arial"/>
                      </a:endParaRPr>
                    </a:p>
                    <a:p>
                      <a:pPr marL="0" marR="0">
                        <a:spcBef>
                          <a:spcPts val="0"/>
                        </a:spcBef>
                        <a:spcAft>
                          <a:spcPts val="0"/>
                        </a:spcAft>
                      </a:pPr>
                      <a:r>
                        <a:rPr lang="en-US" sz="1200" dirty="0" smtClean="0">
                          <a:solidFill>
                            <a:srgbClr val="000000"/>
                          </a:solidFill>
                          <a:effectLst/>
                          <a:latin typeface="Arial"/>
                          <a:ea typeface="Times New Roman"/>
                          <a:cs typeface="Arial"/>
                        </a:rPr>
                        <a:t>    </a:t>
                      </a:r>
                      <a:r>
                        <a:rPr lang="en-US" sz="1200" dirty="0">
                          <a:solidFill>
                            <a:srgbClr val="000000"/>
                          </a:solidFill>
                          <a:effectLst/>
                          <a:latin typeface="Arial"/>
                          <a:ea typeface="Times New Roman"/>
                          <a:cs typeface="Arial"/>
                        </a:rPr>
                        <a:t>0 days</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1 to 19 days</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20 to 30 days </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marL="0" marR="0" algn="ctr">
                        <a:spcBef>
                          <a:spcPts val="0"/>
                        </a:spcBef>
                        <a:spcAft>
                          <a:spcPts val="0"/>
                        </a:spcAft>
                      </a:pPr>
                      <a:r>
                        <a:rPr lang="en-US" sz="1200" dirty="0" smtClean="0">
                          <a:solidFill>
                            <a:srgbClr val="000000"/>
                          </a:solidFill>
                          <a:effectLst/>
                          <a:latin typeface="Arial"/>
                          <a:ea typeface="Times New Roman"/>
                          <a:cs typeface="Arial"/>
                        </a:rPr>
                        <a:t>19.7 </a:t>
                      </a:r>
                      <a:r>
                        <a:rPr lang="en-US" sz="1200" dirty="0">
                          <a:solidFill>
                            <a:srgbClr val="000000"/>
                          </a:solidFill>
                          <a:effectLst/>
                          <a:latin typeface="Arial"/>
                          <a:ea typeface="Times New Roman"/>
                          <a:cs typeface="Arial"/>
                        </a:rPr>
                        <a:t>(18.3, 21.2)</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26.9 (24.3, 29.7)</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32.2 (28.1, 36.6)</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kern="1200" dirty="0" smtClean="0">
                          <a:solidFill>
                            <a:schemeClr val="dk1"/>
                          </a:solidFill>
                          <a:effectLst/>
                          <a:latin typeface="Arial"/>
                          <a:ea typeface="+mn-ea"/>
                          <a:cs typeface="Arial"/>
                        </a:rPr>
                        <a:t>Mental Health (days in last 30 with poor health)</a:t>
                      </a:r>
                      <a:r>
                        <a:rPr lang="en-US" sz="1200" dirty="0" smtClean="0">
                          <a:effectLst/>
                          <a:latin typeface="Arial"/>
                          <a:cs typeface="Arial"/>
                        </a:rPr>
                        <a:t> </a:t>
                      </a:r>
                      <a:endParaRPr lang="en-US" sz="1200" dirty="0" smtClean="0">
                        <a:solidFill>
                          <a:srgbClr val="000000"/>
                        </a:solidFill>
                        <a:effectLst/>
                        <a:latin typeface="Arial"/>
                        <a:ea typeface="Times New Roman"/>
                        <a:cs typeface="Arial"/>
                      </a:endParaRPr>
                    </a:p>
                    <a:p>
                      <a:pPr marL="0" marR="0">
                        <a:spcBef>
                          <a:spcPts val="0"/>
                        </a:spcBef>
                        <a:spcAft>
                          <a:spcPts val="0"/>
                        </a:spcAft>
                      </a:pPr>
                      <a:r>
                        <a:rPr lang="en-US" sz="1200" dirty="0" smtClean="0">
                          <a:solidFill>
                            <a:srgbClr val="000000"/>
                          </a:solidFill>
                          <a:effectLst/>
                          <a:latin typeface="Arial"/>
                          <a:ea typeface="Times New Roman"/>
                          <a:cs typeface="Arial"/>
                        </a:rPr>
                        <a:t>    </a:t>
                      </a:r>
                      <a:r>
                        <a:rPr lang="en-US" sz="1200" dirty="0">
                          <a:solidFill>
                            <a:srgbClr val="000000"/>
                          </a:solidFill>
                          <a:effectLst/>
                          <a:latin typeface="Arial"/>
                          <a:ea typeface="Times New Roman"/>
                          <a:cs typeface="Arial"/>
                        </a:rPr>
                        <a:t>0 days</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1 to 19 days</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20 to 30 days </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marL="0" marR="0" algn="ctr">
                        <a:spcBef>
                          <a:spcPts val="0"/>
                        </a:spcBef>
                        <a:spcAft>
                          <a:spcPts val="0"/>
                        </a:spcAft>
                      </a:pPr>
                      <a:r>
                        <a:rPr lang="en-US" sz="1200" dirty="0" smtClean="0">
                          <a:solidFill>
                            <a:srgbClr val="000000"/>
                          </a:solidFill>
                          <a:effectLst/>
                          <a:latin typeface="Arial"/>
                          <a:ea typeface="Times New Roman"/>
                          <a:cs typeface="Arial"/>
                        </a:rPr>
                        <a:t>18.6 </a:t>
                      </a:r>
                      <a:r>
                        <a:rPr lang="en-US" sz="1200" dirty="0">
                          <a:solidFill>
                            <a:srgbClr val="000000"/>
                          </a:solidFill>
                          <a:effectLst/>
                          <a:latin typeface="Arial"/>
                          <a:ea typeface="Times New Roman"/>
                          <a:cs typeface="Arial"/>
                        </a:rPr>
                        <a:t>(17.3, 20.0)</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28.1 (25.4, 30.9)</a:t>
                      </a:r>
                      <a:endParaRPr lang="en-US" sz="1200" dirty="0">
                        <a:effectLst/>
                        <a:latin typeface="Arial"/>
                        <a:ea typeface="ＭＳ 明朝"/>
                        <a:cs typeface="Arial"/>
                      </a:endParaRPr>
                    </a:p>
                    <a:p>
                      <a:pPr marL="0" marR="0" algn="ctr">
                        <a:spcBef>
                          <a:spcPts val="0"/>
                        </a:spcBef>
                        <a:spcAft>
                          <a:spcPts val="0"/>
                        </a:spcAft>
                      </a:pPr>
                      <a:r>
                        <a:rPr lang="en-US" sz="1200" dirty="0">
                          <a:solidFill>
                            <a:srgbClr val="000000"/>
                          </a:solidFill>
                          <a:effectLst/>
                          <a:latin typeface="Arial"/>
                          <a:ea typeface="Times New Roman"/>
                          <a:cs typeface="Arial"/>
                        </a:rPr>
                        <a:t>45.2 (39.4, 51.1)</a:t>
                      </a:r>
                      <a:endParaRPr lang="en-US" sz="1200" dirty="0">
                        <a:effectLst/>
                        <a:latin typeface="Arial"/>
                        <a:ea typeface="ＭＳ 明朝"/>
                        <a:cs typeface="Arial"/>
                      </a:endParaRPr>
                    </a:p>
                  </a:txBody>
                  <a:tcPr marT="9525" marB="0" anchor="ctr"/>
                </a:tc>
              </a:tr>
            </a:tbl>
          </a:graphicData>
        </a:graphic>
      </p:graphicFrame>
      <p:cxnSp>
        <p:nvCxnSpPr>
          <p:cNvPr id="6" name="Straight Arrow Connector 5"/>
          <p:cNvCxnSpPr/>
          <p:nvPr/>
        </p:nvCxnSpPr>
        <p:spPr>
          <a:xfrm flipV="1">
            <a:off x="5666532" y="2149135"/>
            <a:ext cx="0" cy="244220"/>
          </a:xfrm>
          <a:prstGeom prst="straightConnector1">
            <a:avLst/>
          </a:prstGeom>
          <a:ln>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5672388" y="2759685"/>
            <a:ext cx="0" cy="555363"/>
          </a:xfrm>
          <a:prstGeom prst="straightConnector1">
            <a:avLst/>
          </a:prstGeom>
          <a:ln>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5666532" y="3608112"/>
            <a:ext cx="5856" cy="470360"/>
          </a:xfrm>
          <a:prstGeom prst="straightConnector1">
            <a:avLst/>
          </a:prstGeom>
          <a:ln>
            <a:solidFill>
              <a:schemeClr val="tx2">
                <a:lumMod val="75000"/>
              </a:schemeClr>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5660176" y="4395484"/>
            <a:ext cx="5856" cy="470360"/>
          </a:xfrm>
          <a:prstGeom prst="straightConnector1">
            <a:avLst/>
          </a:prstGeom>
          <a:ln>
            <a:solidFill>
              <a:schemeClr val="tx2">
                <a:lumMod val="75000"/>
              </a:schemeClr>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5660176" y="5079300"/>
            <a:ext cx="5856" cy="470360"/>
          </a:xfrm>
          <a:prstGeom prst="straightConnector1">
            <a:avLst/>
          </a:prstGeom>
          <a:ln>
            <a:solidFill>
              <a:schemeClr val="tx2">
                <a:lumMod val="75000"/>
              </a:schemeClr>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5660176" y="5860804"/>
            <a:ext cx="5856" cy="470360"/>
          </a:xfrm>
          <a:prstGeom prst="straightConnector1">
            <a:avLst/>
          </a:prstGeom>
          <a:ln>
            <a:solidFill>
              <a:schemeClr val="tx2">
                <a:lumMod val="75000"/>
              </a:schemeClr>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444988" y="3388314"/>
            <a:ext cx="8229600" cy="763424"/>
          </a:xfrm>
          <a:prstGeom prst="rect">
            <a:avLst/>
          </a:prstGeom>
          <a:noFill/>
          <a:ln w="19050">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76076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2011-2012 </a:t>
            </a:r>
            <a:r>
              <a:rPr lang="en-US" b="1" dirty="0" smtClean="0"/>
              <a:t>SD Prevalence of Quit Attempt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6465064"/>
              </p:ext>
            </p:extLst>
          </p:nvPr>
        </p:nvGraphicFramePr>
        <p:xfrm>
          <a:off x="457200" y="1185026"/>
          <a:ext cx="8229600" cy="518795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solidFill>
                            <a:schemeClr val="tx1"/>
                          </a:solidFill>
                        </a:rPr>
                        <a:t>Characteristic</a:t>
                      </a:r>
                      <a:endParaRPr lang="en-US" dirty="0">
                        <a:solidFill>
                          <a:schemeClr val="tx1"/>
                        </a:solidFill>
                      </a:endParaRPr>
                    </a:p>
                  </a:txBody>
                  <a:tcPr/>
                </a:tc>
                <a:tc>
                  <a:txBody>
                    <a:bodyPr/>
                    <a:lstStyle/>
                    <a:p>
                      <a:pPr algn="ctr"/>
                      <a:r>
                        <a:rPr lang="en-US" dirty="0" smtClean="0">
                          <a:solidFill>
                            <a:schemeClr val="tx1"/>
                          </a:solidFill>
                        </a:rPr>
                        <a:t>Prevalence (%</a:t>
                      </a:r>
                      <a:r>
                        <a:rPr lang="en-US" baseline="0" dirty="0" smtClean="0">
                          <a:solidFill>
                            <a:schemeClr val="tx1"/>
                          </a:solidFill>
                        </a:rPr>
                        <a:t> with 95% CI)</a:t>
                      </a:r>
                      <a:endParaRPr lang="en-US" dirty="0">
                        <a:solidFill>
                          <a:schemeClr val="tx1"/>
                        </a:solidFill>
                      </a:endParaRPr>
                    </a:p>
                  </a:txBody>
                  <a:tcPr/>
                </a:tc>
              </a:tr>
              <a:tr h="370840">
                <a:tc>
                  <a:txBody>
                    <a:bodyPr/>
                    <a:lstStyle/>
                    <a:p>
                      <a:pPr marL="0" marR="0">
                        <a:spcBef>
                          <a:spcPts val="600"/>
                        </a:spcBef>
                        <a:spcAft>
                          <a:spcPts val="0"/>
                        </a:spcAft>
                      </a:pPr>
                      <a:r>
                        <a:rPr lang="en-US" sz="1200" dirty="0">
                          <a:solidFill>
                            <a:srgbClr val="000000"/>
                          </a:solidFill>
                          <a:effectLst/>
                          <a:latin typeface="Arial"/>
                          <a:ea typeface="Times New Roman"/>
                          <a:cs typeface="Arial"/>
                        </a:rPr>
                        <a:t>Total</a:t>
                      </a:r>
                      <a:endParaRPr lang="en-US" sz="1200" dirty="0">
                        <a:effectLst/>
                        <a:latin typeface="Arial"/>
                        <a:ea typeface="ＭＳ 明朝"/>
                        <a:cs typeface="Arial"/>
                      </a:endParaRPr>
                    </a:p>
                  </a:txBody>
                  <a:tcPr marT="9525" marB="0" anchor="ctr"/>
                </a:tc>
                <a:tc>
                  <a:txBody>
                    <a:bodyPr/>
                    <a:lstStyle/>
                    <a:p>
                      <a:pPr marL="0" marR="0" algn="ctr">
                        <a:spcBef>
                          <a:spcPts val="600"/>
                        </a:spcBef>
                        <a:spcAft>
                          <a:spcPts val="0"/>
                        </a:spcAft>
                      </a:pPr>
                      <a:r>
                        <a:rPr lang="en-US" sz="1200" kern="1200" dirty="0" smtClean="0">
                          <a:solidFill>
                            <a:schemeClr val="dk1"/>
                          </a:solidFill>
                          <a:effectLst/>
                          <a:latin typeface="+mn-lt"/>
                          <a:ea typeface="+mn-ea"/>
                          <a:cs typeface="+mn-cs"/>
                        </a:rPr>
                        <a:t>55.7 (52.5, 58.8)</a:t>
                      </a:r>
                      <a:r>
                        <a:rPr lang="en-US" sz="1200" dirty="0" smtClean="0">
                          <a:effectLst/>
                        </a:rPr>
                        <a:t> </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dirty="0" smtClean="0">
                          <a:solidFill>
                            <a:srgbClr val="000000"/>
                          </a:solidFill>
                          <a:effectLst/>
                          <a:latin typeface="Arial"/>
                          <a:ea typeface="Times New Roman"/>
                          <a:cs typeface="Arial"/>
                        </a:rPr>
                        <a:t>Gender</a:t>
                      </a:r>
                    </a:p>
                    <a:p>
                      <a:pPr marL="0" marR="0">
                        <a:spcBef>
                          <a:spcPts val="0"/>
                        </a:spcBef>
                        <a:spcAft>
                          <a:spcPts val="0"/>
                        </a:spcAft>
                      </a:pPr>
                      <a:r>
                        <a:rPr lang="en-US" sz="1200" dirty="0" smtClean="0">
                          <a:solidFill>
                            <a:srgbClr val="000000"/>
                          </a:solidFill>
                          <a:effectLst/>
                          <a:latin typeface="Arial"/>
                          <a:ea typeface="Times New Roman"/>
                          <a:cs typeface="Arial"/>
                        </a:rPr>
                        <a:t>    </a:t>
                      </a:r>
                      <a:r>
                        <a:rPr lang="en-US" sz="1200" dirty="0">
                          <a:solidFill>
                            <a:srgbClr val="000000"/>
                          </a:solidFill>
                          <a:effectLst/>
                          <a:latin typeface="Arial"/>
                          <a:ea typeface="Times New Roman"/>
                          <a:cs typeface="Arial"/>
                        </a:rPr>
                        <a:t>Male</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Female</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algn="ctr"/>
                      <a:r>
                        <a:rPr lang="en-US" sz="1200" kern="1200" dirty="0" smtClean="0">
                          <a:solidFill>
                            <a:schemeClr val="dk1"/>
                          </a:solidFill>
                          <a:effectLst/>
                          <a:latin typeface="+mn-lt"/>
                          <a:ea typeface="+mn-ea"/>
                          <a:cs typeface="+mn-cs"/>
                        </a:rPr>
                        <a:t>52.3 (47.9, 56.8)</a:t>
                      </a:r>
                    </a:p>
                    <a:p>
                      <a:pPr algn="ctr"/>
                      <a:r>
                        <a:rPr lang="en-US" sz="1200" kern="1200" dirty="0" smtClean="0">
                          <a:solidFill>
                            <a:schemeClr val="dk1"/>
                          </a:solidFill>
                          <a:effectLst/>
                          <a:latin typeface="+mn-lt"/>
                          <a:ea typeface="+mn-ea"/>
                          <a:cs typeface="+mn-cs"/>
                        </a:rPr>
                        <a:t>59.6 (55.2, 63.9)</a:t>
                      </a:r>
                      <a:r>
                        <a:rPr lang="en-US" sz="1200" dirty="0" smtClean="0">
                          <a:effectLst/>
                        </a:rPr>
                        <a:t> </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dirty="0" smtClean="0">
                          <a:solidFill>
                            <a:srgbClr val="000000"/>
                          </a:solidFill>
                          <a:effectLst/>
                          <a:latin typeface="Arial"/>
                          <a:ea typeface="Times New Roman"/>
                          <a:cs typeface="Arial"/>
                        </a:rPr>
                        <a:t>Age</a:t>
                      </a:r>
                      <a:r>
                        <a:rPr lang="en-US" sz="1200" baseline="0" dirty="0" smtClean="0">
                          <a:solidFill>
                            <a:srgbClr val="000000"/>
                          </a:solidFill>
                          <a:effectLst/>
                          <a:latin typeface="Arial"/>
                          <a:ea typeface="Times New Roman"/>
                          <a:cs typeface="Arial"/>
                        </a:rPr>
                        <a:t> (years)</a:t>
                      </a:r>
                      <a:endParaRPr lang="en-US" sz="1200" dirty="0" smtClean="0">
                        <a:solidFill>
                          <a:srgbClr val="000000"/>
                        </a:solidFill>
                        <a:effectLst/>
                        <a:latin typeface="Arial"/>
                        <a:ea typeface="Times New Roman"/>
                        <a:cs typeface="Arial"/>
                      </a:endParaRPr>
                    </a:p>
                    <a:p>
                      <a:pPr marL="0" marR="0">
                        <a:spcBef>
                          <a:spcPts val="0"/>
                        </a:spcBef>
                        <a:spcAft>
                          <a:spcPts val="0"/>
                        </a:spcAft>
                      </a:pPr>
                      <a:r>
                        <a:rPr lang="en-US" sz="1200" dirty="0" smtClean="0">
                          <a:solidFill>
                            <a:srgbClr val="000000"/>
                          </a:solidFill>
                          <a:effectLst/>
                          <a:latin typeface="Arial"/>
                          <a:ea typeface="Times New Roman"/>
                          <a:cs typeface="Arial"/>
                        </a:rPr>
                        <a:t>    </a:t>
                      </a:r>
                      <a:r>
                        <a:rPr lang="en-US" sz="1200" dirty="0">
                          <a:solidFill>
                            <a:srgbClr val="000000"/>
                          </a:solidFill>
                          <a:effectLst/>
                          <a:latin typeface="Arial"/>
                          <a:ea typeface="Times New Roman"/>
                          <a:cs typeface="Arial"/>
                        </a:rPr>
                        <a:t>18-29</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30-39</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40-49</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50+</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algn="ctr"/>
                      <a:r>
                        <a:rPr lang="en-US" sz="1200" kern="1200" dirty="0" smtClean="0">
                          <a:solidFill>
                            <a:schemeClr val="dk1"/>
                          </a:solidFill>
                          <a:effectLst/>
                          <a:latin typeface="+mn-lt"/>
                          <a:ea typeface="+mn-ea"/>
                          <a:cs typeface="+mn-cs"/>
                        </a:rPr>
                        <a:t>65.2 (58.9, 71.0)</a:t>
                      </a:r>
                    </a:p>
                    <a:p>
                      <a:pPr algn="ctr"/>
                      <a:r>
                        <a:rPr lang="en-US" sz="1200" kern="1200" dirty="0" smtClean="0">
                          <a:solidFill>
                            <a:schemeClr val="dk1"/>
                          </a:solidFill>
                          <a:effectLst/>
                          <a:latin typeface="+mn-lt"/>
                          <a:ea typeface="+mn-ea"/>
                          <a:cs typeface="+mn-cs"/>
                        </a:rPr>
                        <a:t>60.3 (53.7, 66.6)</a:t>
                      </a:r>
                    </a:p>
                    <a:p>
                      <a:pPr algn="ctr"/>
                      <a:r>
                        <a:rPr lang="en-US" sz="1200" kern="1200" dirty="0" smtClean="0">
                          <a:solidFill>
                            <a:schemeClr val="dk1"/>
                          </a:solidFill>
                          <a:effectLst/>
                          <a:latin typeface="+mn-lt"/>
                          <a:ea typeface="+mn-ea"/>
                          <a:cs typeface="+mn-cs"/>
                        </a:rPr>
                        <a:t>42.3 (35.4, 49.6)</a:t>
                      </a:r>
                    </a:p>
                    <a:p>
                      <a:pPr algn="ctr"/>
                      <a:r>
                        <a:rPr lang="en-US" sz="1200" kern="1200" dirty="0" smtClean="0">
                          <a:solidFill>
                            <a:schemeClr val="dk1"/>
                          </a:solidFill>
                          <a:effectLst/>
                          <a:latin typeface="+mn-lt"/>
                          <a:ea typeface="+mn-ea"/>
                          <a:cs typeface="+mn-cs"/>
                        </a:rPr>
                        <a:t>50.4 (45.6, 55.1)</a:t>
                      </a:r>
                      <a:r>
                        <a:rPr lang="en-US" sz="1200" dirty="0" smtClean="0">
                          <a:effectLst/>
                        </a:rPr>
                        <a:t> </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dirty="0" smtClean="0">
                          <a:solidFill>
                            <a:srgbClr val="000000"/>
                          </a:solidFill>
                          <a:effectLst/>
                          <a:latin typeface="Arial"/>
                          <a:ea typeface="Times New Roman"/>
                          <a:cs typeface="Arial"/>
                        </a:rPr>
                        <a:t>Race</a:t>
                      </a:r>
                    </a:p>
                    <a:p>
                      <a:pPr marL="0" marR="0">
                        <a:spcBef>
                          <a:spcPts val="0"/>
                        </a:spcBef>
                        <a:spcAft>
                          <a:spcPts val="0"/>
                        </a:spcAft>
                      </a:pPr>
                      <a:r>
                        <a:rPr lang="en-US" sz="1200" dirty="0" smtClean="0">
                          <a:solidFill>
                            <a:srgbClr val="000000"/>
                          </a:solidFill>
                          <a:effectLst/>
                          <a:latin typeface="Arial"/>
                          <a:ea typeface="Times New Roman"/>
                          <a:cs typeface="Arial"/>
                        </a:rPr>
                        <a:t>    White </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American Indian </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Other</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algn="ctr"/>
                      <a:r>
                        <a:rPr lang="en-US" sz="1200" kern="1200" dirty="0" smtClean="0">
                          <a:solidFill>
                            <a:schemeClr val="dk1"/>
                          </a:solidFill>
                          <a:effectLst/>
                          <a:latin typeface="+mn-lt"/>
                          <a:ea typeface="+mn-ea"/>
                          <a:cs typeface="+mn-cs"/>
                        </a:rPr>
                        <a:t>55.4 (51.9, 58.9)</a:t>
                      </a:r>
                    </a:p>
                    <a:p>
                      <a:pPr algn="ctr"/>
                      <a:r>
                        <a:rPr lang="en-US" sz="1200" kern="1200" dirty="0" smtClean="0">
                          <a:solidFill>
                            <a:schemeClr val="dk1"/>
                          </a:solidFill>
                          <a:effectLst/>
                          <a:latin typeface="+mn-lt"/>
                          <a:ea typeface="+mn-ea"/>
                          <a:cs typeface="+mn-cs"/>
                        </a:rPr>
                        <a:t>57.0 (49.0, 64.5)</a:t>
                      </a:r>
                    </a:p>
                    <a:p>
                      <a:pPr algn="ctr"/>
                      <a:r>
                        <a:rPr lang="en-US" sz="1200" kern="1200" dirty="0" smtClean="0">
                          <a:solidFill>
                            <a:schemeClr val="dk1"/>
                          </a:solidFill>
                          <a:effectLst/>
                          <a:latin typeface="+mn-lt"/>
                          <a:ea typeface="+mn-ea"/>
                          <a:cs typeface="+mn-cs"/>
                        </a:rPr>
                        <a:t>55.9 (40.5, 70.2)</a:t>
                      </a:r>
                      <a:r>
                        <a:rPr lang="en-US" sz="1200" dirty="0" smtClean="0">
                          <a:effectLst/>
                        </a:rPr>
                        <a:t> </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dirty="0" smtClean="0">
                          <a:solidFill>
                            <a:srgbClr val="000000"/>
                          </a:solidFill>
                          <a:effectLst/>
                          <a:latin typeface="Arial"/>
                          <a:ea typeface="Times New Roman"/>
                          <a:cs typeface="Arial"/>
                        </a:rPr>
                        <a:t>Education</a:t>
                      </a:r>
                    </a:p>
                    <a:p>
                      <a:pPr marL="0" marR="0">
                        <a:spcBef>
                          <a:spcPts val="0"/>
                        </a:spcBef>
                        <a:spcAft>
                          <a:spcPts val="0"/>
                        </a:spcAft>
                      </a:pPr>
                      <a:r>
                        <a:rPr lang="en-US" sz="1200" dirty="0" smtClean="0">
                          <a:solidFill>
                            <a:srgbClr val="000000"/>
                          </a:solidFill>
                          <a:effectLst/>
                          <a:latin typeface="Arial"/>
                          <a:ea typeface="Times New Roman"/>
                          <a:cs typeface="Arial"/>
                        </a:rPr>
                        <a:t>    Less </a:t>
                      </a:r>
                      <a:r>
                        <a:rPr lang="en-US" sz="1200" dirty="0">
                          <a:solidFill>
                            <a:srgbClr val="000000"/>
                          </a:solidFill>
                          <a:effectLst/>
                          <a:latin typeface="Arial"/>
                          <a:ea typeface="Times New Roman"/>
                          <a:cs typeface="Arial"/>
                        </a:rPr>
                        <a:t>than High School</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High School, or G.E.D.</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Post-High School </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algn="ctr"/>
                      <a:r>
                        <a:rPr lang="en-US" sz="1200" kern="1200" dirty="0" smtClean="0">
                          <a:solidFill>
                            <a:schemeClr val="dk1"/>
                          </a:solidFill>
                          <a:effectLst/>
                          <a:latin typeface="+mn-lt"/>
                          <a:ea typeface="+mn-ea"/>
                          <a:cs typeface="+mn-cs"/>
                        </a:rPr>
                        <a:t>50.9 (42.6, 59.2)</a:t>
                      </a:r>
                    </a:p>
                    <a:p>
                      <a:pPr algn="ctr"/>
                      <a:r>
                        <a:rPr lang="en-US" sz="1200" kern="1200" dirty="0" smtClean="0">
                          <a:solidFill>
                            <a:schemeClr val="dk1"/>
                          </a:solidFill>
                          <a:effectLst/>
                          <a:latin typeface="+mn-lt"/>
                          <a:ea typeface="+mn-ea"/>
                          <a:cs typeface="+mn-cs"/>
                        </a:rPr>
                        <a:t>55.1 (50.0, 60.2)</a:t>
                      </a:r>
                    </a:p>
                    <a:p>
                      <a:pPr algn="ctr"/>
                      <a:r>
                        <a:rPr lang="en-US" sz="1200" kern="1200" dirty="0" smtClean="0">
                          <a:solidFill>
                            <a:schemeClr val="dk1"/>
                          </a:solidFill>
                          <a:effectLst/>
                          <a:latin typeface="+mn-lt"/>
                          <a:ea typeface="+mn-ea"/>
                          <a:cs typeface="+mn-cs"/>
                        </a:rPr>
                        <a:t>57.9 (53.5, 62.2)</a:t>
                      </a:r>
                      <a:r>
                        <a:rPr lang="en-US" sz="1200" dirty="0" smtClean="0">
                          <a:effectLst/>
                        </a:rPr>
                        <a:t> </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kern="1200" dirty="0" smtClean="0">
                          <a:solidFill>
                            <a:schemeClr val="dk1"/>
                          </a:solidFill>
                          <a:effectLst/>
                          <a:latin typeface="Arial"/>
                          <a:ea typeface="+mn-ea"/>
                          <a:cs typeface="Arial"/>
                        </a:rPr>
                        <a:t>Physical Health (days in last 30 with poor health)</a:t>
                      </a:r>
                      <a:r>
                        <a:rPr lang="en-US" sz="1200" dirty="0" smtClean="0">
                          <a:effectLst/>
                          <a:latin typeface="Arial"/>
                          <a:cs typeface="Arial"/>
                        </a:rPr>
                        <a:t> </a:t>
                      </a:r>
                      <a:endParaRPr lang="en-US" sz="1200" dirty="0" smtClean="0">
                        <a:solidFill>
                          <a:srgbClr val="000000"/>
                        </a:solidFill>
                        <a:effectLst/>
                        <a:latin typeface="Arial"/>
                        <a:ea typeface="Times New Roman"/>
                        <a:cs typeface="Arial"/>
                      </a:endParaRPr>
                    </a:p>
                    <a:p>
                      <a:pPr marL="0" marR="0">
                        <a:spcBef>
                          <a:spcPts val="0"/>
                        </a:spcBef>
                        <a:spcAft>
                          <a:spcPts val="0"/>
                        </a:spcAft>
                      </a:pPr>
                      <a:r>
                        <a:rPr lang="en-US" sz="1200" dirty="0" smtClean="0">
                          <a:solidFill>
                            <a:srgbClr val="000000"/>
                          </a:solidFill>
                          <a:effectLst/>
                          <a:latin typeface="Arial"/>
                          <a:ea typeface="Times New Roman"/>
                          <a:cs typeface="Arial"/>
                        </a:rPr>
                        <a:t>    </a:t>
                      </a:r>
                      <a:r>
                        <a:rPr lang="en-US" sz="1200" dirty="0">
                          <a:solidFill>
                            <a:srgbClr val="000000"/>
                          </a:solidFill>
                          <a:effectLst/>
                          <a:latin typeface="Arial"/>
                          <a:ea typeface="Times New Roman"/>
                          <a:cs typeface="Arial"/>
                        </a:rPr>
                        <a:t>0 days</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1 to 19 days</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20 to 30 days </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algn="ctr"/>
                      <a:r>
                        <a:rPr lang="en-US" sz="1200" kern="1200" dirty="0" smtClean="0">
                          <a:solidFill>
                            <a:schemeClr val="dk1"/>
                          </a:solidFill>
                          <a:effectLst/>
                          <a:latin typeface="+mn-lt"/>
                          <a:ea typeface="+mn-ea"/>
                          <a:cs typeface="+mn-cs"/>
                        </a:rPr>
                        <a:t>53.5 (49.3, 57.5)</a:t>
                      </a:r>
                    </a:p>
                    <a:p>
                      <a:pPr algn="ctr"/>
                      <a:r>
                        <a:rPr lang="en-US" sz="1200" kern="1200" dirty="0" smtClean="0">
                          <a:solidFill>
                            <a:schemeClr val="dk1"/>
                          </a:solidFill>
                          <a:effectLst/>
                          <a:latin typeface="+mn-lt"/>
                          <a:ea typeface="+mn-ea"/>
                          <a:cs typeface="+mn-cs"/>
                        </a:rPr>
                        <a:t>58.6 (52.5, 64.4)</a:t>
                      </a:r>
                    </a:p>
                    <a:p>
                      <a:pPr algn="ctr"/>
                      <a:r>
                        <a:rPr lang="en-US" sz="1200" kern="1200" dirty="0" smtClean="0">
                          <a:solidFill>
                            <a:schemeClr val="dk1"/>
                          </a:solidFill>
                          <a:effectLst/>
                          <a:latin typeface="+mn-lt"/>
                          <a:ea typeface="+mn-ea"/>
                          <a:cs typeface="+mn-cs"/>
                        </a:rPr>
                        <a:t>59.8 (51.6, 67.5)</a:t>
                      </a:r>
                      <a:r>
                        <a:rPr lang="en-US" sz="1200" dirty="0" smtClean="0">
                          <a:effectLst/>
                        </a:rPr>
                        <a:t> </a:t>
                      </a:r>
                      <a:endParaRPr lang="en-US" sz="1200" dirty="0">
                        <a:effectLst/>
                        <a:latin typeface="Arial"/>
                        <a:ea typeface="ＭＳ 明朝"/>
                        <a:cs typeface="Arial"/>
                      </a:endParaRPr>
                    </a:p>
                  </a:txBody>
                  <a:tcPr marT="9525" marB="0" anchor="ctr"/>
                </a:tc>
              </a:tr>
              <a:tr h="370840">
                <a:tc>
                  <a:txBody>
                    <a:bodyPr/>
                    <a:lstStyle/>
                    <a:p>
                      <a:pPr marL="0" marR="0">
                        <a:spcBef>
                          <a:spcPts val="0"/>
                        </a:spcBef>
                        <a:spcAft>
                          <a:spcPts val="0"/>
                        </a:spcAft>
                      </a:pPr>
                      <a:r>
                        <a:rPr lang="en-US" sz="1200" kern="1200" dirty="0" smtClean="0">
                          <a:solidFill>
                            <a:schemeClr val="dk1"/>
                          </a:solidFill>
                          <a:effectLst/>
                          <a:latin typeface="Arial"/>
                          <a:ea typeface="+mn-ea"/>
                          <a:cs typeface="Arial"/>
                        </a:rPr>
                        <a:t>Mental Health (days in last 30 with poor health)</a:t>
                      </a:r>
                      <a:r>
                        <a:rPr lang="en-US" sz="1200" dirty="0" smtClean="0">
                          <a:effectLst/>
                          <a:latin typeface="Arial"/>
                          <a:cs typeface="Arial"/>
                        </a:rPr>
                        <a:t> </a:t>
                      </a:r>
                      <a:endParaRPr lang="en-US" sz="1200" dirty="0" smtClean="0">
                        <a:solidFill>
                          <a:srgbClr val="000000"/>
                        </a:solidFill>
                        <a:effectLst/>
                        <a:latin typeface="Arial"/>
                        <a:ea typeface="Times New Roman"/>
                        <a:cs typeface="Arial"/>
                      </a:endParaRPr>
                    </a:p>
                    <a:p>
                      <a:pPr marL="0" marR="0">
                        <a:spcBef>
                          <a:spcPts val="0"/>
                        </a:spcBef>
                        <a:spcAft>
                          <a:spcPts val="0"/>
                        </a:spcAft>
                      </a:pPr>
                      <a:r>
                        <a:rPr lang="en-US" sz="1200" dirty="0" smtClean="0">
                          <a:solidFill>
                            <a:srgbClr val="000000"/>
                          </a:solidFill>
                          <a:effectLst/>
                          <a:latin typeface="Arial"/>
                          <a:ea typeface="Times New Roman"/>
                          <a:cs typeface="Arial"/>
                        </a:rPr>
                        <a:t>    </a:t>
                      </a:r>
                      <a:r>
                        <a:rPr lang="en-US" sz="1200" dirty="0">
                          <a:solidFill>
                            <a:srgbClr val="000000"/>
                          </a:solidFill>
                          <a:effectLst/>
                          <a:latin typeface="Arial"/>
                          <a:ea typeface="Times New Roman"/>
                          <a:cs typeface="Arial"/>
                        </a:rPr>
                        <a:t>0 days</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1 to 19 days</a:t>
                      </a:r>
                      <a:endParaRPr lang="en-US" sz="1200" dirty="0">
                        <a:effectLst/>
                        <a:latin typeface="Arial"/>
                        <a:ea typeface="ＭＳ 明朝"/>
                        <a:cs typeface="Arial"/>
                      </a:endParaRPr>
                    </a:p>
                    <a:p>
                      <a:pPr marL="0" marR="0">
                        <a:spcBef>
                          <a:spcPts val="0"/>
                        </a:spcBef>
                        <a:spcAft>
                          <a:spcPts val="0"/>
                        </a:spcAft>
                      </a:pPr>
                      <a:r>
                        <a:rPr lang="en-US" sz="1200" dirty="0">
                          <a:solidFill>
                            <a:srgbClr val="000000"/>
                          </a:solidFill>
                          <a:effectLst/>
                          <a:latin typeface="Arial"/>
                          <a:ea typeface="Times New Roman"/>
                          <a:cs typeface="Arial"/>
                        </a:rPr>
                        <a:t>    20 to 30 days </a:t>
                      </a:r>
                      <a:endParaRPr lang="en-US" sz="1200" dirty="0">
                        <a:effectLst/>
                        <a:latin typeface="Arial"/>
                        <a:ea typeface="ＭＳ 明朝"/>
                        <a:cs typeface="Arial"/>
                      </a:endParaRPr>
                    </a:p>
                  </a:txBody>
                  <a:tcPr marT="9525" marB="0" anchor="ctr"/>
                </a:tc>
                <a:tc>
                  <a:txBody>
                    <a:bodyPr/>
                    <a:lstStyle/>
                    <a:p>
                      <a:pPr marL="0" marR="0" algn="ctr">
                        <a:spcBef>
                          <a:spcPts val="0"/>
                        </a:spcBef>
                        <a:spcAft>
                          <a:spcPts val="0"/>
                        </a:spcAft>
                      </a:pPr>
                      <a:endParaRPr lang="en-US" sz="1200" dirty="0" smtClean="0">
                        <a:solidFill>
                          <a:srgbClr val="000000"/>
                        </a:solidFill>
                        <a:effectLst/>
                        <a:latin typeface="Arial"/>
                        <a:ea typeface="Times New Roman"/>
                        <a:cs typeface="Arial"/>
                      </a:endParaRPr>
                    </a:p>
                    <a:p>
                      <a:pPr algn="ctr"/>
                      <a:r>
                        <a:rPr lang="en-US" sz="1200" kern="1200" dirty="0" smtClean="0">
                          <a:solidFill>
                            <a:schemeClr val="dk1"/>
                          </a:solidFill>
                          <a:effectLst/>
                          <a:latin typeface="+mn-lt"/>
                          <a:ea typeface="+mn-ea"/>
                          <a:cs typeface="+mn-cs"/>
                        </a:rPr>
                        <a:t>51.9 (47.8, 56.1)</a:t>
                      </a:r>
                    </a:p>
                    <a:p>
                      <a:pPr algn="ctr"/>
                      <a:r>
                        <a:rPr lang="en-US" sz="1200" kern="1200" dirty="0" smtClean="0">
                          <a:solidFill>
                            <a:schemeClr val="dk1"/>
                          </a:solidFill>
                          <a:effectLst/>
                          <a:latin typeface="+mn-lt"/>
                          <a:ea typeface="+mn-ea"/>
                          <a:cs typeface="+mn-cs"/>
                        </a:rPr>
                        <a:t>62.5 (56.6, 68.1)</a:t>
                      </a:r>
                    </a:p>
                    <a:p>
                      <a:pPr algn="ctr"/>
                      <a:r>
                        <a:rPr lang="en-US" sz="1200" kern="1200" dirty="0" smtClean="0">
                          <a:solidFill>
                            <a:schemeClr val="dk1"/>
                          </a:solidFill>
                          <a:effectLst/>
                          <a:latin typeface="+mn-lt"/>
                          <a:ea typeface="+mn-ea"/>
                          <a:cs typeface="+mn-cs"/>
                        </a:rPr>
                        <a:t>57.5 (48.5, 66.1)</a:t>
                      </a:r>
                      <a:r>
                        <a:rPr lang="en-US" sz="1200" dirty="0" smtClean="0">
                          <a:effectLst/>
                        </a:rPr>
                        <a:t> </a:t>
                      </a:r>
                      <a:endParaRPr lang="en-US" sz="1200" dirty="0">
                        <a:effectLst/>
                        <a:latin typeface="Arial"/>
                        <a:ea typeface="ＭＳ 明朝"/>
                        <a:cs typeface="Arial"/>
                      </a:endParaRPr>
                    </a:p>
                  </a:txBody>
                  <a:tcPr marT="9525" marB="0" anchor="ctr"/>
                </a:tc>
              </a:tr>
            </a:tbl>
          </a:graphicData>
        </a:graphic>
      </p:graphicFrame>
      <p:cxnSp>
        <p:nvCxnSpPr>
          <p:cNvPr id="6" name="Straight Arrow Connector 5"/>
          <p:cNvCxnSpPr/>
          <p:nvPr/>
        </p:nvCxnSpPr>
        <p:spPr>
          <a:xfrm flipV="1">
            <a:off x="5666532" y="2149135"/>
            <a:ext cx="0" cy="244220"/>
          </a:xfrm>
          <a:prstGeom prst="straightConnector1">
            <a:avLst/>
          </a:prstGeom>
          <a:ln>
            <a:solidFill>
              <a:schemeClr val="tx2">
                <a:lumMod val="75000"/>
              </a:schemeClr>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5672388" y="2759687"/>
            <a:ext cx="0" cy="256429"/>
          </a:xfrm>
          <a:prstGeom prst="straightConnector1">
            <a:avLst/>
          </a:prstGeom>
          <a:ln>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5660176" y="4395484"/>
            <a:ext cx="5856" cy="470360"/>
          </a:xfrm>
          <a:prstGeom prst="straightConnector1">
            <a:avLst/>
          </a:prstGeom>
          <a:ln>
            <a:solidFill>
              <a:schemeClr val="tx2">
                <a:lumMod val="75000"/>
              </a:schemeClr>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5660176" y="5091511"/>
            <a:ext cx="5856" cy="470360"/>
          </a:xfrm>
          <a:prstGeom prst="straightConnector1">
            <a:avLst/>
          </a:prstGeom>
          <a:ln>
            <a:solidFill>
              <a:schemeClr val="tx2">
                <a:lumMod val="75000"/>
              </a:schemeClr>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5501395" y="3248125"/>
            <a:ext cx="348307" cy="0"/>
          </a:xfrm>
          <a:prstGeom prst="straightConnector1">
            <a:avLst/>
          </a:prstGeom>
          <a:ln>
            <a:solidFill>
              <a:schemeClr val="tx2">
                <a:lumMod val="7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5495039" y="3864543"/>
            <a:ext cx="348307" cy="0"/>
          </a:xfrm>
          <a:prstGeom prst="straightConnector1">
            <a:avLst/>
          </a:prstGeom>
          <a:ln>
            <a:solidFill>
              <a:schemeClr val="tx2">
                <a:lumMod val="7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flipV="1">
            <a:off x="5660176" y="5835906"/>
            <a:ext cx="6356" cy="269591"/>
          </a:xfrm>
          <a:prstGeom prst="straightConnector1">
            <a:avLst/>
          </a:prstGeom>
          <a:ln>
            <a:solidFill>
              <a:schemeClr val="tx2">
                <a:lumMod val="75000"/>
              </a:schemeClr>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5495019" y="6257897"/>
            <a:ext cx="348307" cy="0"/>
          </a:xfrm>
          <a:prstGeom prst="straightConnector1">
            <a:avLst/>
          </a:prstGeom>
          <a:ln>
            <a:solidFill>
              <a:schemeClr val="tx2">
                <a:lumMod val="75000"/>
              </a:schemeClr>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444988" y="3388314"/>
            <a:ext cx="8229600" cy="763424"/>
          </a:xfrm>
          <a:prstGeom prst="rect">
            <a:avLst/>
          </a:prstGeom>
          <a:noFill/>
          <a:ln w="19050">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6394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Distribution of Race Among Smokers Overall, </a:t>
            </a:r>
            <a:r>
              <a:rPr lang="en-US" dirty="0" smtClean="0"/>
              <a:t>with </a:t>
            </a:r>
            <a:r>
              <a:rPr lang="en-US" dirty="0"/>
              <a:t>Quit Attempts, and Contacting </a:t>
            </a:r>
            <a:r>
              <a:rPr lang="en-US" dirty="0" smtClean="0"/>
              <a:t>QuitLine</a:t>
            </a:r>
            <a:endParaRPr lang="en-US" dirty="0"/>
          </a:p>
        </p:txBody>
      </p:sp>
      <p:graphicFrame>
        <p:nvGraphicFramePr>
          <p:cNvPr id="4" name="Chart 3"/>
          <p:cNvGraphicFramePr/>
          <p:nvPr>
            <p:extLst>
              <p:ext uri="{D42A27DB-BD31-4B8C-83A1-F6EECF244321}">
                <p14:modId xmlns:p14="http://schemas.microsoft.com/office/powerpoint/2010/main" xmlns="" val="4287782492"/>
              </p:ext>
            </p:extLst>
          </p:nvPr>
        </p:nvGraphicFramePr>
        <p:xfrm>
          <a:off x="12930575" y="7120750"/>
          <a:ext cx="10828425" cy="46949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xmlns="" val="1867551955"/>
              </p:ext>
            </p:extLst>
          </p:nvPr>
        </p:nvGraphicFramePr>
        <p:xfrm>
          <a:off x="13082975" y="7273150"/>
          <a:ext cx="10828425" cy="46949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xmlns="" val="1169544899"/>
              </p:ext>
            </p:extLst>
          </p:nvPr>
        </p:nvGraphicFramePr>
        <p:xfrm>
          <a:off x="13235375" y="7425550"/>
          <a:ext cx="10828425" cy="46949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xmlns="" val="1169544899"/>
              </p:ext>
            </p:extLst>
          </p:nvPr>
        </p:nvGraphicFramePr>
        <p:xfrm>
          <a:off x="13387775" y="7577950"/>
          <a:ext cx="10828425" cy="46949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p:cNvGraphicFramePr/>
          <p:nvPr>
            <p:extLst>
              <p:ext uri="{D42A27DB-BD31-4B8C-83A1-F6EECF244321}">
                <p14:modId xmlns:p14="http://schemas.microsoft.com/office/powerpoint/2010/main" xmlns="" val="1169544899"/>
              </p:ext>
            </p:extLst>
          </p:nvPr>
        </p:nvGraphicFramePr>
        <p:xfrm>
          <a:off x="13540175" y="7730350"/>
          <a:ext cx="10828425" cy="469492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p:cNvGraphicFramePr/>
          <p:nvPr>
            <p:extLst>
              <p:ext uri="{D42A27DB-BD31-4B8C-83A1-F6EECF244321}">
                <p14:modId xmlns:p14="http://schemas.microsoft.com/office/powerpoint/2010/main" xmlns="" val="3536263952"/>
              </p:ext>
            </p:extLst>
          </p:nvPr>
        </p:nvGraphicFramePr>
        <p:xfrm>
          <a:off x="13692575" y="7882750"/>
          <a:ext cx="10828425" cy="469492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ontent Placeholder 3"/>
          <p:cNvGraphicFramePr>
            <a:graphicFrameLocks noGrp="1"/>
          </p:cNvGraphicFramePr>
          <p:nvPr>
            <p:ph idx="1"/>
            <p:extLst>
              <p:ext uri="{D42A27DB-BD31-4B8C-83A1-F6EECF244321}">
                <p14:modId xmlns:p14="http://schemas.microsoft.com/office/powerpoint/2010/main" xmlns="" val="2379023572"/>
              </p:ext>
            </p:extLst>
          </p:nvPr>
        </p:nvGraphicFramePr>
        <p:xfrm>
          <a:off x="457200" y="1214438"/>
          <a:ext cx="8229600" cy="5157787"/>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xmlns="" val="3112434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Promotional Reach Measure</a:t>
            </a:r>
            <a:r>
              <a:rPr lang="en-US" baseline="30000" dirty="0" smtClean="0"/>
              <a:t>*</a:t>
            </a:r>
            <a:endParaRPr lang="en-US" baseline="30000" dirty="0"/>
          </a:p>
        </p:txBody>
      </p:sp>
      <p:sp>
        <p:nvSpPr>
          <p:cNvPr id="3" name="Content Placeholder 2"/>
          <p:cNvSpPr>
            <a:spLocks noGrp="1"/>
          </p:cNvSpPr>
          <p:nvPr>
            <p:ph idx="1"/>
          </p:nvPr>
        </p:nvSpPr>
        <p:spPr/>
        <p:txBody>
          <a:bodyPr/>
          <a:lstStyle/>
          <a:p>
            <a:r>
              <a:rPr lang="en-US" dirty="0" smtClean="0">
                <a:latin typeface="Helvetica"/>
                <a:cs typeface="Helvetica"/>
              </a:rPr>
              <a:t>The </a:t>
            </a:r>
            <a:r>
              <a:rPr lang="en-US" dirty="0">
                <a:latin typeface="Helvetica"/>
                <a:cs typeface="Helvetica"/>
              </a:rPr>
              <a:t>percent of SD smokers that call the quitline was estimated and used as a measure of reach (promotional reach). </a:t>
            </a:r>
            <a:endParaRPr lang="en-US" dirty="0" smtClean="0">
              <a:latin typeface="Helvetica"/>
              <a:cs typeface="Helvetica"/>
            </a:endParaRPr>
          </a:p>
          <a:p>
            <a:r>
              <a:rPr lang="en-US" dirty="0" smtClean="0">
                <a:latin typeface="Helvetica"/>
                <a:cs typeface="Helvetica"/>
              </a:rPr>
              <a:t>The </a:t>
            </a:r>
            <a:r>
              <a:rPr lang="en-US" dirty="0">
                <a:latin typeface="Helvetica"/>
                <a:cs typeface="Helvetica"/>
              </a:rPr>
              <a:t>denominator was estimated using BRFSS data for specific subpopulation groups such as race. </a:t>
            </a:r>
            <a:endParaRPr lang="en-US" dirty="0" smtClean="0">
              <a:latin typeface="Helvetica"/>
              <a:cs typeface="Helvetica"/>
            </a:endParaRPr>
          </a:p>
          <a:p>
            <a:r>
              <a:rPr lang="en-US" dirty="0" smtClean="0">
                <a:latin typeface="Helvetica"/>
                <a:cs typeface="Helvetica"/>
              </a:rPr>
              <a:t>The </a:t>
            </a:r>
            <a:r>
              <a:rPr lang="en-US" dirty="0">
                <a:latin typeface="Helvetica"/>
                <a:cs typeface="Helvetica"/>
              </a:rPr>
              <a:t>numerator is obtained from quitline intake data for callers that complete the intake questionnaire and are smokers. </a:t>
            </a:r>
            <a:endParaRPr lang="en-US" b="1" dirty="0">
              <a:latin typeface="Helvetica"/>
              <a:cs typeface="Helvetica"/>
            </a:endParaRPr>
          </a:p>
        </p:txBody>
      </p:sp>
      <p:sp>
        <p:nvSpPr>
          <p:cNvPr id="4" name="TextBox 3"/>
          <p:cNvSpPr txBox="1"/>
          <p:nvPr/>
        </p:nvSpPr>
        <p:spPr>
          <a:xfrm>
            <a:off x="457200" y="5833572"/>
            <a:ext cx="7898383" cy="523220"/>
          </a:xfrm>
          <a:prstGeom prst="rect">
            <a:avLst/>
          </a:prstGeom>
          <a:noFill/>
        </p:spPr>
        <p:txBody>
          <a:bodyPr wrap="square" rtlCol="0">
            <a:spAutoFit/>
          </a:bodyPr>
          <a:lstStyle/>
          <a:p>
            <a:pPr marL="182880" indent="-457200"/>
            <a:r>
              <a:rPr lang="en-US" sz="1400" dirty="0" smtClean="0">
                <a:latin typeface="Helvetica"/>
                <a:cs typeface="Helvetica"/>
              </a:rPr>
              <a:t>* Promotional reach is a measure recommended by the </a:t>
            </a:r>
            <a:r>
              <a:rPr lang="en-US" sz="1400" dirty="0"/>
              <a:t>North American Quitline Consortium (NAQC)</a:t>
            </a:r>
            <a:r>
              <a:rPr lang="en-US" sz="1400" dirty="0" smtClean="0">
                <a:latin typeface="Helvetica"/>
                <a:cs typeface="Helvetica"/>
              </a:rPr>
              <a:t>.</a:t>
            </a:r>
            <a:endParaRPr lang="en-US" sz="1400" dirty="0">
              <a:latin typeface="Helvetica"/>
              <a:cs typeface="Helvetica"/>
            </a:endParaRPr>
          </a:p>
        </p:txBody>
      </p:sp>
    </p:spTree>
    <p:extLst>
      <p:ext uri="{BB962C8B-B14F-4D97-AF65-F5344CB8AC3E}">
        <p14:creationId xmlns:p14="http://schemas.microsoft.com/office/powerpoint/2010/main" xmlns="" val="3374556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2011-2012 </a:t>
            </a:r>
            <a:r>
              <a:rPr lang="en-US" b="1" dirty="0" smtClean="0"/>
              <a:t>SD QuitLine Promotional Reach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18902753"/>
              </p:ext>
            </p:extLst>
          </p:nvPr>
        </p:nvGraphicFramePr>
        <p:xfrm>
          <a:off x="457200" y="1185026"/>
          <a:ext cx="8229600" cy="4304029"/>
        </p:xfrm>
        <a:graphic>
          <a:graphicData uri="http://schemas.openxmlformats.org/drawingml/2006/table">
            <a:tbl>
              <a:tblPr firstRow="1" bandRow="1">
                <a:tableStyleId>{5C22544A-7EE6-4342-B048-85BDC9FD1C3A}</a:tableStyleId>
              </a:tblPr>
              <a:tblGrid>
                <a:gridCol w="2400491"/>
                <a:gridCol w="1819641"/>
                <a:gridCol w="1819641"/>
                <a:gridCol w="2189827"/>
              </a:tblGrid>
              <a:tr h="370840">
                <a:tc>
                  <a:txBody>
                    <a:bodyPr/>
                    <a:lstStyle/>
                    <a:p>
                      <a:r>
                        <a:rPr lang="en-US" dirty="0" smtClean="0">
                          <a:solidFill>
                            <a:schemeClr val="tx1"/>
                          </a:solidFill>
                        </a:rPr>
                        <a:t>Characteristic</a:t>
                      </a:r>
                      <a:endParaRPr lang="en-US" dirty="0">
                        <a:solidFill>
                          <a:schemeClr val="tx1"/>
                        </a:solidFill>
                      </a:endParaRPr>
                    </a:p>
                  </a:txBody>
                  <a:tcPr/>
                </a:tc>
                <a:tc>
                  <a:txBody>
                    <a:bodyPr/>
                    <a:lstStyle/>
                    <a:p>
                      <a:pPr marL="0" marR="0" algn="ctr">
                        <a:spcBef>
                          <a:spcPts val="0"/>
                        </a:spcBef>
                        <a:spcAft>
                          <a:spcPts val="0"/>
                        </a:spcAft>
                      </a:pPr>
                      <a:r>
                        <a:rPr lang="en-US" sz="1800" b="1" dirty="0" smtClean="0">
                          <a:solidFill>
                            <a:srgbClr val="000000"/>
                          </a:solidFill>
                          <a:effectLst/>
                          <a:latin typeface="Arial"/>
                          <a:ea typeface="Times New Roman"/>
                          <a:cs typeface="Arial"/>
                        </a:rPr>
                        <a:t>Male*</a:t>
                      </a:r>
                      <a:endParaRPr lang="en-US" sz="18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800" b="1" dirty="0" smtClean="0">
                          <a:solidFill>
                            <a:srgbClr val="000000"/>
                          </a:solidFill>
                          <a:effectLst/>
                          <a:latin typeface="Arial"/>
                          <a:ea typeface="Times New Roman"/>
                          <a:cs typeface="Arial"/>
                        </a:rPr>
                        <a:t>Female*</a:t>
                      </a:r>
                      <a:endParaRPr lang="en-US" sz="18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800" b="1" dirty="0">
                          <a:solidFill>
                            <a:srgbClr val="000000"/>
                          </a:solidFill>
                          <a:effectLst/>
                          <a:latin typeface="Arial"/>
                          <a:ea typeface="Times New Roman"/>
                          <a:cs typeface="Arial"/>
                        </a:rPr>
                        <a:t>Both </a:t>
                      </a:r>
                      <a:r>
                        <a:rPr lang="en-US" sz="1800" b="1" dirty="0" smtClean="0">
                          <a:solidFill>
                            <a:srgbClr val="000000"/>
                          </a:solidFill>
                          <a:effectLst/>
                          <a:latin typeface="Arial"/>
                          <a:ea typeface="Times New Roman"/>
                          <a:cs typeface="Arial"/>
                        </a:rPr>
                        <a:t>Genders*</a:t>
                      </a:r>
                      <a:endParaRPr lang="en-US" sz="1800" dirty="0">
                        <a:effectLst/>
                        <a:latin typeface="Arial"/>
                        <a:ea typeface="ＭＳ 明朝"/>
                        <a:cs typeface="Arial"/>
                      </a:endParaRPr>
                    </a:p>
                  </a:txBody>
                  <a:tcPr marL="73025" marR="73025" marT="0" marB="0" anchor="ctr"/>
                </a:tc>
              </a:tr>
              <a:tr h="370840">
                <a:tc>
                  <a:txBody>
                    <a:bodyPr/>
                    <a:lstStyle/>
                    <a:p>
                      <a:pPr marL="0" marR="0">
                        <a:spcBef>
                          <a:spcPts val="600"/>
                        </a:spcBef>
                        <a:spcAft>
                          <a:spcPts val="0"/>
                        </a:spcAft>
                      </a:pPr>
                      <a:r>
                        <a:rPr lang="en-US" sz="1400" dirty="0">
                          <a:solidFill>
                            <a:srgbClr val="000000"/>
                          </a:solidFill>
                          <a:effectLst/>
                          <a:latin typeface="Arial"/>
                          <a:ea typeface="Times New Roman"/>
                          <a:cs typeface="Arial"/>
                        </a:rPr>
                        <a:t>Total</a:t>
                      </a:r>
                      <a:endParaRPr lang="en-US" sz="1400" dirty="0">
                        <a:effectLst/>
                        <a:latin typeface="Arial"/>
                        <a:ea typeface="ＭＳ 明朝"/>
                        <a:cs typeface="Arial"/>
                      </a:endParaRPr>
                    </a:p>
                  </a:txBody>
                  <a:tcPr marT="9525" marB="0" anchor="ctr"/>
                </a:tc>
                <a:tc>
                  <a:txBody>
                    <a:bodyPr/>
                    <a:lstStyle/>
                    <a:p>
                      <a:pPr marL="0" marR="0" algn="ctr">
                        <a:spcBef>
                          <a:spcPts val="200"/>
                        </a:spcBef>
                        <a:spcAft>
                          <a:spcPts val="0"/>
                        </a:spcAft>
                      </a:pPr>
                      <a:r>
                        <a:rPr lang="en-US" sz="1400" dirty="0">
                          <a:solidFill>
                            <a:srgbClr val="000000"/>
                          </a:solidFill>
                          <a:effectLst/>
                          <a:latin typeface="Arial"/>
                          <a:ea typeface="Times New Roman"/>
                          <a:cs typeface="Arial"/>
                        </a:rPr>
                        <a:t>2.7 (2.5, 3.0)</a:t>
                      </a:r>
                      <a:endParaRPr lang="en-US" sz="1400" dirty="0">
                        <a:effectLst/>
                        <a:latin typeface="Arial"/>
                        <a:ea typeface="ＭＳ 明朝"/>
                        <a:cs typeface="Arial"/>
                      </a:endParaRPr>
                    </a:p>
                  </a:txBody>
                  <a:tcPr marL="73025" marR="73025" marT="27305" marB="27305" anchor="ctr"/>
                </a:tc>
                <a:tc>
                  <a:txBody>
                    <a:bodyPr/>
                    <a:lstStyle/>
                    <a:p>
                      <a:pPr marL="0" marR="0" algn="ctr">
                        <a:spcBef>
                          <a:spcPts val="200"/>
                        </a:spcBef>
                        <a:spcAft>
                          <a:spcPts val="0"/>
                        </a:spcAft>
                      </a:pPr>
                      <a:r>
                        <a:rPr lang="en-US" sz="1400" dirty="0">
                          <a:solidFill>
                            <a:srgbClr val="000000"/>
                          </a:solidFill>
                          <a:effectLst/>
                          <a:latin typeface="Arial"/>
                          <a:ea typeface="Times New Roman"/>
                          <a:cs typeface="Arial"/>
                        </a:rPr>
                        <a:t>4.6 (4.2</a:t>
                      </a:r>
                      <a:r>
                        <a:rPr lang="en-US" sz="1400" dirty="0">
                          <a:effectLst/>
                          <a:latin typeface="Arial"/>
                          <a:ea typeface="Times New Roman"/>
                          <a:cs typeface="Arial"/>
                        </a:rPr>
                        <a:t>, 5.0)</a:t>
                      </a:r>
                      <a:endParaRPr lang="en-US" sz="1400" dirty="0">
                        <a:effectLst/>
                        <a:latin typeface="Arial"/>
                        <a:ea typeface="ＭＳ 明朝"/>
                        <a:cs typeface="Arial"/>
                      </a:endParaRPr>
                    </a:p>
                  </a:txBody>
                  <a:tcPr marL="73025" marR="73025" marT="0" marB="0" anchor="ctr"/>
                </a:tc>
                <a:tc>
                  <a:txBody>
                    <a:bodyPr/>
                    <a:lstStyle/>
                    <a:p>
                      <a:pPr marL="0" marR="0" algn="ctr">
                        <a:spcBef>
                          <a:spcPts val="200"/>
                        </a:spcBef>
                        <a:spcAft>
                          <a:spcPts val="0"/>
                        </a:spcAft>
                      </a:pPr>
                      <a:r>
                        <a:rPr lang="en-US" sz="1400" dirty="0">
                          <a:solidFill>
                            <a:srgbClr val="000000"/>
                          </a:solidFill>
                          <a:effectLst/>
                          <a:latin typeface="Arial"/>
                          <a:ea typeface="Times New Roman"/>
                          <a:cs typeface="Arial"/>
                        </a:rPr>
                        <a:t>3.6 (3.4, 3.8)</a:t>
                      </a:r>
                      <a:endParaRPr lang="en-US" sz="1400" dirty="0">
                        <a:effectLst/>
                        <a:latin typeface="Arial"/>
                        <a:ea typeface="ＭＳ 明朝"/>
                        <a:cs typeface="Arial"/>
                      </a:endParaRPr>
                    </a:p>
                  </a:txBody>
                  <a:tcPr marL="73025" marR="73025" marT="0" marB="0" anchor="ctr"/>
                </a:tc>
              </a:tr>
              <a:tr h="370840">
                <a:tc>
                  <a:txBody>
                    <a:bodyPr/>
                    <a:lstStyle/>
                    <a:p>
                      <a:pPr marL="0" marR="0">
                        <a:spcBef>
                          <a:spcPts val="200"/>
                        </a:spcBef>
                        <a:spcAft>
                          <a:spcPts val="0"/>
                        </a:spcAft>
                      </a:pPr>
                      <a:r>
                        <a:rPr lang="en-US" sz="1400" dirty="0" smtClean="0">
                          <a:solidFill>
                            <a:srgbClr val="000000"/>
                          </a:solidFill>
                          <a:effectLst/>
                          <a:latin typeface="Arial"/>
                          <a:ea typeface="Times New Roman"/>
                          <a:cs typeface="Arial"/>
                        </a:rPr>
                        <a:t>Age </a:t>
                      </a:r>
                      <a:r>
                        <a:rPr lang="en-US" sz="1400" dirty="0">
                          <a:solidFill>
                            <a:srgbClr val="000000"/>
                          </a:solidFill>
                          <a:effectLst/>
                          <a:latin typeface="Arial"/>
                          <a:ea typeface="Times New Roman"/>
                          <a:cs typeface="Arial"/>
                        </a:rPr>
                        <a:t>(years)</a:t>
                      </a:r>
                      <a:endParaRPr lang="en-US" sz="1400" dirty="0">
                        <a:effectLst/>
                        <a:latin typeface="Arial"/>
                        <a:ea typeface="ＭＳ 明朝"/>
                        <a:cs typeface="Arial"/>
                      </a:endParaRPr>
                    </a:p>
                    <a:p>
                      <a:pPr marL="0" marR="0">
                        <a:spcBef>
                          <a:spcPts val="200"/>
                        </a:spcBef>
                        <a:spcAft>
                          <a:spcPts val="0"/>
                        </a:spcAft>
                      </a:pPr>
                      <a:r>
                        <a:rPr lang="en-US" sz="1400" dirty="0">
                          <a:solidFill>
                            <a:srgbClr val="000000"/>
                          </a:solidFill>
                          <a:effectLst/>
                          <a:latin typeface="Arial"/>
                          <a:ea typeface="Times New Roman"/>
                          <a:cs typeface="Arial"/>
                        </a:rPr>
                        <a:t>    18 to 29</a:t>
                      </a:r>
                      <a:endParaRPr lang="en-US" sz="1400" dirty="0">
                        <a:effectLst/>
                        <a:latin typeface="Arial"/>
                        <a:ea typeface="ＭＳ 明朝"/>
                        <a:cs typeface="Arial"/>
                      </a:endParaRPr>
                    </a:p>
                    <a:p>
                      <a:pPr marL="0" marR="0">
                        <a:spcBef>
                          <a:spcPts val="200"/>
                        </a:spcBef>
                        <a:spcAft>
                          <a:spcPts val="0"/>
                        </a:spcAft>
                      </a:pPr>
                      <a:r>
                        <a:rPr lang="en-US" sz="1400" dirty="0">
                          <a:solidFill>
                            <a:srgbClr val="000000"/>
                          </a:solidFill>
                          <a:effectLst/>
                          <a:latin typeface="Arial"/>
                          <a:ea typeface="Times New Roman"/>
                          <a:cs typeface="Arial"/>
                        </a:rPr>
                        <a:t>    30 to 39</a:t>
                      </a:r>
                      <a:endParaRPr lang="en-US" sz="1400" dirty="0">
                        <a:effectLst/>
                        <a:latin typeface="Arial"/>
                        <a:ea typeface="ＭＳ 明朝"/>
                        <a:cs typeface="Arial"/>
                      </a:endParaRPr>
                    </a:p>
                    <a:p>
                      <a:pPr marL="0" marR="0">
                        <a:spcBef>
                          <a:spcPts val="200"/>
                        </a:spcBef>
                        <a:spcAft>
                          <a:spcPts val="0"/>
                        </a:spcAft>
                      </a:pPr>
                      <a:r>
                        <a:rPr lang="en-US" sz="1400" dirty="0">
                          <a:solidFill>
                            <a:srgbClr val="000000"/>
                          </a:solidFill>
                          <a:effectLst/>
                          <a:latin typeface="Arial"/>
                          <a:ea typeface="Times New Roman"/>
                          <a:cs typeface="Arial"/>
                        </a:rPr>
                        <a:t>    40 to 49</a:t>
                      </a:r>
                      <a:endParaRPr lang="en-US" sz="1400" dirty="0">
                        <a:effectLst/>
                        <a:latin typeface="Arial"/>
                        <a:ea typeface="ＭＳ 明朝"/>
                        <a:cs typeface="Arial"/>
                      </a:endParaRPr>
                    </a:p>
                    <a:p>
                      <a:pPr marL="0" marR="0">
                        <a:spcBef>
                          <a:spcPts val="200"/>
                        </a:spcBef>
                        <a:spcAft>
                          <a:spcPts val="0"/>
                        </a:spcAft>
                      </a:pPr>
                      <a:r>
                        <a:rPr lang="en-US" sz="1400" dirty="0">
                          <a:solidFill>
                            <a:srgbClr val="000000"/>
                          </a:solidFill>
                          <a:effectLst/>
                          <a:latin typeface="Arial"/>
                          <a:ea typeface="Times New Roman"/>
                          <a:cs typeface="Arial"/>
                        </a:rPr>
                        <a:t>    50+</a:t>
                      </a:r>
                      <a:endParaRPr lang="en-US" sz="1400" dirty="0">
                        <a:effectLst/>
                        <a:latin typeface="Arial"/>
                        <a:ea typeface="ＭＳ 明朝"/>
                        <a:cs typeface="Arial"/>
                      </a:endParaRPr>
                    </a:p>
                  </a:txBody>
                  <a:tcPr marL="73025" marR="73025" marT="27305" marB="27305" anchor="ctr"/>
                </a:tc>
                <a:tc>
                  <a:txBody>
                    <a:bodyPr/>
                    <a:lstStyle/>
                    <a:p>
                      <a:pPr marL="0" marR="0" algn="ctr">
                        <a:spcBef>
                          <a:spcPts val="200"/>
                        </a:spcBef>
                        <a:spcAft>
                          <a:spcPts val="0"/>
                        </a:spcAft>
                      </a:pPr>
                      <a:r>
                        <a:rPr lang="en-US" sz="1400">
                          <a:solidFill>
                            <a:srgbClr val="000000"/>
                          </a:solidFill>
                          <a:effectLst/>
                          <a:highlight>
                            <a:srgbClr val="FFFF00"/>
                          </a:highlight>
                          <a:latin typeface="Arial"/>
                          <a:ea typeface="Times New Roman"/>
                          <a:cs typeface="Arial"/>
                        </a:rPr>
                        <a:t> </a:t>
                      </a:r>
                      <a:endParaRPr lang="en-US" sz="1400">
                        <a:effectLst/>
                        <a:latin typeface="Arial"/>
                        <a:ea typeface="ＭＳ 明朝"/>
                        <a:cs typeface="Arial"/>
                      </a:endParaRPr>
                    </a:p>
                    <a:p>
                      <a:pPr marL="0" marR="0" algn="ctr">
                        <a:spcBef>
                          <a:spcPts val="200"/>
                        </a:spcBef>
                        <a:spcAft>
                          <a:spcPts val="0"/>
                        </a:spcAft>
                      </a:pPr>
                      <a:r>
                        <a:rPr lang="en-US" sz="1400">
                          <a:solidFill>
                            <a:srgbClr val="000000"/>
                          </a:solidFill>
                          <a:effectLst/>
                          <a:latin typeface="Arial"/>
                          <a:ea typeface="Times New Roman"/>
                          <a:cs typeface="Arial"/>
                        </a:rPr>
                        <a:t>2.2 (1.8, 2.6)</a:t>
                      </a:r>
                      <a:endParaRPr lang="en-US" sz="1400">
                        <a:effectLst/>
                        <a:latin typeface="Arial"/>
                        <a:ea typeface="ＭＳ 明朝"/>
                        <a:cs typeface="Arial"/>
                      </a:endParaRPr>
                    </a:p>
                    <a:p>
                      <a:pPr marL="0" marR="0" algn="ctr">
                        <a:spcBef>
                          <a:spcPts val="200"/>
                        </a:spcBef>
                        <a:spcAft>
                          <a:spcPts val="0"/>
                        </a:spcAft>
                      </a:pPr>
                      <a:r>
                        <a:rPr lang="en-US" sz="1400">
                          <a:solidFill>
                            <a:srgbClr val="000000"/>
                          </a:solidFill>
                          <a:effectLst/>
                          <a:latin typeface="Arial"/>
                          <a:ea typeface="Times New Roman"/>
                          <a:cs typeface="Arial"/>
                        </a:rPr>
                        <a:t>3.1 (2.6, 3.8)</a:t>
                      </a:r>
                      <a:endParaRPr lang="en-US" sz="1400">
                        <a:effectLst/>
                        <a:latin typeface="Arial"/>
                        <a:ea typeface="ＭＳ 明朝"/>
                        <a:cs typeface="Arial"/>
                      </a:endParaRPr>
                    </a:p>
                    <a:p>
                      <a:pPr marL="0" marR="0" algn="ctr">
                        <a:spcBef>
                          <a:spcPts val="200"/>
                        </a:spcBef>
                        <a:spcAft>
                          <a:spcPts val="0"/>
                        </a:spcAft>
                      </a:pPr>
                      <a:r>
                        <a:rPr lang="en-US" sz="1400">
                          <a:solidFill>
                            <a:srgbClr val="000000"/>
                          </a:solidFill>
                          <a:effectLst/>
                          <a:latin typeface="Arial"/>
                          <a:ea typeface="Times New Roman"/>
                          <a:cs typeface="Arial"/>
                        </a:rPr>
                        <a:t>3.5 (2.9, 4.5)</a:t>
                      </a:r>
                      <a:endParaRPr lang="en-US" sz="1400">
                        <a:effectLst/>
                        <a:latin typeface="Arial"/>
                        <a:ea typeface="ＭＳ 明朝"/>
                        <a:cs typeface="Arial"/>
                      </a:endParaRPr>
                    </a:p>
                    <a:p>
                      <a:pPr marL="0" marR="0" algn="ctr">
                        <a:spcBef>
                          <a:spcPts val="200"/>
                        </a:spcBef>
                        <a:spcAft>
                          <a:spcPts val="0"/>
                        </a:spcAft>
                      </a:pPr>
                      <a:r>
                        <a:rPr lang="en-US" sz="1400">
                          <a:solidFill>
                            <a:srgbClr val="000000"/>
                          </a:solidFill>
                          <a:effectLst/>
                          <a:latin typeface="Arial"/>
                          <a:ea typeface="Times New Roman"/>
                          <a:cs typeface="Arial"/>
                        </a:rPr>
                        <a:t>2.6 (2.3, 3.0)</a:t>
                      </a:r>
                      <a:endParaRPr lang="en-US" sz="1400">
                        <a:effectLst/>
                        <a:latin typeface="Arial"/>
                        <a:ea typeface="ＭＳ 明朝"/>
                        <a:cs typeface="Arial"/>
                      </a:endParaRPr>
                    </a:p>
                  </a:txBody>
                  <a:tcPr marL="73025" marR="73025" marT="27305" marB="27305" anchor="ctr"/>
                </a:tc>
                <a:tc>
                  <a:txBody>
                    <a:bodyPr/>
                    <a:lstStyle/>
                    <a:p>
                      <a:pPr marL="0" marR="0" algn="ctr">
                        <a:spcBef>
                          <a:spcPts val="200"/>
                        </a:spcBef>
                        <a:spcAft>
                          <a:spcPts val="0"/>
                        </a:spcAft>
                      </a:pPr>
                      <a:r>
                        <a:rPr lang="en-US" sz="1400" dirty="0">
                          <a:effectLst/>
                          <a:latin typeface="Arial"/>
                          <a:ea typeface="Times New Roman"/>
                          <a:cs typeface="Arial"/>
                        </a:rPr>
                        <a:t> </a:t>
                      </a:r>
                      <a:endParaRPr lang="en-US" sz="1400" dirty="0">
                        <a:effectLst/>
                        <a:latin typeface="Arial"/>
                        <a:ea typeface="ＭＳ 明朝"/>
                        <a:cs typeface="Arial"/>
                      </a:endParaRPr>
                    </a:p>
                    <a:p>
                      <a:pPr marL="0" marR="0" algn="ctr">
                        <a:spcBef>
                          <a:spcPts val="200"/>
                        </a:spcBef>
                        <a:spcAft>
                          <a:spcPts val="0"/>
                        </a:spcAft>
                      </a:pPr>
                      <a:r>
                        <a:rPr lang="en-US" sz="1400" dirty="0">
                          <a:effectLst/>
                          <a:latin typeface="Arial"/>
                          <a:ea typeface="Times New Roman"/>
                          <a:cs typeface="Arial"/>
                        </a:rPr>
                        <a:t>4.0 (3.4, 5.0)</a:t>
                      </a:r>
                      <a:endParaRPr lang="en-US" sz="1400" dirty="0">
                        <a:effectLst/>
                        <a:latin typeface="Arial"/>
                        <a:ea typeface="ＭＳ 明朝"/>
                        <a:cs typeface="Arial"/>
                      </a:endParaRPr>
                    </a:p>
                    <a:p>
                      <a:pPr marL="0" marR="0" algn="ctr">
                        <a:spcBef>
                          <a:spcPts val="200"/>
                        </a:spcBef>
                        <a:spcAft>
                          <a:spcPts val="0"/>
                        </a:spcAft>
                      </a:pPr>
                      <a:r>
                        <a:rPr lang="en-US" sz="1400" dirty="0">
                          <a:effectLst/>
                          <a:latin typeface="Arial"/>
                          <a:ea typeface="Times New Roman"/>
                          <a:cs typeface="Arial"/>
                        </a:rPr>
                        <a:t>4.5 (3.7, 5.5)</a:t>
                      </a:r>
                      <a:endParaRPr lang="en-US" sz="1400" dirty="0">
                        <a:effectLst/>
                        <a:latin typeface="Arial"/>
                        <a:ea typeface="ＭＳ 明朝"/>
                        <a:cs typeface="Arial"/>
                      </a:endParaRPr>
                    </a:p>
                    <a:p>
                      <a:pPr marL="0" marR="0" algn="ctr">
                        <a:spcBef>
                          <a:spcPts val="200"/>
                        </a:spcBef>
                        <a:spcAft>
                          <a:spcPts val="0"/>
                        </a:spcAft>
                      </a:pPr>
                      <a:r>
                        <a:rPr lang="en-US" sz="1400" dirty="0">
                          <a:effectLst/>
                          <a:latin typeface="Arial"/>
                          <a:ea typeface="Times New Roman"/>
                          <a:cs typeface="Arial"/>
                        </a:rPr>
                        <a:t>5.2 (4.3, 6.5)</a:t>
                      </a:r>
                      <a:endParaRPr lang="en-US" sz="1400" dirty="0">
                        <a:effectLst/>
                        <a:latin typeface="Arial"/>
                        <a:ea typeface="ＭＳ 明朝"/>
                        <a:cs typeface="Arial"/>
                      </a:endParaRPr>
                    </a:p>
                    <a:p>
                      <a:pPr marL="0" marR="0" algn="ctr">
                        <a:spcBef>
                          <a:spcPts val="200"/>
                        </a:spcBef>
                        <a:spcAft>
                          <a:spcPts val="0"/>
                        </a:spcAft>
                      </a:pPr>
                      <a:r>
                        <a:rPr lang="en-US" sz="1400" dirty="0">
                          <a:effectLst/>
                          <a:latin typeface="Arial"/>
                          <a:ea typeface="Times New Roman"/>
                          <a:cs typeface="Arial"/>
                        </a:rPr>
                        <a:t>4.8 (4.2, 5.5)</a:t>
                      </a:r>
                      <a:endParaRPr lang="en-US" sz="1400" dirty="0">
                        <a:effectLst/>
                        <a:latin typeface="Arial"/>
                        <a:ea typeface="ＭＳ 明朝"/>
                        <a:cs typeface="Arial"/>
                      </a:endParaRPr>
                    </a:p>
                  </a:txBody>
                  <a:tcPr marL="73025" marR="73025" marT="0" marB="0" anchor="ctr"/>
                </a:tc>
                <a:tc>
                  <a:txBody>
                    <a:bodyPr/>
                    <a:lstStyle/>
                    <a:p>
                      <a:pPr marL="0" marR="0" algn="ctr">
                        <a:spcBef>
                          <a:spcPts val="200"/>
                        </a:spcBef>
                        <a:spcAft>
                          <a:spcPts val="0"/>
                        </a:spcAft>
                      </a:pPr>
                      <a:r>
                        <a:rPr lang="en-US" sz="1400" dirty="0">
                          <a:effectLst/>
                          <a:latin typeface="Arial"/>
                          <a:ea typeface="Times New Roman"/>
                          <a:cs typeface="Arial"/>
                        </a:rPr>
                        <a:t> </a:t>
                      </a:r>
                      <a:endParaRPr lang="en-US" sz="1400" dirty="0">
                        <a:effectLst/>
                        <a:latin typeface="Arial"/>
                        <a:ea typeface="ＭＳ 明朝"/>
                        <a:cs typeface="Arial"/>
                      </a:endParaRPr>
                    </a:p>
                    <a:p>
                      <a:pPr marL="0" marR="0" algn="ctr">
                        <a:spcBef>
                          <a:spcPts val="200"/>
                        </a:spcBef>
                        <a:spcAft>
                          <a:spcPts val="0"/>
                        </a:spcAft>
                      </a:pPr>
                      <a:r>
                        <a:rPr lang="en-US" sz="1400" dirty="0">
                          <a:effectLst/>
                          <a:latin typeface="Arial"/>
                          <a:ea typeface="Times New Roman"/>
                          <a:cs typeface="Arial"/>
                        </a:rPr>
                        <a:t>3.0 (2.6, 3.4)</a:t>
                      </a:r>
                      <a:endParaRPr lang="en-US" sz="1400" dirty="0">
                        <a:effectLst/>
                        <a:latin typeface="Arial"/>
                        <a:ea typeface="ＭＳ 明朝"/>
                        <a:cs typeface="Arial"/>
                      </a:endParaRPr>
                    </a:p>
                    <a:p>
                      <a:pPr marL="0" marR="0" algn="ctr">
                        <a:spcBef>
                          <a:spcPts val="200"/>
                        </a:spcBef>
                        <a:spcAft>
                          <a:spcPts val="0"/>
                        </a:spcAft>
                      </a:pPr>
                      <a:r>
                        <a:rPr lang="en-US" sz="1400" dirty="0">
                          <a:effectLst/>
                          <a:latin typeface="Arial"/>
                          <a:ea typeface="Times New Roman"/>
                          <a:cs typeface="Arial"/>
                        </a:rPr>
                        <a:t>3.8 (3.3, 4.3)</a:t>
                      </a:r>
                      <a:endParaRPr lang="en-US" sz="1400" dirty="0">
                        <a:effectLst/>
                        <a:latin typeface="Arial"/>
                        <a:ea typeface="ＭＳ 明朝"/>
                        <a:cs typeface="Arial"/>
                      </a:endParaRPr>
                    </a:p>
                    <a:p>
                      <a:pPr marL="0" marR="0" algn="ctr">
                        <a:spcBef>
                          <a:spcPts val="200"/>
                        </a:spcBef>
                        <a:spcAft>
                          <a:spcPts val="0"/>
                        </a:spcAft>
                      </a:pPr>
                      <a:r>
                        <a:rPr lang="en-US" sz="1400" dirty="0">
                          <a:effectLst/>
                          <a:latin typeface="Arial"/>
                          <a:ea typeface="Times New Roman"/>
                          <a:cs typeface="Arial"/>
                        </a:rPr>
                        <a:t>4.3 (3.8, 5.1)</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3.6 (3.3, 4.0)</a:t>
                      </a:r>
                      <a:endParaRPr lang="en-US" sz="1400" dirty="0">
                        <a:effectLst/>
                        <a:latin typeface="Arial"/>
                        <a:ea typeface="ＭＳ 明朝"/>
                        <a:cs typeface="Arial"/>
                      </a:endParaRPr>
                    </a:p>
                  </a:txBody>
                  <a:tcPr marL="73025" marR="73025" marT="0" marB="0" anchor="ctr"/>
                </a:tc>
              </a:tr>
              <a:tr h="370840">
                <a:tc>
                  <a:txBody>
                    <a:bodyPr/>
                    <a:lstStyle/>
                    <a:p>
                      <a:pPr marL="0" marR="0">
                        <a:spcBef>
                          <a:spcPts val="0"/>
                        </a:spcBef>
                        <a:spcAft>
                          <a:spcPts val="0"/>
                        </a:spcAft>
                      </a:pPr>
                      <a:r>
                        <a:rPr lang="en-US" sz="1400" dirty="0" smtClean="0">
                          <a:solidFill>
                            <a:srgbClr val="000000"/>
                          </a:solidFill>
                          <a:effectLst/>
                          <a:latin typeface="Arial"/>
                          <a:ea typeface="Times New Roman"/>
                          <a:cs typeface="Arial"/>
                        </a:rPr>
                        <a:t>Race</a:t>
                      </a:r>
                    </a:p>
                    <a:p>
                      <a:pPr marL="0" marR="0">
                        <a:spcBef>
                          <a:spcPts val="0"/>
                        </a:spcBef>
                        <a:spcAft>
                          <a:spcPts val="0"/>
                        </a:spcAft>
                      </a:pPr>
                      <a:r>
                        <a:rPr lang="en-US" sz="1400" dirty="0" smtClean="0">
                          <a:solidFill>
                            <a:srgbClr val="000000"/>
                          </a:solidFill>
                          <a:effectLst/>
                          <a:latin typeface="Arial"/>
                          <a:ea typeface="Times New Roman"/>
                          <a:cs typeface="Arial"/>
                        </a:rPr>
                        <a:t>    White </a:t>
                      </a:r>
                      <a:endParaRPr lang="en-US" sz="1400" dirty="0">
                        <a:effectLst/>
                        <a:latin typeface="Arial"/>
                        <a:ea typeface="ＭＳ 明朝"/>
                        <a:cs typeface="Arial"/>
                      </a:endParaRPr>
                    </a:p>
                    <a:p>
                      <a:pPr marL="0" marR="0">
                        <a:spcBef>
                          <a:spcPts val="0"/>
                        </a:spcBef>
                        <a:spcAft>
                          <a:spcPts val="0"/>
                        </a:spcAft>
                      </a:pPr>
                      <a:r>
                        <a:rPr lang="en-US" sz="1400" dirty="0">
                          <a:solidFill>
                            <a:srgbClr val="000000"/>
                          </a:solidFill>
                          <a:effectLst/>
                          <a:latin typeface="Arial"/>
                          <a:ea typeface="Times New Roman"/>
                          <a:cs typeface="Arial"/>
                        </a:rPr>
                        <a:t>    American Indian </a:t>
                      </a:r>
                      <a:endParaRPr lang="en-US" sz="1400" dirty="0">
                        <a:effectLst/>
                        <a:latin typeface="Arial"/>
                        <a:ea typeface="ＭＳ 明朝"/>
                        <a:cs typeface="Arial"/>
                      </a:endParaRPr>
                    </a:p>
                    <a:p>
                      <a:pPr marL="0" marR="0">
                        <a:spcBef>
                          <a:spcPts val="0"/>
                        </a:spcBef>
                        <a:spcAft>
                          <a:spcPts val="0"/>
                        </a:spcAft>
                      </a:pPr>
                      <a:r>
                        <a:rPr lang="en-US" sz="1400" dirty="0">
                          <a:solidFill>
                            <a:srgbClr val="000000"/>
                          </a:solidFill>
                          <a:effectLst/>
                          <a:latin typeface="Arial"/>
                          <a:ea typeface="Times New Roman"/>
                          <a:cs typeface="Arial"/>
                        </a:rPr>
                        <a:t>    Other</a:t>
                      </a:r>
                      <a:endParaRPr lang="en-US" sz="1400" dirty="0">
                        <a:effectLst/>
                        <a:latin typeface="Arial"/>
                        <a:ea typeface="ＭＳ 明朝"/>
                        <a:cs typeface="Arial"/>
                      </a:endParaRPr>
                    </a:p>
                  </a:txBody>
                  <a:tcPr marT="9525" marB="0" anchor="ctr"/>
                </a:tc>
                <a:tc>
                  <a:txBody>
                    <a:bodyPr/>
                    <a:lstStyle/>
                    <a:p>
                      <a:pPr marL="0" marR="0" algn="ctr">
                        <a:spcBef>
                          <a:spcPts val="200"/>
                        </a:spcBef>
                        <a:spcAft>
                          <a:spcPts val="0"/>
                        </a:spcAft>
                      </a:pPr>
                      <a:r>
                        <a:rPr lang="en-US" sz="1400">
                          <a:solidFill>
                            <a:srgbClr val="000000"/>
                          </a:solidFill>
                          <a:effectLst/>
                          <a:latin typeface="Arial"/>
                          <a:ea typeface="Times New Roman"/>
                          <a:cs typeface="Arial"/>
                        </a:rPr>
                        <a:t> </a:t>
                      </a:r>
                      <a:endParaRPr lang="en-US" sz="1400">
                        <a:effectLst/>
                        <a:latin typeface="Arial"/>
                        <a:ea typeface="ＭＳ 明朝"/>
                        <a:cs typeface="Arial"/>
                      </a:endParaRPr>
                    </a:p>
                    <a:p>
                      <a:pPr marL="0" marR="0" algn="ctr">
                        <a:spcBef>
                          <a:spcPts val="200"/>
                        </a:spcBef>
                        <a:spcAft>
                          <a:spcPts val="0"/>
                        </a:spcAft>
                      </a:pPr>
                      <a:r>
                        <a:rPr lang="en-US" sz="1400">
                          <a:solidFill>
                            <a:srgbClr val="000000"/>
                          </a:solidFill>
                          <a:effectLst/>
                          <a:latin typeface="Arial"/>
                          <a:ea typeface="Times New Roman"/>
                          <a:cs typeface="Arial"/>
                        </a:rPr>
                        <a:t>3.0 (2.8, 3.4)</a:t>
                      </a:r>
                      <a:endParaRPr lang="en-US" sz="1400">
                        <a:effectLst/>
                        <a:latin typeface="Arial"/>
                        <a:ea typeface="ＭＳ 明朝"/>
                        <a:cs typeface="Arial"/>
                      </a:endParaRPr>
                    </a:p>
                    <a:p>
                      <a:pPr marL="0" marR="0" algn="ctr">
                        <a:spcBef>
                          <a:spcPts val="200"/>
                        </a:spcBef>
                        <a:spcAft>
                          <a:spcPts val="0"/>
                        </a:spcAft>
                      </a:pPr>
                      <a:r>
                        <a:rPr lang="en-US" sz="1400">
                          <a:solidFill>
                            <a:srgbClr val="000000"/>
                          </a:solidFill>
                          <a:effectLst/>
                          <a:latin typeface="Arial"/>
                          <a:ea typeface="Times New Roman"/>
                          <a:cs typeface="Arial"/>
                        </a:rPr>
                        <a:t>1.2 (1.0, 1.5)</a:t>
                      </a:r>
                      <a:endParaRPr lang="en-US" sz="1400">
                        <a:effectLst/>
                        <a:latin typeface="Arial"/>
                        <a:ea typeface="ＭＳ 明朝"/>
                        <a:cs typeface="Arial"/>
                      </a:endParaRPr>
                    </a:p>
                    <a:p>
                      <a:pPr marL="0" marR="0" algn="ctr">
                        <a:spcBef>
                          <a:spcPts val="200"/>
                        </a:spcBef>
                        <a:spcAft>
                          <a:spcPts val="0"/>
                        </a:spcAft>
                      </a:pPr>
                      <a:r>
                        <a:rPr lang="en-US" sz="1400">
                          <a:solidFill>
                            <a:srgbClr val="000000"/>
                          </a:solidFill>
                          <a:effectLst/>
                          <a:latin typeface="Arial"/>
                          <a:ea typeface="Times New Roman"/>
                          <a:cs typeface="Arial"/>
                        </a:rPr>
                        <a:t>2.0 (1.4, 3.3)</a:t>
                      </a:r>
                      <a:endParaRPr lang="en-US" sz="1400">
                        <a:effectLst/>
                        <a:latin typeface="Arial"/>
                        <a:ea typeface="ＭＳ 明朝"/>
                        <a:cs typeface="Arial"/>
                      </a:endParaRPr>
                    </a:p>
                  </a:txBody>
                  <a:tcPr marL="73025" marR="73025" marT="27305" marB="27305" anchor="ctr"/>
                </a:tc>
                <a:tc>
                  <a:txBody>
                    <a:bodyPr/>
                    <a:lstStyle/>
                    <a:p>
                      <a:pPr marL="0" marR="0" algn="ctr">
                        <a:spcBef>
                          <a:spcPts val="200"/>
                        </a:spcBef>
                        <a:spcAft>
                          <a:spcPts val="0"/>
                        </a:spcAft>
                      </a:pPr>
                      <a:r>
                        <a:rPr lang="en-US" sz="1400" dirty="0">
                          <a:solidFill>
                            <a:srgbClr val="000000"/>
                          </a:solidFill>
                          <a:effectLst/>
                          <a:latin typeface="Arial"/>
                          <a:ea typeface="Times New Roman"/>
                          <a:cs typeface="Arial"/>
                        </a:rPr>
                        <a:t> </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5.2 (4.8, 5.8)</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1.9 (1.6, 2.5)</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3.4 (2.4, 5.8)</a:t>
                      </a:r>
                      <a:endParaRPr lang="en-US" sz="1400" dirty="0">
                        <a:effectLst/>
                        <a:latin typeface="Arial"/>
                        <a:ea typeface="ＭＳ 明朝"/>
                        <a:cs typeface="Arial"/>
                      </a:endParaRPr>
                    </a:p>
                  </a:txBody>
                  <a:tcPr marL="73025" marR="73025" marT="0" marB="0" anchor="ctr"/>
                </a:tc>
                <a:tc>
                  <a:txBody>
                    <a:bodyPr/>
                    <a:lstStyle/>
                    <a:p>
                      <a:pPr marL="0" marR="0" algn="ctr">
                        <a:spcBef>
                          <a:spcPts val="200"/>
                        </a:spcBef>
                        <a:spcAft>
                          <a:spcPts val="0"/>
                        </a:spcAft>
                      </a:pPr>
                      <a:r>
                        <a:rPr lang="en-US" sz="1400" dirty="0">
                          <a:solidFill>
                            <a:srgbClr val="000000"/>
                          </a:solidFill>
                          <a:effectLst/>
                          <a:latin typeface="Arial"/>
                          <a:ea typeface="Times New Roman"/>
                          <a:cs typeface="Arial"/>
                        </a:rPr>
                        <a:t> </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4.0 (3.8, 4.3)</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1.6 (1.4</a:t>
                      </a:r>
                      <a:r>
                        <a:rPr lang="en-US" sz="1400" dirty="0">
                          <a:effectLst/>
                          <a:latin typeface="Arial"/>
                          <a:ea typeface="Times New Roman"/>
                          <a:cs typeface="Arial"/>
                        </a:rPr>
                        <a:t>, 1.9)</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2.4 (1.8</a:t>
                      </a:r>
                      <a:r>
                        <a:rPr lang="en-US" sz="1400" dirty="0">
                          <a:effectLst/>
                          <a:latin typeface="Arial"/>
                          <a:ea typeface="Times New Roman"/>
                          <a:cs typeface="Arial"/>
                        </a:rPr>
                        <a:t>, 3.5)</a:t>
                      </a:r>
                      <a:endParaRPr lang="en-US" sz="1400" dirty="0">
                        <a:effectLst/>
                        <a:latin typeface="Arial"/>
                        <a:ea typeface="ＭＳ 明朝"/>
                        <a:cs typeface="Arial"/>
                      </a:endParaRPr>
                    </a:p>
                  </a:txBody>
                  <a:tcPr marL="73025" marR="73025" marT="0" marB="0" anchor="ctr"/>
                </a:tc>
              </a:tr>
              <a:tr h="370840">
                <a:tc>
                  <a:txBody>
                    <a:bodyPr/>
                    <a:lstStyle/>
                    <a:p>
                      <a:pPr marL="0" marR="0">
                        <a:spcBef>
                          <a:spcPts val="200"/>
                        </a:spcBef>
                        <a:spcAft>
                          <a:spcPts val="0"/>
                        </a:spcAft>
                      </a:pPr>
                      <a:r>
                        <a:rPr lang="en-US" sz="1400" dirty="0">
                          <a:effectLst/>
                          <a:latin typeface="Arial"/>
                          <a:ea typeface="Times New Roman"/>
                          <a:cs typeface="Arial"/>
                        </a:rPr>
                        <a:t>Education</a:t>
                      </a:r>
                      <a:endParaRPr lang="en-US" sz="1400" dirty="0">
                        <a:effectLst/>
                        <a:latin typeface="Arial"/>
                        <a:ea typeface="ＭＳ 明朝"/>
                        <a:cs typeface="Arial"/>
                      </a:endParaRPr>
                    </a:p>
                    <a:p>
                      <a:pPr marL="0" marR="0">
                        <a:spcBef>
                          <a:spcPts val="200"/>
                        </a:spcBef>
                        <a:spcAft>
                          <a:spcPts val="0"/>
                        </a:spcAft>
                      </a:pPr>
                      <a:r>
                        <a:rPr lang="en-US" sz="1400" dirty="0">
                          <a:effectLst/>
                          <a:latin typeface="Arial"/>
                          <a:ea typeface="Times New Roman"/>
                          <a:cs typeface="Arial"/>
                        </a:rPr>
                        <a:t>    Some college or higher</a:t>
                      </a:r>
                      <a:endParaRPr lang="en-US" sz="1400" dirty="0">
                        <a:effectLst/>
                        <a:latin typeface="Arial"/>
                        <a:ea typeface="ＭＳ 明朝"/>
                        <a:cs typeface="Arial"/>
                      </a:endParaRPr>
                    </a:p>
                    <a:p>
                      <a:pPr marL="0" marR="0">
                        <a:spcBef>
                          <a:spcPts val="200"/>
                        </a:spcBef>
                        <a:spcAft>
                          <a:spcPts val="0"/>
                        </a:spcAft>
                      </a:pPr>
                      <a:r>
                        <a:rPr lang="en-US" sz="1400" dirty="0">
                          <a:effectLst/>
                          <a:latin typeface="Arial"/>
                          <a:ea typeface="Times New Roman"/>
                          <a:cs typeface="Arial"/>
                        </a:rPr>
                        <a:t>    High school diploma/GED</a:t>
                      </a:r>
                      <a:endParaRPr lang="en-US" sz="1400" dirty="0">
                        <a:effectLst/>
                        <a:latin typeface="Arial"/>
                        <a:ea typeface="ＭＳ 明朝"/>
                        <a:cs typeface="Arial"/>
                      </a:endParaRPr>
                    </a:p>
                    <a:p>
                      <a:pPr marL="0" marR="0">
                        <a:spcBef>
                          <a:spcPts val="200"/>
                        </a:spcBef>
                        <a:spcAft>
                          <a:spcPts val="0"/>
                        </a:spcAft>
                      </a:pPr>
                      <a:r>
                        <a:rPr lang="en-US" sz="1400" dirty="0">
                          <a:effectLst/>
                          <a:latin typeface="Arial"/>
                          <a:ea typeface="Times New Roman"/>
                          <a:cs typeface="Arial"/>
                        </a:rPr>
                        <a:t>    Less than high school</a:t>
                      </a:r>
                      <a:endParaRPr lang="en-US" sz="1400" dirty="0">
                        <a:effectLst/>
                        <a:latin typeface="Arial"/>
                        <a:ea typeface="ＭＳ 明朝"/>
                        <a:cs typeface="Arial"/>
                      </a:endParaRPr>
                    </a:p>
                  </a:txBody>
                  <a:tcPr marL="73025" marR="73025" marT="27305" marB="27305" anchor="ctr"/>
                </a:tc>
                <a:tc>
                  <a:txBody>
                    <a:bodyPr/>
                    <a:lstStyle/>
                    <a:p>
                      <a:pPr marL="0" marR="0" algn="ctr">
                        <a:spcBef>
                          <a:spcPts val="200"/>
                        </a:spcBef>
                        <a:spcAft>
                          <a:spcPts val="0"/>
                        </a:spcAft>
                      </a:pPr>
                      <a:r>
                        <a:rPr lang="en-US" sz="1400" dirty="0">
                          <a:solidFill>
                            <a:srgbClr val="000000"/>
                          </a:solidFill>
                          <a:effectLst/>
                          <a:latin typeface="Arial"/>
                          <a:ea typeface="Times New Roman"/>
                          <a:cs typeface="Arial"/>
                        </a:rPr>
                        <a:t> </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3.1 (2.7, 3.5)</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2.6 (2.3, 3.0)</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2.2 (1.7, 2.8)</a:t>
                      </a:r>
                      <a:endParaRPr lang="en-US" sz="1400" dirty="0">
                        <a:effectLst/>
                        <a:latin typeface="Arial"/>
                        <a:ea typeface="ＭＳ 明朝"/>
                        <a:cs typeface="Arial"/>
                      </a:endParaRPr>
                    </a:p>
                  </a:txBody>
                  <a:tcPr marL="73025" marR="73025" marT="27305" marB="27305" anchor="ctr"/>
                </a:tc>
                <a:tc>
                  <a:txBody>
                    <a:bodyPr/>
                    <a:lstStyle/>
                    <a:p>
                      <a:pPr marL="0" marR="0" algn="ctr">
                        <a:spcBef>
                          <a:spcPts val="200"/>
                        </a:spcBef>
                        <a:spcAft>
                          <a:spcPts val="0"/>
                        </a:spcAft>
                      </a:pPr>
                      <a:r>
                        <a:rPr lang="en-US" sz="1400" dirty="0">
                          <a:solidFill>
                            <a:srgbClr val="000000"/>
                          </a:solidFill>
                          <a:effectLst/>
                          <a:latin typeface="Arial"/>
                          <a:ea typeface="Times New Roman"/>
                          <a:cs typeface="Arial"/>
                        </a:rPr>
                        <a:t> </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5.2 (4.6, 5.9)</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4.4 (3.8, 5.2)</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3.2 (2.6, 4.1)</a:t>
                      </a:r>
                      <a:endParaRPr lang="en-US" sz="1400" dirty="0">
                        <a:effectLst/>
                        <a:latin typeface="Arial"/>
                        <a:ea typeface="ＭＳ 明朝"/>
                        <a:cs typeface="Arial"/>
                      </a:endParaRPr>
                    </a:p>
                  </a:txBody>
                  <a:tcPr marL="73025" marR="73025" marT="0" marB="0" anchor="ctr"/>
                </a:tc>
                <a:tc>
                  <a:txBody>
                    <a:bodyPr/>
                    <a:lstStyle/>
                    <a:p>
                      <a:pPr marL="0" marR="0" algn="ctr">
                        <a:spcBef>
                          <a:spcPts val="200"/>
                        </a:spcBef>
                        <a:spcAft>
                          <a:spcPts val="0"/>
                        </a:spcAft>
                      </a:pPr>
                      <a:r>
                        <a:rPr lang="en-US" sz="1400" dirty="0">
                          <a:solidFill>
                            <a:srgbClr val="000000"/>
                          </a:solidFill>
                          <a:effectLst/>
                          <a:latin typeface="Arial"/>
                          <a:ea typeface="Times New Roman"/>
                          <a:cs typeface="Arial"/>
                        </a:rPr>
                        <a:t> </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4.1 (3.8, 4.5)</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3.3 (3.0</a:t>
                      </a:r>
                      <a:r>
                        <a:rPr lang="en-US" sz="1400" dirty="0">
                          <a:effectLst/>
                          <a:latin typeface="Arial"/>
                          <a:ea typeface="Times New Roman"/>
                          <a:cs typeface="Arial"/>
                        </a:rPr>
                        <a:t>, 3.7)</a:t>
                      </a:r>
                      <a:endParaRPr lang="en-US" sz="1400" dirty="0">
                        <a:effectLst/>
                        <a:latin typeface="Arial"/>
                        <a:ea typeface="ＭＳ 明朝"/>
                        <a:cs typeface="Arial"/>
                      </a:endParaRPr>
                    </a:p>
                    <a:p>
                      <a:pPr marL="0" marR="0" algn="ctr">
                        <a:spcBef>
                          <a:spcPts val="200"/>
                        </a:spcBef>
                        <a:spcAft>
                          <a:spcPts val="0"/>
                        </a:spcAft>
                      </a:pPr>
                      <a:r>
                        <a:rPr lang="en-US" sz="1400" dirty="0">
                          <a:solidFill>
                            <a:srgbClr val="000000"/>
                          </a:solidFill>
                          <a:effectLst/>
                          <a:latin typeface="Arial"/>
                          <a:ea typeface="Times New Roman"/>
                          <a:cs typeface="Arial"/>
                        </a:rPr>
                        <a:t>2.6 (2.3, 3.2)</a:t>
                      </a:r>
                      <a:endParaRPr lang="en-US" sz="1400" dirty="0">
                        <a:effectLst/>
                        <a:latin typeface="Arial"/>
                        <a:ea typeface="ＭＳ 明朝"/>
                        <a:cs typeface="Arial"/>
                      </a:endParaRPr>
                    </a:p>
                  </a:txBody>
                  <a:tcPr marL="73025" marR="73025" marT="0" marB="0" anchor="ctr"/>
                </a:tc>
              </a:tr>
              <a:tr h="370840">
                <a:tc gridSpan="4">
                  <a:txBody>
                    <a:bodyPr/>
                    <a:lstStyle/>
                    <a:p>
                      <a:pPr marL="0" marR="0">
                        <a:spcBef>
                          <a:spcPts val="200"/>
                        </a:spcBef>
                        <a:spcAft>
                          <a:spcPts val="0"/>
                        </a:spcAft>
                      </a:pPr>
                      <a:r>
                        <a:rPr lang="en-US" sz="1200" dirty="0" smtClean="0">
                          <a:effectLst/>
                          <a:latin typeface="Arial"/>
                          <a:ea typeface="ＭＳ 明朝"/>
                          <a:cs typeface="Arial"/>
                        </a:rPr>
                        <a:t>* % of current</a:t>
                      </a:r>
                      <a:r>
                        <a:rPr lang="en-US" sz="1200" baseline="0" dirty="0" smtClean="0">
                          <a:effectLst/>
                          <a:latin typeface="Arial"/>
                          <a:ea typeface="ＭＳ 明朝"/>
                          <a:cs typeface="Arial"/>
                        </a:rPr>
                        <a:t> SD smokers (95% CI)</a:t>
                      </a:r>
                      <a:endParaRPr lang="en-US" sz="1200" dirty="0">
                        <a:effectLst/>
                        <a:latin typeface="Arial"/>
                        <a:ea typeface="ＭＳ 明朝"/>
                        <a:cs typeface="Arial"/>
                      </a:endParaRPr>
                    </a:p>
                  </a:txBody>
                  <a:tcPr marL="73025" marR="73025" marT="27305" marB="27305" anchor="ctr"/>
                </a:tc>
                <a:tc hMerge="1">
                  <a:txBody>
                    <a:bodyPr/>
                    <a:lstStyle/>
                    <a:p>
                      <a:pPr marL="0" marR="0" algn="ctr">
                        <a:spcBef>
                          <a:spcPts val="200"/>
                        </a:spcBef>
                        <a:spcAft>
                          <a:spcPts val="0"/>
                        </a:spcAft>
                      </a:pPr>
                      <a:endParaRPr lang="en-US" sz="1400" dirty="0">
                        <a:effectLst/>
                        <a:latin typeface="Arial"/>
                        <a:ea typeface="ＭＳ 明朝"/>
                        <a:cs typeface="Arial"/>
                      </a:endParaRPr>
                    </a:p>
                  </a:txBody>
                  <a:tcPr marL="73025" marR="73025" marT="27305" marB="27305" anchor="ctr"/>
                </a:tc>
                <a:tc hMerge="1">
                  <a:txBody>
                    <a:bodyPr/>
                    <a:lstStyle/>
                    <a:p>
                      <a:pPr marL="0" marR="0" algn="ctr">
                        <a:spcBef>
                          <a:spcPts val="200"/>
                        </a:spcBef>
                        <a:spcAft>
                          <a:spcPts val="0"/>
                        </a:spcAft>
                      </a:pPr>
                      <a:endParaRPr lang="en-US" sz="1400" dirty="0">
                        <a:effectLst/>
                        <a:latin typeface="Arial"/>
                        <a:ea typeface="ＭＳ 明朝"/>
                        <a:cs typeface="Arial"/>
                      </a:endParaRPr>
                    </a:p>
                  </a:txBody>
                  <a:tcPr marL="73025" marR="73025" marT="0" marB="0" anchor="ctr"/>
                </a:tc>
                <a:tc hMerge="1">
                  <a:txBody>
                    <a:bodyPr/>
                    <a:lstStyle/>
                    <a:p>
                      <a:pPr marL="0" marR="0" algn="ctr">
                        <a:spcBef>
                          <a:spcPts val="200"/>
                        </a:spcBef>
                        <a:spcAft>
                          <a:spcPts val="0"/>
                        </a:spcAft>
                      </a:pPr>
                      <a:endParaRPr lang="en-US" sz="1400" dirty="0">
                        <a:effectLst/>
                        <a:latin typeface="Arial"/>
                        <a:ea typeface="ＭＳ 明朝"/>
                        <a:cs typeface="Arial"/>
                      </a:endParaRPr>
                    </a:p>
                  </a:txBody>
                  <a:tcPr marL="73025" marR="73025" marT="0" marB="0" anchor="ctr"/>
                </a:tc>
              </a:tr>
            </a:tbl>
          </a:graphicData>
        </a:graphic>
      </p:graphicFrame>
      <p:sp>
        <p:nvSpPr>
          <p:cNvPr id="13" name="Rectangle 12"/>
          <p:cNvSpPr/>
          <p:nvPr/>
        </p:nvSpPr>
        <p:spPr>
          <a:xfrm>
            <a:off x="444988" y="3174859"/>
            <a:ext cx="8229600" cy="976879"/>
          </a:xfrm>
          <a:prstGeom prst="rect">
            <a:avLst/>
          </a:prstGeom>
          <a:noFill/>
          <a:ln w="19050">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25718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Tobacco-Use Cessation Measures</a:t>
            </a:r>
            <a:endParaRPr lang="en-US" dirty="0"/>
          </a:p>
        </p:txBody>
      </p:sp>
      <p:sp>
        <p:nvSpPr>
          <p:cNvPr id="3" name="Content Placeholder 2"/>
          <p:cNvSpPr>
            <a:spLocks noGrp="1"/>
          </p:cNvSpPr>
          <p:nvPr>
            <p:ph idx="1"/>
          </p:nvPr>
        </p:nvSpPr>
        <p:spPr/>
        <p:txBody>
          <a:bodyPr/>
          <a:lstStyle/>
          <a:p>
            <a:pPr>
              <a:spcAft>
                <a:spcPts val="600"/>
              </a:spcAft>
            </a:pPr>
            <a:r>
              <a:rPr lang="en-US" dirty="0" smtClean="0"/>
              <a:t>Self–reported tobacco use abstinence question: Have </a:t>
            </a:r>
            <a:r>
              <a:rPr lang="en-US" dirty="0"/>
              <a:t>you smoked any cigarettes or used other tobacco, even a puff or a pinch, in the last 30 days</a:t>
            </a:r>
            <a:r>
              <a:rPr lang="en-US" dirty="0" smtClean="0"/>
              <a:t>?</a:t>
            </a:r>
          </a:p>
          <a:p>
            <a:pPr>
              <a:spcAft>
                <a:spcPts val="600"/>
              </a:spcAft>
            </a:pPr>
            <a:r>
              <a:rPr lang="en-US" dirty="0" smtClean="0"/>
              <a:t>This </a:t>
            </a:r>
            <a:r>
              <a:rPr lang="en-US" dirty="0"/>
              <a:t>q</a:t>
            </a:r>
            <a:r>
              <a:rPr lang="en-US" dirty="0" smtClean="0"/>
              <a:t>uestion is asked about 7-months after enrollment and used to calculate 30 day point prevalence (30 </a:t>
            </a:r>
            <a:r>
              <a:rPr lang="en-US" dirty="0" err="1" smtClean="0"/>
              <a:t>dpp</a:t>
            </a:r>
            <a:r>
              <a:rPr lang="en-US" dirty="0" smtClean="0"/>
              <a:t>).</a:t>
            </a:r>
          </a:p>
          <a:p>
            <a:pPr>
              <a:spcAft>
                <a:spcPts val="600"/>
              </a:spcAft>
            </a:pPr>
            <a:r>
              <a:rPr lang="en-US" dirty="0" smtClean="0"/>
              <a:t>“Intent to Treat” (ITT) Quit Rate: The 30 </a:t>
            </a:r>
            <a:r>
              <a:rPr lang="en-US" dirty="0" err="1" smtClean="0"/>
              <a:t>dpp</a:t>
            </a:r>
            <a:r>
              <a:rPr lang="en-US" dirty="0" smtClean="0"/>
              <a:t> in the baseline population that assumes everyone lost to follow-up did not quit.</a:t>
            </a:r>
            <a:endParaRPr lang="en-US" dirty="0"/>
          </a:p>
          <a:p>
            <a:pPr>
              <a:spcAft>
                <a:spcPts val="600"/>
              </a:spcAft>
            </a:pPr>
            <a:r>
              <a:rPr lang="en-US" dirty="0" smtClean="0"/>
              <a:t>“Responder” (RES) Quit Rate: </a:t>
            </a:r>
            <a:r>
              <a:rPr lang="en-US" dirty="0"/>
              <a:t>The 30 </a:t>
            </a:r>
            <a:r>
              <a:rPr lang="en-US" dirty="0" err="1"/>
              <a:t>dpp</a:t>
            </a:r>
            <a:r>
              <a:rPr lang="en-US" dirty="0"/>
              <a:t> in the </a:t>
            </a:r>
            <a:r>
              <a:rPr lang="en-US" dirty="0" smtClean="0"/>
              <a:t>follow-up population.</a:t>
            </a:r>
            <a:endParaRPr lang="en-US" dirty="0"/>
          </a:p>
        </p:txBody>
      </p:sp>
    </p:spTree>
    <p:extLst>
      <p:ext uri="{BB962C8B-B14F-4D97-AF65-F5344CB8AC3E}">
        <p14:creationId xmlns:p14="http://schemas.microsoft.com/office/powerpoint/2010/main" xmlns="" val="1554481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ITT versus Responder </a:t>
            </a:r>
            <a:r>
              <a:rPr lang="en-US" dirty="0"/>
              <a:t>Quit </a:t>
            </a:r>
            <a:r>
              <a:rPr lang="en-US" dirty="0" smtClean="0"/>
              <a:t>Rate</a:t>
            </a:r>
            <a:endParaRPr lang="en-US" dirty="0"/>
          </a:p>
        </p:txBody>
      </p:sp>
      <p:pic>
        <p:nvPicPr>
          <p:cNvPr id="5" name="Picture 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4862" y="2464745"/>
            <a:ext cx="447007" cy="329374"/>
          </a:xfrm>
          <a:prstGeom prst="rect">
            <a:avLst/>
          </a:prstGeom>
        </p:spPr>
      </p:pic>
      <p:pic>
        <p:nvPicPr>
          <p:cNvPr id="6" name="Picture 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5594" y="2127734"/>
            <a:ext cx="447007" cy="329374"/>
          </a:xfrm>
          <a:prstGeom prst="rect">
            <a:avLst/>
          </a:prstGeom>
        </p:spPr>
      </p:pic>
      <p:pic>
        <p:nvPicPr>
          <p:cNvPr id="7" name="Picture 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528" y="2135371"/>
            <a:ext cx="447007" cy="329374"/>
          </a:xfrm>
          <a:prstGeom prst="rect">
            <a:avLst/>
          </a:prstGeom>
        </p:spPr>
      </p:pic>
      <p:pic>
        <p:nvPicPr>
          <p:cNvPr id="8" name="Picture 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8173" y="2481270"/>
            <a:ext cx="447007" cy="329374"/>
          </a:xfrm>
          <a:prstGeom prst="rect">
            <a:avLst/>
          </a:prstGeom>
        </p:spPr>
      </p:pic>
      <p:pic>
        <p:nvPicPr>
          <p:cNvPr id="9" name="Picture 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528" y="2481270"/>
            <a:ext cx="447007" cy="329374"/>
          </a:xfrm>
          <a:prstGeom prst="rect">
            <a:avLst/>
          </a:prstGeom>
        </p:spPr>
      </p:pic>
      <p:pic>
        <p:nvPicPr>
          <p:cNvPr id="10" name="Picture 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528" y="2810644"/>
            <a:ext cx="447007" cy="329374"/>
          </a:xfrm>
          <a:prstGeom prst="rect">
            <a:avLst/>
          </a:prstGeom>
        </p:spPr>
      </p:pic>
      <p:pic>
        <p:nvPicPr>
          <p:cNvPr id="11" name="Picture 1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4862" y="2810644"/>
            <a:ext cx="447007" cy="329374"/>
          </a:xfrm>
          <a:prstGeom prst="rect">
            <a:avLst/>
          </a:prstGeom>
        </p:spPr>
      </p:pic>
      <p:pic>
        <p:nvPicPr>
          <p:cNvPr id="12" name="Picture 1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84784" y="2810644"/>
            <a:ext cx="447007" cy="329374"/>
          </a:xfrm>
          <a:prstGeom prst="rect">
            <a:avLst/>
          </a:prstGeom>
        </p:spPr>
      </p:pic>
      <p:pic>
        <p:nvPicPr>
          <p:cNvPr id="14" name="Picture 1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8173" y="2135371"/>
            <a:ext cx="447007" cy="329374"/>
          </a:xfrm>
          <a:prstGeom prst="rect">
            <a:avLst/>
          </a:prstGeom>
        </p:spPr>
      </p:pic>
      <p:pic>
        <p:nvPicPr>
          <p:cNvPr id="15" name="Picture 1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46121" y="2474607"/>
            <a:ext cx="447007" cy="329374"/>
          </a:xfrm>
          <a:prstGeom prst="rect">
            <a:avLst/>
          </a:prstGeom>
        </p:spPr>
      </p:pic>
      <p:pic>
        <p:nvPicPr>
          <p:cNvPr id="16" name="Picture 1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26853" y="2137596"/>
            <a:ext cx="447007" cy="329374"/>
          </a:xfrm>
          <a:prstGeom prst="rect">
            <a:avLst/>
          </a:prstGeom>
        </p:spPr>
      </p:pic>
      <p:pic>
        <p:nvPicPr>
          <p:cNvPr id="17" name="Picture 1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50787" y="2145233"/>
            <a:ext cx="447007" cy="329374"/>
          </a:xfrm>
          <a:prstGeom prst="rect">
            <a:avLst/>
          </a:prstGeom>
        </p:spPr>
      </p:pic>
      <p:pic>
        <p:nvPicPr>
          <p:cNvPr id="18" name="Picture 1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9432" y="2491132"/>
            <a:ext cx="447007" cy="329374"/>
          </a:xfrm>
          <a:prstGeom prst="rect">
            <a:avLst/>
          </a:prstGeom>
        </p:spPr>
      </p:pic>
      <p:pic>
        <p:nvPicPr>
          <p:cNvPr id="19" name="Picture 1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50787" y="2491132"/>
            <a:ext cx="447007" cy="329374"/>
          </a:xfrm>
          <a:prstGeom prst="rect">
            <a:avLst/>
          </a:prstGeom>
        </p:spPr>
      </p:pic>
      <p:pic>
        <p:nvPicPr>
          <p:cNvPr id="20" name="Picture 1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50787" y="2820506"/>
            <a:ext cx="447007" cy="329374"/>
          </a:xfrm>
          <a:prstGeom prst="rect">
            <a:avLst/>
          </a:prstGeom>
        </p:spPr>
      </p:pic>
      <p:pic>
        <p:nvPicPr>
          <p:cNvPr id="21" name="Picture 2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46121" y="2820506"/>
            <a:ext cx="447007" cy="329374"/>
          </a:xfrm>
          <a:prstGeom prst="rect">
            <a:avLst/>
          </a:prstGeom>
        </p:spPr>
      </p:pic>
      <p:pic>
        <p:nvPicPr>
          <p:cNvPr id="22" name="Picture 2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46043" y="2820506"/>
            <a:ext cx="447007" cy="329374"/>
          </a:xfrm>
          <a:prstGeom prst="rect">
            <a:avLst/>
          </a:prstGeom>
        </p:spPr>
      </p:pic>
      <p:pic>
        <p:nvPicPr>
          <p:cNvPr id="23" name="Picture 2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9432" y="2145233"/>
            <a:ext cx="447007" cy="329374"/>
          </a:xfrm>
          <a:prstGeom prst="rect">
            <a:avLst/>
          </a:prstGeom>
        </p:spPr>
      </p:pic>
      <p:pic>
        <p:nvPicPr>
          <p:cNvPr id="24" name="Picture 2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1754" y="3498289"/>
            <a:ext cx="447007" cy="329374"/>
          </a:xfrm>
          <a:prstGeom prst="rect">
            <a:avLst/>
          </a:prstGeom>
        </p:spPr>
      </p:pic>
      <p:pic>
        <p:nvPicPr>
          <p:cNvPr id="25" name="Picture 2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2486" y="3161278"/>
            <a:ext cx="447007" cy="329374"/>
          </a:xfrm>
          <a:prstGeom prst="rect">
            <a:avLst/>
          </a:prstGeom>
        </p:spPr>
      </p:pic>
      <p:pic>
        <p:nvPicPr>
          <p:cNvPr id="26" name="Picture 2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6420" y="3168915"/>
            <a:ext cx="447007" cy="329374"/>
          </a:xfrm>
          <a:prstGeom prst="rect">
            <a:avLst/>
          </a:prstGeom>
        </p:spPr>
      </p:pic>
      <p:pic>
        <p:nvPicPr>
          <p:cNvPr id="27" name="Picture 2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5065" y="3514814"/>
            <a:ext cx="447007" cy="329374"/>
          </a:xfrm>
          <a:prstGeom prst="rect">
            <a:avLst/>
          </a:prstGeom>
        </p:spPr>
      </p:pic>
      <p:pic>
        <p:nvPicPr>
          <p:cNvPr id="28" name="Picture 2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6420" y="3514814"/>
            <a:ext cx="447007" cy="329374"/>
          </a:xfrm>
          <a:prstGeom prst="rect">
            <a:avLst/>
          </a:prstGeom>
        </p:spPr>
      </p:pic>
      <p:pic>
        <p:nvPicPr>
          <p:cNvPr id="29" name="Picture 2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6420" y="3844188"/>
            <a:ext cx="447007" cy="329374"/>
          </a:xfrm>
          <a:prstGeom prst="rect">
            <a:avLst/>
          </a:prstGeom>
        </p:spPr>
      </p:pic>
      <p:pic>
        <p:nvPicPr>
          <p:cNvPr id="30" name="Picture 2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1754" y="3844188"/>
            <a:ext cx="447007" cy="329374"/>
          </a:xfrm>
          <a:prstGeom prst="rect">
            <a:avLst/>
          </a:prstGeom>
        </p:spPr>
      </p:pic>
      <p:pic>
        <p:nvPicPr>
          <p:cNvPr id="31" name="Picture 3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81676" y="3844188"/>
            <a:ext cx="447007" cy="329374"/>
          </a:xfrm>
          <a:prstGeom prst="rect">
            <a:avLst/>
          </a:prstGeom>
        </p:spPr>
      </p:pic>
      <p:pic>
        <p:nvPicPr>
          <p:cNvPr id="32" name="Picture 3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5065" y="3168915"/>
            <a:ext cx="447007" cy="329374"/>
          </a:xfrm>
          <a:prstGeom prst="rect">
            <a:avLst/>
          </a:prstGeom>
        </p:spPr>
      </p:pic>
      <p:pic>
        <p:nvPicPr>
          <p:cNvPr id="33" name="Picture 3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43013" y="3508151"/>
            <a:ext cx="447007" cy="329374"/>
          </a:xfrm>
          <a:prstGeom prst="rect">
            <a:avLst/>
          </a:prstGeom>
        </p:spPr>
      </p:pic>
      <p:pic>
        <p:nvPicPr>
          <p:cNvPr id="34" name="Picture 3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23745" y="3171140"/>
            <a:ext cx="447007" cy="329374"/>
          </a:xfrm>
          <a:prstGeom prst="rect">
            <a:avLst/>
          </a:prstGeom>
        </p:spPr>
      </p:pic>
      <p:pic>
        <p:nvPicPr>
          <p:cNvPr id="35" name="Picture 3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47679" y="3178777"/>
            <a:ext cx="447007" cy="329374"/>
          </a:xfrm>
          <a:prstGeom prst="rect">
            <a:avLst/>
          </a:prstGeom>
        </p:spPr>
      </p:pic>
      <p:pic>
        <p:nvPicPr>
          <p:cNvPr id="36" name="Picture 3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6324" y="3524676"/>
            <a:ext cx="447007" cy="329374"/>
          </a:xfrm>
          <a:prstGeom prst="rect">
            <a:avLst/>
          </a:prstGeom>
        </p:spPr>
      </p:pic>
      <p:pic>
        <p:nvPicPr>
          <p:cNvPr id="37" name="Picture 3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47679" y="3524676"/>
            <a:ext cx="447007" cy="329374"/>
          </a:xfrm>
          <a:prstGeom prst="rect">
            <a:avLst/>
          </a:prstGeom>
        </p:spPr>
      </p:pic>
      <p:pic>
        <p:nvPicPr>
          <p:cNvPr id="38" name="Picture 3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47679" y="3854050"/>
            <a:ext cx="447007" cy="329374"/>
          </a:xfrm>
          <a:prstGeom prst="rect">
            <a:avLst/>
          </a:prstGeom>
        </p:spPr>
      </p:pic>
      <p:pic>
        <p:nvPicPr>
          <p:cNvPr id="39" name="Picture 3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43013" y="3854050"/>
            <a:ext cx="447007" cy="329374"/>
          </a:xfrm>
          <a:prstGeom prst="rect">
            <a:avLst/>
          </a:prstGeom>
        </p:spPr>
      </p:pic>
      <p:pic>
        <p:nvPicPr>
          <p:cNvPr id="40" name="Picture 3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42935" y="3854050"/>
            <a:ext cx="447007" cy="329374"/>
          </a:xfrm>
          <a:prstGeom prst="rect">
            <a:avLst/>
          </a:prstGeom>
        </p:spPr>
      </p:pic>
      <p:pic>
        <p:nvPicPr>
          <p:cNvPr id="41" name="Picture 4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6324" y="3178777"/>
            <a:ext cx="447007" cy="329374"/>
          </a:xfrm>
          <a:prstGeom prst="rect">
            <a:avLst/>
          </a:prstGeom>
        </p:spPr>
      </p:pic>
      <p:pic>
        <p:nvPicPr>
          <p:cNvPr id="3" name="Picture 2"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25443" y="2125050"/>
            <a:ext cx="356904" cy="329184"/>
          </a:xfrm>
          <a:prstGeom prst="rect">
            <a:avLst/>
          </a:prstGeom>
        </p:spPr>
      </p:pic>
      <p:pic>
        <p:nvPicPr>
          <p:cNvPr id="42" name="Picture 41"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14950" y="2121588"/>
            <a:ext cx="356904" cy="329184"/>
          </a:xfrm>
          <a:prstGeom prst="rect">
            <a:avLst/>
          </a:prstGeom>
        </p:spPr>
      </p:pic>
      <p:pic>
        <p:nvPicPr>
          <p:cNvPr id="43" name="Picture 42"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242093" y="2125050"/>
            <a:ext cx="356904" cy="329184"/>
          </a:xfrm>
          <a:prstGeom prst="rect">
            <a:avLst/>
          </a:prstGeom>
        </p:spPr>
      </p:pic>
      <p:pic>
        <p:nvPicPr>
          <p:cNvPr id="44" name="Picture 43"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39695" y="2121588"/>
            <a:ext cx="356904" cy="329184"/>
          </a:xfrm>
          <a:prstGeom prst="rect">
            <a:avLst/>
          </a:prstGeom>
        </p:spPr>
      </p:pic>
      <p:pic>
        <p:nvPicPr>
          <p:cNvPr id="45" name="Picture 44"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28340" y="2121588"/>
            <a:ext cx="356904" cy="329184"/>
          </a:xfrm>
          <a:prstGeom prst="rect">
            <a:avLst/>
          </a:prstGeom>
        </p:spPr>
      </p:pic>
      <p:pic>
        <p:nvPicPr>
          <p:cNvPr id="62" name="Picture 6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33437" y="2870600"/>
            <a:ext cx="447007" cy="329374"/>
          </a:xfrm>
          <a:prstGeom prst="rect">
            <a:avLst/>
          </a:prstGeom>
        </p:spPr>
      </p:pic>
      <p:pic>
        <p:nvPicPr>
          <p:cNvPr id="63" name="Picture 6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28771" y="2870600"/>
            <a:ext cx="447007" cy="329374"/>
          </a:xfrm>
          <a:prstGeom prst="rect">
            <a:avLst/>
          </a:prstGeom>
        </p:spPr>
      </p:pic>
      <p:pic>
        <p:nvPicPr>
          <p:cNvPr id="64" name="Picture 6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28693" y="2870600"/>
            <a:ext cx="447007" cy="329374"/>
          </a:xfrm>
          <a:prstGeom prst="rect">
            <a:avLst/>
          </a:prstGeom>
        </p:spPr>
      </p:pic>
      <p:pic>
        <p:nvPicPr>
          <p:cNvPr id="65" name="Picture 6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94696" y="2880462"/>
            <a:ext cx="447007" cy="329374"/>
          </a:xfrm>
          <a:prstGeom prst="rect">
            <a:avLst/>
          </a:prstGeom>
        </p:spPr>
      </p:pic>
      <p:pic>
        <p:nvPicPr>
          <p:cNvPr id="66" name="Picture 6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90030" y="2880462"/>
            <a:ext cx="447007" cy="329374"/>
          </a:xfrm>
          <a:prstGeom prst="rect">
            <a:avLst/>
          </a:prstGeom>
        </p:spPr>
      </p:pic>
      <p:pic>
        <p:nvPicPr>
          <p:cNvPr id="67" name="Picture 6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89952" y="2880462"/>
            <a:ext cx="447007" cy="329374"/>
          </a:xfrm>
          <a:prstGeom prst="rect">
            <a:avLst/>
          </a:prstGeom>
        </p:spPr>
      </p:pic>
      <p:cxnSp>
        <p:nvCxnSpPr>
          <p:cNvPr id="13" name="Straight Arrow Connector 12"/>
          <p:cNvCxnSpPr/>
          <p:nvPr/>
        </p:nvCxnSpPr>
        <p:spPr>
          <a:xfrm>
            <a:off x="3654360" y="2656123"/>
            <a:ext cx="88119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3809865" y="2656123"/>
            <a:ext cx="12959" cy="2410181"/>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p:nvPr/>
        </p:nvCxnSpPr>
        <p:spPr>
          <a:xfrm>
            <a:off x="3806760" y="5050257"/>
            <a:ext cx="728794" cy="21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1829144" y="4788166"/>
            <a:ext cx="2044963" cy="646331"/>
          </a:xfrm>
          <a:prstGeom prst="rect">
            <a:avLst/>
          </a:prstGeom>
          <a:noFill/>
        </p:spPr>
        <p:txBody>
          <a:bodyPr wrap="none" rtlCol="0">
            <a:spAutoFit/>
          </a:bodyPr>
          <a:lstStyle/>
          <a:p>
            <a:r>
              <a:rPr lang="en-US" dirty="0" smtClean="0"/>
              <a:t>Loss to Follow-up</a:t>
            </a:r>
          </a:p>
          <a:p>
            <a:r>
              <a:rPr lang="en-US" dirty="0" smtClean="0"/>
              <a:t>(random)</a:t>
            </a:r>
            <a:endParaRPr lang="en-US" dirty="0"/>
          </a:p>
        </p:txBody>
      </p:sp>
      <p:sp>
        <p:nvSpPr>
          <p:cNvPr id="92" name="TextBox 91"/>
          <p:cNvSpPr txBox="1"/>
          <p:nvPr/>
        </p:nvSpPr>
        <p:spPr>
          <a:xfrm>
            <a:off x="489528" y="1506706"/>
            <a:ext cx="2289321" cy="369332"/>
          </a:xfrm>
          <a:prstGeom prst="rect">
            <a:avLst/>
          </a:prstGeom>
          <a:noFill/>
        </p:spPr>
        <p:txBody>
          <a:bodyPr wrap="none" rtlCol="0">
            <a:spAutoFit/>
          </a:bodyPr>
          <a:lstStyle/>
          <a:p>
            <a:r>
              <a:rPr lang="en-US" dirty="0" smtClean="0"/>
              <a:t>Baseline Population</a:t>
            </a:r>
            <a:endParaRPr lang="en-US" dirty="0"/>
          </a:p>
        </p:txBody>
      </p:sp>
      <p:sp>
        <p:nvSpPr>
          <p:cNvPr id="93" name="TextBox 92"/>
          <p:cNvSpPr txBox="1"/>
          <p:nvPr/>
        </p:nvSpPr>
        <p:spPr>
          <a:xfrm>
            <a:off x="4724013" y="1503610"/>
            <a:ext cx="4123808" cy="369332"/>
          </a:xfrm>
          <a:prstGeom prst="rect">
            <a:avLst/>
          </a:prstGeom>
          <a:noFill/>
        </p:spPr>
        <p:txBody>
          <a:bodyPr wrap="none" rtlCol="0">
            <a:spAutoFit/>
          </a:bodyPr>
          <a:lstStyle/>
          <a:p>
            <a:r>
              <a:rPr lang="en-US" dirty="0" smtClean="0"/>
              <a:t>Follow-up</a:t>
            </a:r>
            <a:r>
              <a:rPr lang="en-US" dirty="0"/>
              <a:t> Population (50% Response</a:t>
            </a:r>
            <a:r>
              <a:rPr lang="en-US" dirty="0" smtClean="0"/>
              <a:t>)</a:t>
            </a:r>
            <a:endParaRPr lang="en-US" dirty="0"/>
          </a:p>
        </p:txBody>
      </p:sp>
      <p:sp>
        <p:nvSpPr>
          <p:cNvPr id="94" name="TextBox 93"/>
          <p:cNvSpPr txBox="1"/>
          <p:nvPr/>
        </p:nvSpPr>
        <p:spPr>
          <a:xfrm>
            <a:off x="4730522" y="5783494"/>
            <a:ext cx="3854428" cy="369332"/>
          </a:xfrm>
          <a:prstGeom prst="rect">
            <a:avLst/>
          </a:prstGeom>
          <a:noFill/>
        </p:spPr>
        <p:txBody>
          <a:bodyPr wrap="none" rtlCol="0">
            <a:spAutoFit/>
          </a:bodyPr>
          <a:lstStyle/>
          <a:p>
            <a:r>
              <a:rPr lang="en-US" dirty="0" smtClean="0"/>
              <a:t>Dropout (unknown) QR = 5/18 = .28</a:t>
            </a:r>
            <a:endParaRPr lang="en-US" dirty="0"/>
          </a:p>
        </p:txBody>
      </p:sp>
      <p:sp>
        <p:nvSpPr>
          <p:cNvPr id="95" name="TextBox 94"/>
          <p:cNvSpPr txBox="1"/>
          <p:nvPr/>
        </p:nvSpPr>
        <p:spPr>
          <a:xfrm>
            <a:off x="4724013" y="3367625"/>
            <a:ext cx="3627653" cy="923330"/>
          </a:xfrm>
          <a:prstGeom prst="rect">
            <a:avLst/>
          </a:prstGeom>
          <a:noFill/>
        </p:spPr>
        <p:txBody>
          <a:bodyPr wrap="none" rtlCol="0">
            <a:spAutoFit/>
          </a:bodyPr>
          <a:lstStyle/>
          <a:p>
            <a:r>
              <a:rPr lang="en-US" dirty="0" smtClean="0"/>
              <a:t>ITT QR = 5/36 = .14</a:t>
            </a:r>
          </a:p>
          <a:p>
            <a:r>
              <a:rPr lang="en-US" dirty="0" smtClean="0"/>
              <a:t>RES QR = 5/18 = .28</a:t>
            </a:r>
          </a:p>
          <a:p>
            <a:r>
              <a:rPr lang="en-US" dirty="0" smtClean="0"/>
              <a:t>True (unknown) QR = 10/36 = .28</a:t>
            </a:r>
          </a:p>
        </p:txBody>
      </p:sp>
      <p:pic>
        <p:nvPicPr>
          <p:cNvPr id="86" name="Picture 8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30329" y="2491722"/>
            <a:ext cx="447007" cy="329374"/>
          </a:xfrm>
          <a:prstGeom prst="rect">
            <a:avLst/>
          </a:prstGeom>
        </p:spPr>
      </p:pic>
      <p:pic>
        <p:nvPicPr>
          <p:cNvPr id="89" name="Picture 8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25663" y="2491722"/>
            <a:ext cx="447007" cy="329374"/>
          </a:xfrm>
          <a:prstGeom prst="rect">
            <a:avLst/>
          </a:prstGeom>
        </p:spPr>
      </p:pic>
      <p:pic>
        <p:nvPicPr>
          <p:cNvPr id="90" name="Picture 8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25585" y="2491722"/>
            <a:ext cx="447007" cy="329374"/>
          </a:xfrm>
          <a:prstGeom prst="rect">
            <a:avLst/>
          </a:prstGeom>
        </p:spPr>
      </p:pic>
      <p:pic>
        <p:nvPicPr>
          <p:cNvPr id="96" name="Picture 9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91588" y="2501584"/>
            <a:ext cx="447007" cy="329374"/>
          </a:xfrm>
          <a:prstGeom prst="rect">
            <a:avLst/>
          </a:prstGeom>
        </p:spPr>
      </p:pic>
      <p:pic>
        <p:nvPicPr>
          <p:cNvPr id="97" name="Picture 9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86922" y="2501584"/>
            <a:ext cx="447007" cy="329374"/>
          </a:xfrm>
          <a:prstGeom prst="rect">
            <a:avLst/>
          </a:prstGeom>
        </p:spPr>
      </p:pic>
      <p:pic>
        <p:nvPicPr>
          <p:cNvPr id="98" name="Picture 9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86844" y="2501584"/>
            <a:ext cx="447007" cy="329374"/>
          </a:xfrm>
          <a:prstGeom prst="rect">
            <a:avLst/>
          </a:prstGeom>
        </p:spPr>
      </p:pic>
      <p:pic>
        <p:nvPicPr>
          <p:cNvPr id="99" name="Picture 9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91855" y="2121398"/>
            <a:ext cx="447007" cy="329374"/>
          </a:xfrm>
          <a:prstGeom prst="rect">
            <a:avLst/>
          </a:prstGeom>
        </p:spPr>
      </p:pic>
      <p:pic>
        <p:nvPicPr>
          <p:cNvPr id="100" name="Picture 99"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13703" y="4509036"/>
            <a:ext cx="356904" cy="329184"/>
          </a:xfrm>
          <a:prstGeom prst="rect">
            <a:avLst/>
          </a:prstGeom>
        </p:spPr>
      </p:pic>
      <p:pic>
        <p:nvPicPr>
          <p:cNvPr id="101" name="Picture 100"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03210" y="4505574"/>
            <a:ext cx="356904" cy="329184"/>
          </a:xfrm>
          <a:prstGeom prst="rect">
            <a:avLst/>
          </a:prstGeom>
        </p:spPr>
      </p:pic>
      <p:pic>
        <p:nvPicPr>
          <p:cNvPr id="102" name="Picture 101"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30353" y="4509036"/>
            <a:ext cx="356904" cy="329184"/>
          </a:xfrm>
          <a:prstGeom prst="rect">
            <a:avLst/>
          </a:prstGeom>
        </p:spPr>
      </p:pic>
      <p:pic>
        <p:nvPicPr>
          <p:cNvPr id="103" name="Picture 102"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827955" y="4505574"/>
            <a:ext cx="356904" cy="329184"/>
          </a:xfrm>
          <a:prstGeom prst="rect">
            <a:avLst/>
          </a:prstGeom>
        </p:spPr>
      </p:pic>
      <p:pic>
        <p:nvPicPr>
          <p:cNvPr id="104" name="Picture 103"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16600" y="4505574"/>
            <a:ext cx="356904" cy="329184"/>
          </a:xfrm>
          <a:prstGeom prst="rect">
            <a:avLst/>
          </a:prstGeom>
        </p:spPr>
      </p:pic>
      <p:pic>
        <p:nvPicPr>
          <p:cNvPr id="105" name="Picture 10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21697" y="5254586"/>
            <a:ext cx="447007" cy="329374"/>
          </a:xfrm>
          <a:prstGeom prst="rect">
            <a:avLst/>
          </a:prstGeom>
        </p:spPr>
      </p:pic>
      <p:pic>
        <p:nvPicPr>
          <p:cNvPr id="106" name="Picture 10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17031" y="5254586"/>
            <a:ext cx="447007" cy="329374"/>
          </a:xfrm>
          <a:prstGeom prst="rect">
            <a:avLst/>
          </a:prstGeom>
        </p:spPr>
      </p:pic>
      <p:pic>
        <p:nvPicPr>
          <p:cNvPr id="107" name="Picture 10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16953" y="5254586"/>
            <a:ext cx="447007" cy="329374"/>
          </a:xfrm>
          <a:prstGeom prst="rect">
            <a:avLst/>
          </a:prstGeom>
        </p:spPr>
      </p:pic>
      <p:pic>
        <p:nvPicPr>
          <p:cNvPr id="108" name="Picture 10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82956" y="5264448"/>
            <a:ext cx="447007" cy="329374"/>
          </a:xfrm>
          <a:prstGeom prst="rect">
            <a:avLst/>
          </a:prstGeom>
        </p:spPr>
      </p:pic>
      <p:pic>
        <p:nvPicPr>
          <p:cNvPr id="109" name="Picture 10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78290" y="5264448"/>
            <a:ext cx="447007" cy="329374"/>
          </a:xfrm>
          <a:prstGeom prst="rect">
            <a:avLst/>
          </a:prstGeom>
        </p:spPr>
      </p:pic>
      <p:pic>
        <p:nvPicPr>
          <p:cNvPr id="110" name="Picture 10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78212" y="5264448"/>
            <a:ext cx="447007" cy="329374"/>
          </a:xfrm>
          <a:prstGeom prst="rect">
            <a:avLst/>
          </a:prstGeom>
        </p:spPr>
      </p:pic>
      <p:pic>
        <p:nvPicPr>
          <p:cNvPr id="111" name="Picture 11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18589" y="4875708"/>
            <a:ext cx="447007" cy="329374"/>
          </a:xfrm>
          <a:prstGeom prst="rect">
            <a:avLst/>
          </a:prstGeom>
        </p:spPr>
      </p:pic>
      <p:pic>
        <p:nvPicPr>
          <p:cNvPr id="112" name="Picture 11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13923" y="4875708"/>
            <a:ext cx="447007" cy="329374"/>
          </a:xfrm>
          <a:prstGeom prst="rect">
            <a:avLst/>
          </a:prstGeom>
        </p:spPr>
      </p:pic>
      <p:pic>
        <p:nvPicPr>
          <p:cNvPr id="113" name="Picture 11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13845" y="4875708"/>
            <a:ext cx="447007" cy="329374"/>
          </a:xfrm>
          <a:prstGeom prst="rect">
            <a:avLst/>
          </a:prstGeom>
        </p:spPr>
      </p:pic>
      <p:pic>
        <p:nvPicPr>
          <p:cNvPr id="114" name="Picture 11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79848" y="4885570"/>
            <a:ext cx="447007" cy="329374"/>
          </a:xfrm>
          <a:prstGeom prst="rect">
            <a:avLst/>
          </a:prstGeom>
        </p:spPr>
      </p:pic>
      <p:pic>
        <p:nvPicPr>
          <p:cNvPr id="115" name="Picture 11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75182" y="4885570"/>
            <a:ext cx="447007" cy="329374"/>
          </a:xfrm>
          <a:prstGeom prst="rect">
            <a:avLst/>
          </a:prstGeom>
        </p:spPr>
      </p:pic>
      <p:pic>
        <p:nvPicPr>
          <p:cNvPr id="116" name="Picture 11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75104" y="4885570"/>
            <a:ext cx="447007" cy="329374"/>
          </a:xfrm>
          <a:prstGeom prst="rect">
            <a:avLst/>
          </a:prstGeom>
        </p:spPr>
      </p:pic>
      <p:pic>
        <p:nvPicPr>
          <p:cNvPr id="117" name="Picture 11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80115" y="4505384"/>
            <a:ext cx="447007" cy="329374"/>
          </a:xfrm>
          <a:prstGeom prst="rect">
            <a:avLst/>
          </a:prstGeom>
        </p:spPr>
      </p:pic>
    </p:spTree>
    <p:extLst>
      <p:ext uri="{BB962C8B-B14F-4D97-AF65-F5344CB8AC3E}">
        <p14:creationId xmlns:p14="http://schemas.microsoft.com/office/powerpoint/2010/main" xmlns="" val="2210713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ITT versus Responder </a:t>
            </a:r>
            <a:r>
              <a:rPr lang="en-US" dirty="0"/>
              <a:t>Quit </a:t>
            </a:r>
            <a:r>
              <a:rPr lang="en-US" dirty="0" smtClean="0"/>
              <a:t>Rate</a:t>
            </a:r>
            <a:endParaRPr lang="en-US" dirty="0"/>
          </a:p>
        </p:txBody>
      </p:sp>
      <p:pic>
        <p:nvPicPr>
          <p:cNvPr id="5" name="Picture 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4862" y="2428112"/>
            <a:ext cx="447007" cy="329374"/>
          </a:xfrm>
          <a:prstGeom prst="rect">
            <a:avLst/>
          </a:prstGeom>
        </p:spPr>
      </p:pic>
      <p:pic>
        <p:nvPicPr>
          <p:cNvPr id="6" name="Picture 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5594" y="2091101"/>
            <a:ext cx="447007" cy="329374"/>
          </a:xfrm>
          <a:prstGeom prst="rect">
            <a:avLst/>
          </a:prstGeom>
        </p:spPr>
      </p:pic>
      <p:pic>
        <p:nvPicPr>
          <p:cNvPr id="7" name="Picture 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9528" y="2098738"/>
            <a:ext cx="447007" cy="329374"/>
          </a:xfrm>
          <a:prstGeom prst="rect">
            <a:avLst/>
          </a:prstGeom>
        </p:spPr>
      </p:pic>
      <p:pic>
        <p:nvPicPr>
          <p:cNvPr id="8" name="Picture 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8173" y="2444637"/>
            <a:ext cx="447007" cy="329374"/>
          </a:xfrm>
          <a:prstGeom prst="rect">
            <a:avLst/>
          </a:prstGeom>
        </p:spPr>
      </p:pic>
      <p:pic>
        <p:nvPicPr>
          <p:cNvPr id="9" name="Picture 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9528" y="2444637"/>
            <a:ext cx="447007" cy="329374"/>
          </a:xfrm>
          <a:prstGeom prst="rect">
            <a:avLst/>
          </a:prstGeom>
        </p:spPr>
      </p:pic>
      <p:pic>
        <p:nvPicPr>
          <p:cNvPr id="10" name="Picture 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9528" y="2774011"/>
            <a:ext cx="447007" cy="329374"/>
          </a:xfrm>
          <a:prstGeom prst="rect">
            <a:avLst/>
          </a:prstGeom>
        </p:spPr>
      </p:pic>
      <p:pic>
        <p:nvPicPr>
          <p:cNvPr id="11" name="Picture 1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4862" y="2774011"/>
            <a:ext cx="447007" cy="329374"/>
          </a:xfrm>
          <a:prstGeom prst="rect">
            <a:avLst/>
          </a:prstGeom>
        </p:spPr>
      </p:pic>
      <p:pic>
        <p:nvPicPr>
          <p:cNvPr id="12" name="Picture 1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84784" y="2774011"/>
            <a:ext cx="447007" cy="329374"/>
          </a:xfrm>
          <a:prstGeom prst="rect">
            <a:avLst/>
          </a:prstGeom>
        </p:spPr>
      </p:pic>
      <p:pic>
        <p:nvPicPr>
          <p:cNvPr id="14" name="Picture 1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8173" y="2098738"/>
            <a:ext cx="447007" cy="329374"/>
          </a:xfrm>
          <a:prstGeom prst="rect">
            <a:avLst/>
          </a:prstGeom>
        </p:spPr>
      </p:pic>
      <p:pic>
        <p:nvPicPr>
          <p:cNvPr id="15" name="Picture 1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46121" y="2437974"/>
            <a:ext cx="447007" cy="329374"/>
          </a:xfrm>
          <a:prstGeom prst="rect">
            <a:avLst/>
          </a:prstGeom>
        </p:spPr>
      </p:pic>
      <p:pic>
        <p:nvPicPr>
          <p:cNvPr id="16" name="Picture 1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26853" y="2100963"/>
            <a:ext cx="447007" cy="329374"/>
          </a:xfrm>
          <a:prstGeom prst="rect">
            <a:avLst/>
          </a:prstGeom>
        </p:spPr>
      </p:pic>
      <p:pic>
        <p:nvPicPr>
          <p:cNvPr id="17" name="Picture 1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50787" y="2108600"/>
            <a:ext cx="447007" cy="329374"/>
          </a:xfrm>
          <a:prstGeom prst="rect">
            <a:avLst/>
          </a:prstGeom>
        </p:spPr>
      </p:pic>
      <p:pic>
        <p:nvPicPr>
          <p:cNvPr id="18" name="Picture 1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9432" y="2454499"/>
            <a:ext cx="447007" cy="329374"/>
          </a:xfrm>
          <a:prstGeom prst="rect">
            <a:avLst/>
          </a:prstGeom>
        </p:spPr>
      </p:pic>
      <p:pic>
        <p:nvPicPr>
          <p:cNvPr id="19" name="Picture 1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50787" y="2454499"/>
            <a:ext cx="447007" cy="329374"/>
          </a:xfrm>
          <a:prstGeom prst="rect">
            <a:avLst/>
          </a:prstGeom>
        </p:spPr>
      </p:pic>
      <p:pic>
        <p:nvPicPr>
          <p:cNvPr id="20" name="Picture 1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50787" y="2783873"/>
            <a:ext cx="447007" cy="329374"/>
          </a:xfrm>
          <a:prstGeom prst="rect">
            <a:avLst/>
          </a:prstGeom>
        </p:spPr>
      </p:pic>
      <p:pic>
        <p:nvPicPr>
          <p:cNvPr id="21" name="Picture 2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46121" y="2783873"/>
            <a:ext cx="447007" cy="329374"/>
          </a:xfrm>
          <a:prstGeom prst="rect">
            <a:avLst/>
          </a:prstGeom>
        </p:spPr>
      </p:pic>
      <p:pic>
        <p:nvPicPr>
          <p:cNvPr id="22" name="Picture 2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46043" y="2783873"/>
            <a:ext cx="447007" cy="329374"/>
          </a:xfrm>
          <a:prstGeom prst="rect">
            <a:avLst/>
          </a:prstGeom>
        </p:spPr>
      </p:pic>
      <p:pic>
        <p:nvPicPr>
          <p:cNvPr id="23" name="Picture 2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9432" y="2108600"/>
            <a:ext cx="447007" cy="329374"/>
          </a:xfrm>
          <a:prstGeom prst="rect">
            <a:avLst/>
          </a:prstGeom>
        </p:spPr>
      </p:pic>
      <p:pic>
        <p:nvPicPr>
          <p:cNvPr id="24" name="Picture 2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1754" y="3461656"/>
            <a:ext cx="447007" cy="329374"/>
          </a:xfrm>
          <a:prstGeom prst="rect">
            <a:avLst/>
          </a:prstGeom>
        </p:spPr>
      </p:pic>
      <p:pic>
        <p:nvPicPr>
          <p:cNvPr id="25" name="Picture 2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2486" y="3124645"/>
            <a:ext cx="447007" cy="329374"/>
          </a:xfrm>
          <a:prstGeom prst="rect">
            <a:avLst/>
          </a:prstGeom>
        </p:spPr>
      </p:pic>
      <p:pic>
        <p:nvPicPr>
          <p:cNvPr id="26" name="Picture 2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6420" y="3132282"/>
            <a:ext cx="447007" cy="329374"/>
          </a:xfrm>
          <a:prstGeom prst="rect">
            <a:avLst/>
          </a:prstGeom>
        </p:spPr>
      </p:pic>
      <p:pic>
        <p:nvPicPr>
          <p:cNvPr id="27" name="Picture 2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065" y="3478181"/>
            <a:ext cx="447007" cy="329374"/>
          </a:xfrm>
          <a:prstGeom prst="rect">
            <a:avLst/>
          </a:prstGeom>
        </p:spPr>
      </p:pic>
      <p:pic>
        <p:nvPicPr>
          <p:cNvPr id="28" name="Picture 2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6420" y="3478181"/>
            <a:ext cx="447007" cy="329374"/>
          </a:xfrm>
          <a:prstGeom prst="rect">
            <a:avLst/>
          </a:prstGeom>
        </p:spPr>
      </p:pic>
      <p:pic>
        <p:nvPicPr>
          <p:cNvPr id="29" name="Picture 2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6420" y="3807555"/>
            <a:ext cx="447007" cy="329374"/>
          </a:xfrm>
          <a:prstGeom prst="rect">
            <a:avLst/>
          </a:prstGeom>
        </p:spPr>
      </p:pic>
      <p:pic>
        <p:nvPicPr>
          <p:cNvPr id="30" name="Picture 2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1754" y="3807555"/>
            <a:ext cx="447007" cy="329374"/>
          </a:xfrm>
          <a:prstGeom prst="rect">
            <a:avLst/>
          </a:prstGeom>
        </p:spPr>
      </p:pic>
      <p:pic>
        <p:nvPicPr>
          <p:cNvPr id="31" name="Picture 3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81676" y="3807555"/>
            <a:ext cx="447007" cy="329374"/>
          </a:xfrm>
          <a:prstGeom prst="rect">
            <a:avLst/>
          </a:prstGeom>
        </p:spPr>
      </p:pic>
      <p:pic>
        <p:nvPicPr>
          <p:cNvPr id="32" name="Picture 3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065" y="3132282"/>
            <a:ext cx="447007" cy="329374"/>
          </a:xfrm>
          <a:prstGeom prst="rect">
            <a:avLst/>
          </a:prstGeom>
        </p:spPr>
      </p:pic>
      <p:pic>
        <p:nvPicPr>
          <p:cNvPr id="33" name="Picture 3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43013" y="3471518"/>
            <a:ext cx="447007" cy="329374"/>
          </a:xfrm>
          <a:prstGeom prst="rect">
            <a:avLst/>
          </a:prstGeom>
        </p:spPr>
      </p:pic>
      <p:pic>
        <p:nvPicPr>
          <p:cNvPr id="34" name="Picture 3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23745" y="3134507"/>
            <a:ext cx="447007" cy="329374"/>
          </a:xfrm>
          <a:prstGeom prst="rect">
            <a:avLst/>
          </a:prstGeom>
        </p:spPr>
      </p:pic>
      <p:pic>
        <p:nvPicPr>
          <p:cNvPr id="35" name="Picture 3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47679" y="3142144"/>
            <a:ext cx="447007" cy="329374"/>
          </a:xfrm>
          <a:prstGeom prst="rect">
            <a:avLst/>
          </a:prstGeom>
        </p:spPr>
      </p:pic>
      <p:pic>
        <p:nvPicPr>
          <p:cNvPr id="36" name="Picture 3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6324" y="3488043"/>
            <a:ext cx="447007" cy="329374"/>
          </a:xfrm>
          <a:prstGeom prst="rect">
            <a:avLst/>
          </a:prstGeom>
        </p:spPr>
      </p:pic>
      <p:pic>
        <p:nvPicPr>
          <p:cNvPr id="37" name="Picture 3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47679" y="3488043"/>
            <a:ext cx="447007" cy="329374"/>
          </a:xfrm>
          <a:prstGeom prst="rect">
            <a:avLst/>
          </a:prstGeom>
        </p:spPr>
      </p:pic>
      <p:pic>
        <p:nvPicPr>
          <p:cNvPr id="38" name="Picture 3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47679" y="3817417"/>
            <a:ext cx="447007" cy="329374"/>
          </a:xfrm>
          <a:prstGeom prst="rect">
            <a:avLst/>
          </a:prstGeom>
        </p:spPr>
      </p:pic>
      <p:pic>
        <p:nvPicPr>
          <p:cNvPr id="39" name="Picture 3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43013" y="3817417"/>
            <a:ext cx="447007" cy="329374"/>
          </a:xfrm>
          <a:prstGeom prst="rect">
            <a:avLst/>
          </a:prstGeom>
        </p:spPr>
      </p:pic>
      <p:pic>
        <p:nvPicPr>
          <p:cNvPr id="40" name="Picture 3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42935" y="3817417"/>
            <a:ext cx="447007" cy="329374"/>
          </a:xfrm>
          <a:prstGeom prst="rect">
            <a:avLst/>
          </a:prstGeom>
        </p:spPr>
      </p:pic>
      <p:pic>
        <p:nvPicPr>
          <p:cNvPr id="41" name="Picture 4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6324" y="3142144"/>
            <a:ext cx="447007" cy="329374"/>
          </a:xfrm>
          <a:prstGeom prst="rect">
            <a:avLst/>
          </a:prstGeom>
        </p:spPr>
      </p:pic>
      <p:pic>
        <p:nvPicPr>
          <p:cNvPr id="3" name="Picture 2"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5443" y="2088417"/>
            <a:ext cx="356904" cy="329184"/>
          </a:xfrm>
          <a:prstGeom prst="rect">
            <a:avLst/>
          </a:prstGeom>
        </p:spPr>
      </p:pic>
      <p:pic>
        <p:nvPicPr>
          <p:cNvPr id="42" name="Picture 41"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214950" y="2084955"/>
            <a:ext cx="356904" cy="329184"/>
          </a:xfrm>
          <a:prstGeom prst="rect">
            <a:avLst/>
          </a:prstGeom>
        </p:spPr>
      </p:pic>
      <p:pic>
        <p:nvPicPr>
          <p:cNvPr id="43" name="Picture 42"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242093" y="2088417"/>
            <a:ext cx="356904" cy="329184"/>
          </a:xfrm>
          <a:prstGeom prst="rect">
            <a:avLst/>
          </a:prstGeom>
        </p:spPr>
      </p:pic>
      <p:pic>
        <p:nvPicPr>
          <p:cNvPr id="44" name="Picture 43"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739695" y="2084955"/>
            <a:ext cx="356904" cy="329184"/>
          </a:xfrm>
          <a:prstGeom prst="rect">
            <a:avLst/>
          </a:prstGeom>
        </p:spPr>
      </p:pic>
      <p:pic>
        <p:nvPicPr>
          <p:cNvPr id="45" name="Picture 44"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728340" y="2084955"/>
            <a:ext cx="356904" cy="329184"/>
          </a:xfrm>
          <a:prstGeom prst="rect">
            <a:avLst/>
          </a:prstGeom>
        </p:spPr>
      </p:pic>
      <p:pic>
        <p:nvPicPr>
          <p:cNvPr id="46" name="Picture 45"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75347" y="2084955"/>
            <a:ext cx="356904" cy="329184"/>
          </a:xfrm>
          <a:prstGeom prst="rect">
            <a:avLst/>
          </a:prstGeom>
        </p:spPr>
      </p:pic>
      <p:pic>
        <p:nvPicPr>
          <p:cNvPr id="47" name="Picture 46"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5443" y="2468635"/>
            <a:ext cx="356904" cy="329184"/>
          </a:xfrm>
          <a:prstGeom prst="rect">
            <a:avLst/>
          </a:prstGeom>
        </p:spPr>
      </p:pic>
      <p:pic>
        <p:nvPicPr>
          <p:cNvPr id="48" name="Picture 47"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210441" y="4519460"/>
            <a:ext cx="356904" cy="329184"/>
          </a:xfrm>
          <a:prstGeom prst="rect">
            <a:avLst/>
          </a:prstGeom>
        </p:spPr>
      </p:pic>
      <p:pic>
        <p:nvPicPr>
          <p:cNvPr id="49" name="Picture 48"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214950" y="2461973"/>
            <a:ext cx="356904" cy="329184"/>
          </a:xfrm>
          <a:prstGeom prst="rect">
            <a:avLst/>
          </a:prstGeom>
        </p:spPr>
      </p:pic>
      <p:pic>
        <p:nvPicPr>
          <p:cNvPr id="50" name="Picture 49"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30522" y="4532418"/>
            <a:ext cx="356904" cy="329184"/>
          </a:xfrm>
          <a:prstGeom prst="rect">
            <a:avLst/>
          </a:prstGeom>
        </p:spPr>
      </p:pic>
      <p:pic>
        <p:nvPicPr>
          <p:cNvPr id="58" name="Picture 5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23985" y="2475874"/>
            <a:ext cx="447007" cy="329374"/>
          </a:xfrm>
          <a:prstGeom prst="rect">
            <a:avLst/>
          </a:prstGeom>
        </p:spPr>
      </p:pic>
      <p:pic>
        <p:nvPicPr>
          <p:cNvPr id="59" name="Picture 5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91933" y="2469211"/>
            <a:ext cx="447007" cy="329374"/>
          </a:xfrm>
          <a:prstGeom prst="rect">
            <a:avLst/>
          </a:prstGeom>
        </p:spPr>
      </p:pic>
      <p:pic>
        <p:nvPicPr>
          <p:cNvPr id="60" name="Picture 5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85244" y="2485736"/>
            <a:ext cx="447007" cy="329374"/>
          </a:xfrm>
          <a:prstGeom prst="rect">
            <a:avLst/>
          </a:prstGeom>
        </p:spPr>
      </p:pic>
      <p:pic>
        <p:nvPicPr>
          <p:cNvPr id="61" name="Picture 6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599" y="2485736"/>
            <a:ext cx="447007" cy="329374"/>
          </a:xfrm>
          <a:prstGeom prst="rect">
            <a:avLst/>
          </a:prstGeom>
        </p:spPr>
      </p:pic>
      <p:pic>
        <p:nvPicPr>
          <p:cNvPr id="62" name="Picture 6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3437" y="2833967"/>
            <a:ext cx="447007" cy="329374"/>
          </a:xfrm>
          <a:prstGeom prst="rect">
            <a:avLst/>
          </a:prstGeom>
        </p:spPr>
      </p:pic>
      <p:pic>
        <p:nvPicPr>
          <p:cNvPr id="63" name="Picture 6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28771" y="2833967"/>
            <a:ext cx="447007" cy="329374"/>
          </a:xfrm>
          <a:prstGeom prst="rect">
            <a:avLst/>
          </a:prstGeom>
        </p:spPr>
      </p:pic>
      <p:pic>
        <p:nvPicPr>
          <p:cNvPr id="64" name="Picture 6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28693" y="2833967"/>
            <a:ext cx="447007" cy="329374"/>
          </a:xfrm>
          <a:prstGeom prst="rect">
            <a:avLst/>
          </a:prstGeom>
        </p:spPr>
      </p:pic>
      <p:pic>
        <p:nvPicPr>
          <p:cNvPr id="65" name="Picture 6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4696" y="2843829"/>
            <a:ext cx="447007" cy="329374"/>
          </a:xfrm>
          <a:prstGeom prst="rect">
            <a:avLst/>
          </a:prstGeom>
        </p:spPr>
      </p:pic>
      <p:pic>
        <p:nvPicPr>
          <p:cNvPr id="66" name="Picture 6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90030" y="2843829"/>
            <a:ext cx="447007" cy="329374"/>
          </a:xfrm>
          <a:prstGeom prst="rect">
            <a:avLst/>
          </a:prstGeom>
        </p:spPr>
      </p:pic>
      <p:pic>
        <p:nvPicPr>
          <p:cNvPr id="67" name="Picture 6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89952" y="2843829"/>
            <a:ext cx="447007" cy="329374"/>
          </a:xfrm>
          <a:prstGeom prst="rect">
            <a:avLst/>
          </a:prstGeom>
        </p:spPr>
      </p:pic>
      <p:pic>
        <p:nvPicPr>
          <p:cNvPr id="68" name="Picture 6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30674" y="4872335"/>
            <a:ext cx="447007" cy="329374"/>
          </a:xfrm>
          <a:prstGeom prst="rect">
            <a:avLst/>
          </a:prstGeom>
        </p:spPr>
      </p:pic>
      <p:pic>
        <p:nvPicPr>
          <p:cNvPr id="71" name="Picture 7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23985" y="4888860"/>
            <a:ext cx="447007" cy="329374"/>
          </a:xfrm>
          <a:prstGeom prst="rect">
            <a:avLst/>
          </a:prstGeom>
        </p:spPr>
      </p:pic>
      <p:pic>
        <p:nvPicPr>
          <p:cNvPr id="72" name="Picture 7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5340" y="4888860"/>
            <a:ext cx="447007" cy="329374"/>
          </a:xfrm>
          <a:prstGeom prst="rect">
            <a:avLst/>
          </a:prstGeom>
        </p:spPr>
      </p:pic>
      <p:pic>
        <p:nvPicPr>
          <p:cNvPr id="73" name="Picture 7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5340" y="5218234"/>
            <a:ext cx="447007" cy="329374"/>
          </a:xfrm>
          <a:prstGeom prst="rect">
            <a:avLst/>
          </a:prstGeom>
        </p:spPr>
      </p:pic>
      <p:pic>
        <p:nvPicPr>
          <p:cNvPr id="74" name="Picture 7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30674" y="5218234"/>
            <a:ext cx="447007" cy="329374"/>
          </a:xfrm>
          <a:prstGeom prst="rect">
            <a:avLst/>
          </a:prstGeom>
        </p:spPr>
      </p:pic>
      <p:pic>
        <p:nvPicPr>
          <p:cNvPr id="75" name="Picture 7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30596" y="5218234"/>
            <a:ext cx="447007" cy="329374"/>
          </a:xfrm>
          <a:prstGeom prst="rect">
            <a:avLst/>
          </a:prstGeom>
        </p:spPr>
      </p:pic>
      <p:pic>
        <p:nvPicPr>
          <p:cNvPr id="76" name="Picture 7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23985" y="4542961"/>
            <a:ext cx="447007" cy="329374"/>
          </a:xfrm>
          <a:prstGeom prst="rect">
            <a:avLst/>
          </a:prstGeom>
        </p:spPr>
      </p:pic>
      <p:pic>
        <p:nvPicPr>
          <p:cNvPr id="77" name="Picture 7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91933" y="4882197"/>
            <a:ext cx="447007" cy="329374"/>
          </a:xfrm>
          <a:prstGeom prst="rect">
            <a:avLst/>
          </a:prstGeom>
        </p:spPr>
      </p:pic>
      <p:pic>
        <p:nvPicPr>
          <p:cNvPr id="78" name="Picture 7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72665" y="4545186"/>
            <a:ext cx="447007" cy="329374"/>
          </a:xfrm>
          <a:prstGeom prst="rect">
            <a:avLst/>
          </a:prstGeom>
        </p:spPr>
      </p:pic>
      <p:pic>
        <p:nvPicPr>
          <p:cNvPr id="79" name="Picture 7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599" y="4552823"/>
            <a:ext cx="447007" cy="329374"/>
          </a:xfrm>
          <a:prstGeom prst="rect">
            <a:avLst/>
          </a:prstGeom>
        </p:spPr>
      </p:pic>
      <p:pic>
        <p:nvPicPr>
          <p:cNvPr id="80" name="Picture 7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85244" y="4898722"/>
            <a:ext cx="447007" cy="329374"/>
          </a:xfrm>
          <a:prstGeom prst="rect">
            <a:avLst/>
          </a:prstGeom>
        </p:spPr>
      </p:pic>
      <p:pic>
        <p:nvPicPr>
          <p:cNvPr id="81" name="Picture 8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599" y="4898722"/>
            <a:ext cx="447007" cy="329374"/>
          </a:xfrm>
          <a:prstGeom prst="rect">
            <a:avLst/>
          </a:prstGeom>
        </p:spPr>
      </p:pic>
      <p:pic>
        <p:nvPicPr>
          <p:cNvPr id="82" name="Picture 8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599" y="5228096"/>
            <a:ext cx="447007" cy="329374"/>
          </a:xfrm>
          <a:prstGeom prst="rect">
            <a:avLst/>
          </a:prstGeom>
        </p:spPr>
      </p:pic>
      <p:pic>
        <p:nvPicPr>
          <p:cNvPr id="83" name="Picture 8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91933" y="5228096"/>
            <a:ext cx="447007" cy="329374"/>
          </a:xfrm>
          <a:prstGeom prst="rect">
            <a:avLst/>
          </a:prstGeom>
        </p:spPr>
      </p:pic>
      <p:pic>
        <p:nvPicPr>
          <p:cNvPr id="84" name="Picture 8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91855" y="5228096"/>
            <a:ext cx="447007" cy="329374"/>
          </a:xfrm>
          <a:prstGeom prst="rect">
            <a:avLst/>
          </a:prstGeom>
        </p:spPr>
      </p:pic>
      <p:pic>
        <p:nvPicPr>
          <p:cNvPr id="85" name="Picture 8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85244" y="4552823"/>
            <a:ext cx="447007" cy="329374"/>
          </a:xfrm>
          <a:prstGeom prst="rect">
            <a:avLst/>
          </a:prstGeom>
        </p:spPr>
      </p:pic>
      <p:cxnSp>
        <p:nvCxnSpPr>
          <p:cNvPr id="13" name="Straight Arrow Connector 12"/>
          <p:cNvCxnSpPr/>
          <p:nvPr/>
        </p:nvCxnSpPr>
        <p:spPr>
          <a:xfrm>
            <a:off x="3654360" y="2619490"/>
            <a:ext cx="88119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3809865" y="2619490"/>
            <a:ext cx="12959" cy="2410181"/>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p:nvPr/>
        </p:nvCxnSpPr>
        <p:spPr>
          <a:xfrm>
            <a:off x="3806760" y="5013624"/>
            <a:ext cx="728794" cy="21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1829144" y="4751533"/>
            <a:ext cx="1993680" cy="923330"/>
          </a:xfrm>
          <a:prstGeom prst="rect">
            <a:avLst/>
          </a:prstGeom>
          <a:noFill/>
        </p:spPr>
        <p:txBody>
          <a:bodyPr wrap="none" rtlCol="0">
            <a:spAutoFit/>
          </a:bodyPr>
          <a:lstStyle/>
          <a:p>
            <a:r>
              <a:rPr lang="en-US" dirty="0" smtClean="0"/>
              <a:t>Loss to Follow-up</a:t>
            </a:r>
          </a:p>
          <a:p>
            <a:r>
              <a:rPr lang="en-US" dirty="0" smtClean="0"/>
              <a:t>(</a:t>
            </a:r>
            <a:r>
              <a:rPr lang="en-US" dirty="0"/>
              <a:t>q</a:t>
            </a:r>
            <a:r>
              <a:rPr lang="en-US" dirty="0" smtClean="0"/>
              <a:t>uitters are less </a:t>
            </a:r>
          </a:p>
          <a:p>
            <a:r>
              <a:rPr lang="en-US" dirty="0" smtClean="0"/>
              <a:t>likely to be lost)</a:t>
            </a:r>
            <a:endParaRPr lang="en-US" dirty="0"/>
          </a:p>
        </p:txBody>
      </p:sp>
      <p:sp>
        <p:nvSpPr>
          <p:cNvPr id="92" name="TextBox 91"/>
          <p:cNvSpPr txBox="1"/>
          <p:nvPr/>
        </p:nvSpPr>
        <p:spPr>
          <a:xfrm>
            <a:off x="489528" y="1470073"/>
            <a:ext cx="2289321" cy="369332"/>
          </a:xfrm>
          <a:prstGeom prst="rect">
            <a:avLst/>
          </a:prstGeom>
          <a:noFill/>
        </p:spPr>
        <p:txBody>
          <a:bodyPr wrap="none" rtlCol="0">
            <a:spAutoFit/>
          </a:bodyPr>
          <a:lstStyle/>
          <a:p>
            <a:r>
              <a:rPr lang="en-US" dirty="0" smtClean="0"/>
              <a:t>Baseline Population</a:t>
            </a:r>
            <a:endParaRPr lang="en-US" dirty="0"/>
          </a:p>
        </p:txBody>
      </p:sp>
      <p:sp>
        <p:nvSpPr>
          <p:cNvPr id="93" name="TextBox 92"/>
          <p:cNvSpPr txBox="1"/>
          <p:nvPr/>
        </p:nvSpPr>
        <p:spPr>
          <a:xfrm>
            <a:off x="4724013" y="1466977"/>
            <a:ext cx="4123808" cy="369332"/>
          </a:xfrm>
          <a:prstGeom prst="rect">
            <a:avLst/>
          </a:prstGeom>
          <a:noFill/>
        </p:spPr>
        <p:txBody>
          <a:bodyPr wrap="none" rtlCol="0">
            <a:spAutoFit/>
          </a:bodyPr>
          <a:lstStyle/>
          <a:p>
            <a:r>
              <a:rPr lang="en-US" dirty="0" smtClean="0"/>
              <a:t>Follow-up</a:t>
            </a:r>
            <a:r>
              <a:rPr lang="en-US" dirty="0"/>
              <a:t> Population (50% Response</a:t>
            </a:r>
            <a:r>
              <a:rPr lang="en-US" dirty="0" smtClean="0"/>
              <a:t>)</a:t>
            </a:r>
            <a:endParaRPr lang="en-US" dirty="0"/>
          </a:p>
        </p:txBody>
      </p:sp>
      <p:sp>
        <p:nvSpPr>
          <p:cNvPr id="94" name="TextBox 93"/>
          <p:cNvSpPr txBox="1"/>
          <p:nvPr/>
        </p:nvSpPr>
        <p:spPr>
          <a:xfrm>
            <a:off x="4730522" y="5746861"/>
            <a:ext cx="3837296" cy="369332"/>
          </a:xfrm>
          <a:prstGeom prst="rect">
            <a:avLst/>
          </a:prstGeom>
          <a:noFill/>
        </p:spPr>
        <p:txBody>
          <a:bodyPr wrap="none" rtlCol="0">
            <a:spAutoFit/>
          </a:bodyPr>
          <a:lstStyle/>
          <a:p>
            <a:r>
              <a:rPr lang="en-US" dirty="0" smtClean="0"/>
              <a:t>Dropout (unknown) QR = 2/18 = .11</a:t>
            </a:r>
            <a:endParaRPr lang="en-US" dirty="0"/>
          </a:p>
        </p:txBody>
      </p:sp>
      <p:sp>
        <p:nvSpPr>
          <p:cNvPr id="95" name="TextBox 94"/>
          <p:cNvSpPr txBox="1"/>
          <p:nvPr/>
        </p:nvSpPr>
        <p:spPr>
          <a:xfrm>
            <a:off x="4724013" y="3330992"/>
            <a:ext cx="3627653" cy="923330"/>
          </a:xfrm>
          <a:prstGeom prst="rect">
            <a:avLst/>
          </a:prstGeom>
          <a:noFill/>
        </p:spPr>
        <p:txBody>
          <a:bodyPr wrap="none" rtlCol="0">
            <a:spAutoFit/>
          </a:bodyPr>
          <a:lstStyle/>
          <a:p>
            <a:r>
              <a:rPr lang="en-US" dirty="0" smtClean="0"/>
              <a:t>ITT QR = 8/36 = .22</a:t>
            </a:r>
          </a:p>
          <a:p>
            <a:r>
              <a:rPr lang="en-US" dirty="0" smtClean="0"/>
              <a:t>RES QR = 8/18 = .44</a:t>
            </a:r>
          </a:p>
          <a:p>
            <a:r>
              <a:rPr lang="en-US" dirty="0" smtClean="0"/>
              <a:t>True (unknown) QR = 10/36 = .28</a:t>
            </a:r>
          </a:p>
        </p:txBody>
      </p:sp>
    </p:spTree>
    <p:extLst>
      <p:ext uri="{BB962C8B-B14F-4D97-AF65-F5344CB8AC3E}">
        <p14:creationId xmlns:p14="http://schemas.microsoft.com/office/powerpoint/2010/main" xmlns="" val="155448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01-15 at 12.33.59 PM.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75804" y="2136824"/>
            <a:ext cx="8107302" cy="3467038"/>
          </a:xfrm>
          <a:prstGeom prst="rect">
            <a:avLst/>
          </a:prstGeom>
        </p:spPr>
      </p:pic>
      <p:sp>
        <p:nvSpPr>
          <p:cNvPr id="7" name="Title 6"/>
          <p:cNvSpPr>
            <a:spLocks noGrp="1"/>
          </p:cNvSpPr>
          <p:nvPr>
            <p:ph type="title"/>
          </p:nvPr>
        </p:nvSpPr>
        <p:spPr/>
        <p:txBody>
          <a:bodyPr/>
          <a:lstStyle/>
          <a:p>
            <a:r>
              <a:rPr lang="en-US" dirty="0" smtClean="0"/>
              <a:t>Recognition of a Problem</a:t>
            </a:r>
            <a:endParaRPr lang="en-US" dirty="0"/>
          </a:p>
        </p:txBody>
      </p:sp>
    </p:spTree>
    <p:extLst>
      <p:ext uri="{BB962C8B-B14F-4D97-AF65-F5344CB8AC3E}">
        <p14:creationId xmlns:p14="http://schemas.microsoft.com/office/powerpoint/2010/main" xmlns="" val="1378546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ITT versus Responder </a:t>
            </a:r>
            <a:r>
              <a:rPr lang="en-US" dirty="0"/>
              <a:t>Quit </a:t>
            </a:r>
            <a:r>
              <a:rPr lang="en-US" dirty="0" smtClean="0"/>
              <a:t>Rate</a:t>
            </a:r>
            <a:endParaRPr lang="en-US" dirty="0"/>
          </a:p>
        </p:txBody>
      </p:sp>
      <p:pic>
        <p:nvPicPr>
          <p:cNvPr id="5" name="Picture 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4862" y="2513589"/>
            <a:ext cx="447007" cy="329374"/>
          </a:xfrm>
          <a:prstGeom prst="rect">
            <a:avLst/>
          </a:prstGeom>
        </p:spPr>
      </p:pic>
      <p:pic>
        <p:nvPicPr>
          <p:cNvPr id="6" name="Picture 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5594" y="2176578"/>
            <a:ext cx="447007" cy="329374"/>
          </a:xfrm>
          <a:prstGeom prst="rect">
            <a:avLst/>
          </a:prstGeom>
        </p:spPr>
      </p:pic>
      <p:pic>
        <p:nvPicPr>
          <p:cNvPr id="7" name="Picture 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528" y="2184215"/>
            <a:ext cx="447007" cy="329374"/>
          </a:xfrm>
          <a:prstGeom prst="rect">
            <a:avLst/>
          </a:prstGeom>
        </p:spPr>
      </p:pic>
      <p:pic>
        <p:nvPicPr>
          <p:cNvPr id="8" name="Picture 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8173" y="2530114"/>
            <a:ext cx="447007" cy="329374"/>
          </a:xfrm>
          <a:prstGeom prst="rect">
            <a:avLst/>
          </a:prstGeom>
        </p:spPr>
      </p:pic>
      <p:pic>
        <p:nvPicPr>
          <p:cNvPr id="9" name="Picture 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528" y="2530114"/>
            <a:ext cx="447007" cy="329374"/>
          </a:xfrm>
          <a:prstGeom prst="rect">
            <a:avLst/>
          </a:prstGeom>
        </p:spPr>
      </p:pic>
      <p:pic>
        <p:nvPicPr>
          <p:cNvPr id="10" name="Picture 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528" y="2859488"/>
            <a:ext cx="447007" cy="329374"/>
          </a:xfrm>
          <a:prstGeom prst="rect">
            <a:avLst/>
          </a:prstGeom>
        </p:spPr>
      </p:pic>
      <p:pic>
        <p:nvPicPr>
          <p:cNvPr id="11" name="Picture 1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4862" y="2859488"/>
            <a:ext cx="447007" cy="329374"/>
          </a:xfrm>
          <a:prstGeom prst="rect">
            <a:avLst/>
          </a:prstGeom>
        </p:spPr>
      </p:pic>
      <p:pic>
        <p:nvPicPr>
          <p:cNvPr id="12" name="Picture 1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84784" y="2859488"/>
            <a:ext cx="447007" cy="329374"/>
          </a:xfrm>
          <a:prstGeom prst="rect">
            <a:avLst/>
          </a:prstGeom>
        </p:spPr>
      </p:pic>
      <p:pic>
        <p:nvPicPr>
          <p:cNvPr id="14" name="Picture 1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8173" y="2184215"/>
            <a:ext cx="447007" cy="329374"/>
          </a:xfrm>
          <a:prstGeom prst="rect">
            <a:avLst/>
          </a:prstGeom>
        </p:spPr>
      </p:pic>
      <p:pic>
        <p:nvPicPr>
          <p:cNvPr id="15" name="Picture 1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46121" y="2523451"/>
            <a:ext cx="447007" cy="329374"/>
          </a:xfrm>
          <a:prstGeom prst="rect">
            <a:avLst/>
          </a:prstGeom>
        </p:spPr>
      </p:pic>
      <p:pic>
        <p:nvPicPr>
          <p:cNvPr id="16" name="Picture 1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26853" y="2186440"/>
            <a:ext cx="447007" cy="329374"/>
          </a:xfrm>
          <a:prstGeom prst="rect">
            <a:avLst/>
          </a:prstGeom>
        </p:spPr>
      </p:pic>
      <p:pic>
        <p:nvPicPr>
          <p:cNvPr id="17" name="Picture 1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50787" y="2194077"/>
            <a:ext cx="447007" cy="329374"/>
          </a:xfrm>
          <a:prstGeom prst="rect">
            <a:avLst/>
          </a:prstGeom>
        </p:spPr>
      </p:pic>
      <p:pic>
        <p:nvPicPr>
          <p:cNvPr id="18" name="Picture 1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9432" y="2539976"/>
            <a:ext cx="447007" cy="329374"/>
          </a:xfrm>
          <a:prstGeom prst="rect">
            <a:avLst/>
          </a:prstGeom>
        </p:spPr>
      </p:pic>
      <p:pic>
        <p:nvPicPr>
          <p:cNvPr id="19" name="Picture 1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50787" y="2539976"/>
            <a:ext cx="447007" cy="329374"/>
          </a:xfrm>
          <a:prstGeom prst="rect">
            <a:avLst/>
          </a:prstGeom>
        </p:spPr>
      </p:pic>
      <p:pic>
        <p:nvPicPr>
          <p:cNvPr id="20" name="Picture 1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50787" y="2869350"/>
            <a:ext cx="447007" cy="329374"/>
          </a:xfrm>
          <a:prstGeom prst="rect">
            <a:avLst/>
          </a:prstGeom>
        </p:spPr>
      </p:pic>
      <p:pic>
        <p:nvPicPr>
          <p:cNvPr id="21" name="Picture 2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46121" y="2869350"/>
            <a:ext cx="447007" cy="329374"/>
          </a:xfrm>
          <a:prstGeom prst="rect">
            <a:avLst/>
          </a:prstGeom>
        </p:spPr>
      </p:pic>
      <p:pic>
        <p:nvPicPr>
          <p:cNvPr id="22" name="Picture 2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46043" y="2869350"/>
            <a:ext cx="447007" cy="329374"/>
          </a:xfrm>
          <a:prstGeom prst="rect">
            <a:avLst/>
          </a:prstGeom>
        </p:spPr>
      </p:pic>
      <p:pic>
        <p:nvPicPr>
          <p:cNvPr id="23" name="Picture 2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9432" y="2194077"/>
            <a:ext cx="447007" cy="329374"/>
          </a:xfrm>
          <a:prstGeom prst="rect">
            <a:avLst/>
          </a:prstGeom>
        </p:spPr>
      </p:pic>
      <p:pic>
        <p:nvPicPr>
          <p:cNvPr id="24" name="Picture 2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1754" y="3547133"/>
            <a:ext cx="447007" cy="329374"/>
          </a:xfrm>
          <a:prstGeom prst="rect">
            <a:avLst/>
          </a:prstGeom>
        </p:spPr>
      </p:pic>
      <p:pic>
        <p:nvPicPr>
          <p:cNvPr id="25" name="Picture 2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2486" y="3210122"/>
            <a:ext cx="447007" cy="329374"/>
          </a:xfrm>
          <a:prstGeom prst="rect">
            <a:avLst/>
          </a:prstGeom>
        </p:spPr>
      </p:pic>
      <p:pic>
        <p:nvPicPr>
          <p:cNvPr id="26" name="Picture 2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6420" y="3217759"/>
            <a:ext cx="447007" cy="329374"/>
          </a:xfrm>
          <a:prstGeom prst="rect">
            <a:avLst/>
          </a:prstGeom>
        </p:spPr>
      </p:pic>
      <p:pic>
        <p:nvPicPr>
          <p:cNvPr id="27" name="Picture 2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5065" y="3563658"/>
            <a:ext cx="447007" cy="329374"/>
          </a:xfrm>
          <a:prstGeom prst="rect">
            <a:avLst/>
          </a:prstGeom>
        </p:spPr>
      </p:pic>
      <p:pic>
        <p:nvPicPr>
          <p:cNvPr id="28" name="Picture 2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6420" y="3563658"/>
            <a:ext cx="447007" cy="329374"/>
          </a:xfrm>
          <a:prstGeom prst="rect">
            <a:avLst/>
          </a:prstGeom>
        </p:spPr>
      </p:pic>
      <p:pic>
        <p:nvPicPr>
          <p:cNvPr id="29" name="Picture 2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6420" y="3893032"/>
            <a:ext cx="447007" cy="329374"/>
          </a:xfrm>
          <a:prstGeom prst="rect">
            <a:avLst/>
          </a:prstGeom>
        </p:spPr>
      </p:pic>
      <p:pic>
        <p:nvPicPr>
          <p:cNvPr id="30" name="Picture 2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1754" y="3893032"/>
            <a:ext cx="447007" cy="329374"/>
          </a:xfrm>
          <a:prstGeom prst="rect">
            <a:avLst/>
          </a:prstGeom>
        </p:spPr>
      </p:pic>
      <p:pic>
        <p:nvPicPr>
          <p:cNvPr id="31" name="Picture 3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81676" y="3893032"/>
            <a:ext cx="447007" cy="329374"/>
          </a:xfrm>
          <a:prstGeom prst="rect">
            <a:avLst/>
          </a:prstGeom>
        </p:spPr>
      </p:pic>
      <p:pic>
        <p:nvPicPr>
          <p:cNvPr id="32" name="Picture 3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5065" y="3217759"/>
            <a:ext cx="447007" cy="329374"/>
          </a:xfrm>
          <a:prstGeom prst="rect">
            <a:avLst/>
          </a:prstGeom>
        </p:spPr>
      </p:pic>
      <p:pic>
        <p:nvPicPr>
          <p:cNvPr id="33" name="Picture 3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43013" y="3556995"/>
            <a:ext cx="447007" cy="329374"/>
          </a:xfrm>
          <a:prstGeom prst="rect">
            <a:avLst/>
          </a:prstGeom>
        </p:spPr>
      </p:pic>
      <p:pic>
        <p:nvPicPr>
          <p:cNvPr id="34" name="Picture 3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23745" y="3219984"/>
            <a:ext cx="447007" cy="329374"/>
          </a:xfrm>
          <a:prstGeom prst="rect">
            <a:avLst/>
          </a:prstGeom>
        </p:spPr>
      </p:pic>
      <p:pic>
        <p:nvPicPr>
          <p:cNvPr id="35" name="Picture 3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47679" y="3227621"/>
            <a:ext cx="447007" cy="329374"/>
          </a:xfrm>
          <a:prstGeom prst="rect">
            <a:avLst/>
          </a:prstGeom>
        </p:spPr>
      </p:pic>
      <p:pic>
        <p:nvPicPr>
          <p:cNvPr id="36" name="Picture 3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6324" y="3573520"/>
            <a:ext cx="447007" cy="329374"/>
          </a:xfrm>
          <a:prstGeom prst="rect">
            <a:avLst/>
          </a:prstGeom>
        </p:spPr>
      </p:pic>
      <p:pic>
        <p:nvPicPr>
          <p:cNvPr id="37" name="Picture 3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47679" y="3573520"/>
            <a:ext cx="447007" cy="329374"/>
          </a:xfrm>
          <a:prstGeom prst="rect">
            <a:avLst/>
          </a:prstGeom>
        </p:spPr>
      </p:pic>
      <p:pic>
        <p:nvPicPr>
          <p:cNvPr id="38" name="Picture 3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47679" y="3902894"/>
            <a:ext cx="447007" cy="329374"/>
          </a:xfrm>
          <a:prstGeom prst="rect">
            <a:avLst/>
          </a:prstGeom>
        </p:spPr>
      </p:pic>
      <p:pic>
        <p:nvPicPr>
          <p:cNvPr id="39" name="Picture 3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43013" y="3902894"/>
            <a:ext cx="447007" cy="329374"/>
          </a:xfrm>
          <a:prstGeom prst="rect">
            <a:avLst/>
          </a:prstGeom>
        </p:spPr>
      </p:pic>
      <p:pic>
        <p:nvPicPr>
          <p:cNvPr id="40" name="Picture 3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42935" y="3902894"/>
            <a:ext cx="447007" cy="329374"/>
          </a:xfrm>
          <a:prstGeom prst="rect">
            <a:avLst/>
          </a:prstGeom>
        </p:spPr>
      </p:pic>
      <p:pic>
        <p:nvPicPr>
          <p:cNvPr id="41" name="Picture 4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6324" y="3227621"/>
            <a:ext cx="447007" cy="329374"/>
          </a:xfrm>
          <a:prstGeom prst="rect">
            <a:avLst/>
          </a:prstGeom>
        </p:spPr>
      </p:pic>
      <p:pic>
        <p:nvPicPr>
          <p:cNvPr id="3" name="Picture 2"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03819" y="4604812"/>
            <a:ext cx="356904" cy="329184"/>
          </a:xfrm>
          <a:prstGeom prst="rect">
            <a:avLst/>
          </a:prstGeom>
        </p:spPr>
      </p:pic>
      <p:pic>
        <p:nvPicPr>
          <p:cNvPr id="42" name="Picture 41"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93326" y="4601350"/>
            <a:ext cx="356904" cy="329184"/>
          </a:xfrm>
          <a:prstGeom prst="rect">
            <a:avLst/>
          </a:prstGeom>
        </p:spPr>
      </p:pic>
      <p:pic>
        <p:nvPicPr>
          <p:cNvPr id="43" name="Picture 42"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20469" y="4604812"/>
            <a:ext cx="356904" cy="329184"/>
          </a:xfrm>
          <a:prstGeom prst="rect">
            <a:avLst/>
          </a:prstGeom>
        </p:spPr>
      </p:pic>
      <p:pic>
        <p:nvPicPr>
          <p:cNvPr id="44" name="Picture 43"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818071" y="4601350"/>
            <a:ext cx="356904" cy="329184"/>
          </a:xfrm>
          <a:prstGeom prst="rect">
            <a:avLst/>
          </a:prstGeom>
        </p:spPr>
      </p:pic>
      <p:pic>
        <p:nvPicPr>
          <p:cNvPr id="45" name="Picture 44"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06716" y="4601350"/>
            <a:ext cx="356904" cy="329184"/>
          </a:xfrm>
          <a:prstGeom prst="rect">
            <a:avLst/>
          </a:prstGeom>
        </p:spPr>
      </p:pic>
      <p:pic>
        <p:nvPicPr>
          <p:cNvPr id="46" name="Picture 45"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253723" y="4601350"/>
            <a:ext cx="356904" cy="329184"/>
          </a:xfrm>
          <a:prstGeom prst="rect">
            <a:avLst/>
          </a:prstGeom>
        </p:spPr>
      </p:pic>
      <p:pic>
        <p:nvPicPr>
          <p:cNvPr id="47" name="Picture 46"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03819" y="4985030"/>
            <a:ext cx="356904" cy="329184"/>
          </a:xfrm>
          <a:prstGeom prst="rect">
            <a:avLst/>
          </a:prstGeom>
        </p:spPr>
      </p:pic>
      <p:pic>
        <p:nvPicPr>
          <p:cNvPr id="48" name="Picture 47"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88506" y="2190216"/>
            <a:ext cx="356904" cy="329184"/>
          </a:xfrm>
          <a:prstGeom prst="rect">
            <a:avLst/>
          </a:prstGeom>
        </p:spPr>
      </p:pic>
      <p:pic>
        <p:nvPicPr>
          <p:cNvPr id="49" name="Picture 48"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93326" y="4978368"/>
            <a:ext cx="356904" cy="329184"/>
          </a:xfrm>
          <a:prstGeom prst="rect">
            <a:avLst/>
          </a:prstGeom>
        </p:spPr>
      </p:pic>
      <p:pic>
        <p:nvPicPr>
          <p:cNvPr id="50" name="Picture 49" descr="non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08587" y="2203174"/>
            <a:ext cx="356904" cy="329184"/>
          </a:xfrm>
          <a:prstGeom prst="rect">
            <a:avLst/>
          </a:prstGeom>
        </p:spPr>
      </p:pic>
      <p:pic>
        <p:nvPicPr>
          <p:cNvPr id="58" name="Picture 5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02361" y="4992269"/>
            <a:ext cx="447007" cy="329374"/>
          </a:xfrm>
          <a:prstGeom prst="rect">
            <a:avLst/>
          </a:prstGeom>
        </p:spPr>
      </p:pic>
      <p:pic>
        <p:nvPicPr>
          <p:cNvPr id="59" name="Picture 5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70309" y="4985606"/>
            <a:ext cx="447007" cy="329374"/>
          </a:xfrm>
          <a:prstGeom prst="rect">
            <a:avLst/>
          </a:prstGeom>
        </p:spPr>
      </p:pic>
      <p:pic>
        <p:nvPicPr>
          <p:cNvPr id="60" name="Picture 5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63620" y="5002131"/>
            <a:ext cx="447007" cy="329374"/>
          </a:xfrm>
          <a:prstGeom prst="rect">
            <a:avLst/>
          </a:prstGeom>
        </p:spPr>
      </p:pic>
      <p:pic>
        <p:nvPicPr>
          <p:cNvPr id="61" name="Picture 6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74975" y="5002131"/>
            <a:ext cx="447007" cy="329374"/>
          </a:xfrm>
          <a:prstGeom prst="rect">
            <a:avLst/>
          </a:prstGeom>
        </p:spPr>
      </p:pic>
      <p:pic>
        <p:nvPicPr>
          <p:cNvPr id="62" name="Picture 6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11813" y="5350362"/>
            <a:ext cx="447007" cy="329374"/>
          </a:xfrm>
          <a:prstGeom prst="rect">
            <a:avLst/>
          </a:prstGeom>
        </p:spPr>
      </p:pic>
      <p:pic>
        <p:nvPicPr>
          <p:cNvPr id="63" name="Picture 6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07147" y="5350362"/>
            <a:ext cx="447007" cy="329374"/>
          </a:xfrm>
          <a:prstGeom prst="rect">
            <a:avLst/>
          </a:prstGeom>
        </p:spPr>
      </p:pic>
      <p:pic>
        <p:nvPicPr>
          <p:cNvPr id="64" name="Picture 6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07069" y="5350362"/>
            <a:ext cx="447007" cy="329374"/>
          </a:xfrm>
          <a:prstGeom prst="rect">
            <a:avLst/>
          </a:prstGeom>
        </p:spPr>
      </p:pic>
      <p:pic>
        <p:nvPicPr>
          <p:cNvPr id="65" name="Picture 6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73072" y="5360224"/>
            <a:ext cx="447007" cy="329374"/>
          </a:xfrm>
          <a:prstGeom prst="rect">
            <a:avLst/>
          </a:prstGeom>
        </p:spPr>
      </p:pic>
      <p:pic>
        <p:nvPicPr>
          <p:cNvPr id="66" name="Picture 6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68406" y="5360224"/>
            <a:ext cx="447007" cy="329374"/>
          </a:xfrm>
          <a:prstGeom prst="rect">
            <a:avLst/>
          </a:prstGeom>
        </p:spPr>
      </p:pic>
      <p:pic>
        <p:nvPicPr>
          <p:cNvPr id="67" name="Picture 6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68328" y="5360224"/>
            <a:ext cx="447007" cy="329374"/>
          </a:xfrm>
          <a:prstGeom prst="rect">
            <a:avLst/>
          </a:prstGeom>
        </p:spPr>
      </p:pic>
      <p:pic>
        <p:nvPicPr>
          <p:cNvPr id="68" name="Picture 6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08739" y="2543091"/>
            <a:ext cx="447007" cy="329374"/>
          </a:xfrm>
          <a:prstGeom prst="rect">
            <a:avLst/>
          </a:prstGeom>
        </p:spPr>
      </p:pic>
      <p:pic>
        <p:nvPicPr>
          <p:cNvPr id="71" name="Picture 7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02050" y="2559616"/>
            <a:ext cx="447007" cy="329374"/>
          </a:xfrm>
          <a:prstGeom prst="rect">
            <a:avLst/>
          </a:prstGeom>
        </p:spPr>
      </p:pic>
      <p:pic>
        <p:nvPicPr>
          <p:cNvPr id="72" name="Picture 7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13405" y="2559616"/>
            <a:ext cx="447007" cy="329374"/>
          </a:xfrm>
          <a:prstGeom prst="rect">
            <a:avLst/>
          </a:prstGeom>
        </p:spPr>
      </p:pic>
      <p:pic>
        <p:nvPicPr>
          <p:cNvPr id="73" name="Picture 7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13405" y="2888990"/>
            <a:ext cx="447007" cy="329374"/>
          </a:xfrm>
          <a:prstGeom prst="rect">
            <a:avLst/>
          </a:prstGeom>
        </p:spPr>
      </p:pic>
      <p:pic>
        <p:nvPicPr>
          <p:cNvPr id="74" name="Picture 7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08739" y="2888990"/>
            <a:ext cx="447007" cy="329374"/>
          </a:xfrm>
          <a:prstGeom prst="rect">
            <a:avLst/>
          </a:prstGeom>
        </p:spPr>
      </p:pic>
      <p:pic>
        <p:nvPicPr>
          <p:cNvPr id="75" name="Picture 7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08661" y="2888990"/>
            <a:ext cx="447007" cy="329374"/>
          </a:xfrm>
          <a:prstGeom prst="rect">
            <a:avLst/>
          </a:prstGeom>
        </p:spPr>
      </p:pic>
      <p:pic>
        <p:nvPicPr>
          <p:cNvPr id="76" name="Picture 75"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02050" y="2213717"/>
            <a:ext cx="447007" cy="329374"/>
          </a:xfrm>
          <a:prstGeom prst="rect">
            <a:avLst/>
          </a:prstGeom>
        </p:spPr>
      </p:pic>
      <p:pic>
        <p:nvPicPr>
          <p:cNvPr id="77" name="Picture 76"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69998" y="2552953"/>
            <a:ext cx="447007" cy="329374"/>
          </a:xfrm>
          <a:prstGeom prst="rect">
            <a:avLst/>
          </a:prstGeom>
        </p:spPr>
      </p:pic>
      <p:pic>
        <p:nvPicPr>
          <p:cNvPr id="78" name="Picture 77"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50730" y="2215942"/>
            <a:ext cx="447007" cy="329374"/>
          </a:xfrm>
          <a:prstGeom prst="rect">
            <a:avLst/>
          </a:prstGeom>
        </p:spPr>
      </p:pic>
      <p:pic>
        <p:nvPicPr>
          <p:cNvPr id="79" name="Picture 78"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74664" y="2223579"/>
            <a:ext cx="447007" cy="329374"/>
          </a:xfrm>
          <a:prstGeom prst="rect">
            <a:avLst/>
          </a:prstGeom>
        </p:spPr>
      </p:pic>
      <p:pic>
        <p:nvPicPr>
          <p:cNvPr id="80" name="Picture 79"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63309" y="2569478"/>
            <a:ext cx="447007" cy="329374"/>
          </a:xfrm>
          <a:prstGeom prst="rect">
            <a:avLst/>
          </a:prstGeom>
        </p:spPr>
      </p:pic>
      <p:pic>
        <p:nvPicPr>
          <p:cNvPr id="81" name="Picture 80"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74664" y="2569478"/>
            <a:ext cx="447007" cy="329374"/>
          </a:xfrm>
          <a:prstGeom prst="rect">
            <a:avLst/>
          </a:prstGeom>
        </p:spPr>
      </p:pic>
      <p:pic>
        <p:nvPicPr>
          <p:cNvPr id="82" name="Picture 81"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74664" y="2898852"/>
            <a:ext cx="447007" cy="329374"/>
          </a:xfrm>
          <a:prstGeom prst="rect">
            <a:avLst/>
          </a:prstGeom>
        </p:spPr>
      </p:pic>
      <p:pic>
        <p:nvPicPr>
          <p:cNvPr id="83" name="Picture 82"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69998" y="2898852"/>
            <a:ext cx="447007" cy="329374"/>
          </a:xfrm>
          <a:prstGeom prst="rect">
            <a:avLst/>
          </a:prstGeom>
        </p:spPr>
      </p:pic>
      <p:pic>
        <p:nvPicPr>
          <p:cNvPr id="84" name="Picture 83"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69920" y="2898852"/>
            <a:ext cx="447007" cy="329374"/>
          </a:xfrm>
          <a:prstGeom prst="rect">
            <a:avLst/>
          </a:prstGeom>
        </p:spPr>
      </p:pic>
      <p:pic>
        <p:nvPicPr>
          <p:cNvPr id="85" name="Picture 84" descr="smoking pers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63309" y="2223579"/>
            <a:ext cx="447007" cy="329374"/>
          </a:xfrm>
          <a:prstGeom prst="rect">
            <a:avLst/>
          </a:prstGeom>
        </p:spPr>
      </p:pic>
      <p:cxnSp>
        <p:nvCxnSpPr>
          <p:cNvPr id="13" name="Straight Arrow Connector 12"/>
          <p:cNvCxnSpPr/>
          <p:nvPr/>
        </p:nvCxnSpPr>
        <p:spPr>
          <a:xfrm>
            <a:off x="3654360" y="2704967"/>
            <a:ext cx="88119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3809865" y="2704967"/>
            <a:ext cx="12959" cy="2410181"/>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p:nvPr/>
        </p:nvCxnSpPr>
        <p:spPr>
          <a:xfrm>
            <a:off x="3806760" y="5099101"/>
            <a:ext cx="728794" cy="21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1829144" y="4837010"/>
            <a:ext cx="1993680" cy="923330"/>
          </a:xfrm>
          <a:prstGeom prst="rect">
            <a:avLst/>
          </a:prstGeom>
          <a:noFill/>
        </p:spPr>
        <p:txBody>
          <a:bodyPr wrap="none" rtlCol="0">
            <a:spAutoFit/>
          </a:bodyPr>
          <a:lstStyle/>
          <a:p>
            <a:r>
              <a:rPr lang="en-US" dirty="0" smtClean="0"/>
              <a:t>Loss to Follow-up</a:t>
            </a:r>
          </a:p>
          <a:p>
            <a:r>
              <a:rPr lang="en-US" dirty="0"/>
              <a:t>(quitters are </a:t>
            </a:r>
            <a:r>
              <a:rPr lang="en-US" dirty="0" smtClean="0"/>
              <a:t>more </a:t>
            </a:r>
            <a:endParaRPr lang="en-US" dirty="0"/>
          </a:p>
          <a:p>
            <a:r>
              <a:rPr lang="en-US" dirty="0"/>
              <a:t>likely to </a:t>
            </a:r>
            <a:r>
              <a:rPr lang="en-US" dirty="0" smtClean="0"/>
              <a:t>be lost)</a:t>
            </a:r>
            <a:endParaRPr lang="en-US" dirty="0"/>
          </a:p>
        </p:txBody>
      </p:sp>
      <p:sp>
        <p:nvSpPr>
          <p:cNvPr id="92" name="TextBox 91"/>
          <p:cNvSpPr txBox="1"/>
          <p:nvPr/>
        </p:nvSpPr>
        <p:spPr>
          <a:xfrm>
            <a:off x="489528" y="1555550"/>
            <a:ext cx="2289321" cy="369332"/>
          </a:xfrm>
          <a:prstGeom prst="rect">
            <a:avLst/>
          </a:prstGeom>
          <a:noFill/>
        </p:spPr>
        <p:txBody>
          <a:bodyPr wrap="none" rtlCol="0">
            <a:spAutoFit/>
          </a:bodyPr>
          <a:lstStyle/>
          <a:p>
            <a:r>
              <a:rPr lang="en-US" dirty="0" smtClean="0"/>
              <a:t>Baseline Population</a:t>
            </a:r>
            <a:endParaRPr lang="en-US" dirty="0"/>
          </a:p>
        </p:txBody>
      </p:sp>
      <p:sp>
        <p:nvSpPr>
          <p:cNvPr id="93" name="TextBox 92"/>
          <p:cNvSpPr txBox="1"/>
          <p:nvPr/>
        </p:nvSpPr>
        <p:spPr>
          <a:xfrm>
            <a:off x="4724013" y="1552454"/>
            <a:ext cx="4123808" cy="369332"/>
          </a:xfrm>
          <a:prstGeom prst="rect">
            <a:avLst/>
          </a:prstGeom>
          <a:noFill/>
        </p:spPr>
        <p:txBody>
          <a:bodyPr wrap="none" rtlCol="0">
            <a:spAutoFit/>
          </a:bodyPr>
          <a:lstStyle/>
          <a:p>
            <a:r>
              <a:rPr lang="en-US" dirty="0" smtClean="0"/>
              <a:t>Follow-up Population (50% Response)</a:t>
            </a:r>
            <a:endParaRPr lang="en-US" dirty="0"/>
          </a:p>
        </p:txBody>
      </p:sp>
      <p:sp>
        <p:nvSpPr>
          <p:cNvPr id="94" name="TextBox 93"/>
          <p:cNvSpPr txBox="1"/>
          <p:nvPr/>
        </p:nvSpPr>
        <p:spPr>
          <a:xfrm>
            <a:off x="4730522" y="5832338"/>
            <a:ext cx="3854428" cy="369332"/>
          </a:xfrm>
          <a:prstGeom prst="rect">
            <a:avLst/>
          </a:prstGeom>
          <a:noFill/>
        </p:spPr>
        <p:txBody>
          <a:bodyPr wrap="none" rtlCol="0">
            <a:spAutoFit/>
          </a:bodyPr>
          <a:lstStyle/>
          <a:p>
            <a:r>
              <a:rPr lang="en-US" dirty="0" smtClean="0"/>
              <a:t>Dropout (unknown) QR = 8/18 = .44</a:t>
            </a:r>
            <a:endParaRPr lang="en-US" dirty="0"/>
          </a:p>
        </p:txBody>
      </p:sp>
      <p:sp>
        <p:nvSpPr>
          <p:cNvPr id="95" name="TextBox 94"/>
          <p:cNvSpPr txBox="1"/>
          <p:nvPr/>
        </p:nvSpPr>
        <p:spPr>
          <a:xfrm>
            <a:off x="4724013" y="3416469"/>
            <a:ext cx="3627653" cy="923330"/>
          </a:xfrm>
          <a:prstGeom prst="rect">
            <a:avLst/>
          </a:prstGeom>
          <a:noFill/>
        </p:spPr>
        <p:txBody>
          <a:bodyPr wrap="none" rtlCol="0">
            <a:spAutoFit/>
          </a:bodyPr>
          <a:lstStyle/>
          <a:p>
            <a:r>
              <a:rPr lang="en-US" dirty="0" smtClean="0"/>
              <a:t>ITT QR = 2/36 = .06</a:t>
            </a:r>
          </a:p>
          <a:p>
            <a:r>
              <a:rPr lang="en-US" dirty="0" smtClean="0"/>
              <a:t>RES QR = 2/18 = .11</a:t>
            </a:r>
          </a:p>
          <a:p>
            <a:r>
              <a:rPr lang="en-US" dirty="0" smtClean="0"/>
              <a:t>True (unknown) QR = 10/36 = .28</a:t>
            </a:r>
          </a:p>
        </p:txBody>
      </p:sp>
    </p:spTree>
    <p:extLst>
      <p:ext uri="{BB962C8B-B14F-4D97-AF65-F5344CB8AC3E}">
        <p14:creationId xmlns:p14="http://schemas.microsoft.com/office/powerpoint/2010/main" xmlns="" val="625703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Response Rate on a Quit Rate</a:t>
            </a:r>
            <a:endParaRPr lang="en-US" dirty="0"/>
          </a:p>
        </p:txBody>
      </p:sp>
      <p:grpSp>
        <p:nvGrpSpPr>
          <p:cNvPr id="4" name="Group 3"/>
          <p:cNvGrpSpPr/>
          <p:nvPr/>
        </p:nvGrpSpPr>
        <p:grpSpPr>
          <a:xfrm>
            <a:off x="535741" y="1973876"/>
            <a:ext cx="8109948" cy="4327764"/>
            <a:chOff x="486420" y="1711197"/>
            <a:chExt cx="8621539" cy="4948542"/>
          </a:xfrm>
        </p:grpSpPr>
        <p:pic>
          <p:nvPicPr>
            <p:cNvPr id="5" name="Picture 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4862" y="2672332"/>
              <a:ext cx="447007" cy="329374"/>
            </a:xfrm>
            <a:prstGeom prst="rect">
              <a:avLst/>
            </a:prstGeom>
          </p:spPr>
        </p:pic>
        <p:pic>
          <p:nvPicPr>
            <p:cNvPr id="6" name="Picture 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5594" y="2335321"/>
              <a:ext cx="447007" cy="329374"/>
            </a:xfrm>
            <a:prstGeom prst="rect">
              <a:avLst/>
            </a:prstGeom>
          </p:spPr>
        </p:pic>
        <p:pic>
          <p:nvPicPr>
            <p:cNvPr id="7" name="Picture 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9528" y="2342958"/>
              <a:ext cx="447007" cy="329374"/>
            </a:xfrm>
            <a:prstGeom prst="rect">
              <a:avLst/>
            </a:prstGeom>
          </p:spPr>
        </p:pic>
        <p:pic>
          <p:nvPicPr>
            <p:cNvPr id="8" name="Picture 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8173" y="2688857"/>
              <a:ext cx="447007" cy="329374"/>
            </a:xfrm>
            <a:prstGeom prst="rect">
              <a:avLst/>
            </a:prstGeom>
          </p:spPr>
        </p:pic>
        <p:pic>
          <p:nvPicPr>
            <p:cNvPr id="9" name="Picture 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9528" y="2688857"/>
              <a:ext cx="447007" cy="329374"/>
            </a:xfrm>
            <a:prstGeom prst="rect">
              <a:avLst/>
            </a:prstGeom>
          </p:spPr>
        </p:pic>
        <p:pic>
          <p:nvPicPr>
            <p:cNvPr id="10" name="Picture 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9528" y="3018231"/>
              <a:ext cx="447007" cy="329374"/>
            </a:xfrm>
            <a:prstGeom prst="rect">
              <a:avLst/>
            </a:prstGeom>
          </p:spPr>
        </p:pic>
        <p:pic>
          <p:nvPicPr>
            <p:cNvPr id="11" name="Picture 1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4862" y="3018231"/>
              <a:ext cx="447007" cy="329374"/>
            </a:xfrm>
            <a:prstGeom prst="rect">
              <a:avLst/>
            </a:prstGeom>
          </p:spPr>
        </p:pic>
        <p:pic>
          <p:nvPicPr>
            <p:cNvPr id="12" name="Picture 1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84784" y="3018231"/>
              <a:ext cx="447007" cy="329374"/>
            </a:xfrm>
            <a:prstGeom prst="rect">
              <a:avLst/>
            </a:prstGeom>
          </p:spPr>
        </p:pic>
        <p:pic>
          <p:nvPicPr>
            <p:cNvPr id="14" name="Picture 1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8173" y="2342958"/>
              <a:ext cx="447007" cy="329374"/>
            </a:xfrm>
            <a:prstGeom prst="rect">
              <a:avLst/>
            </a:prstGeom>
          </p:spPr>
        </p:pic>
        <p:pic>
          <p:nvPicPr>
            <p:cNvPr id="15" name="Picture 1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46121" y="2682194"/>
              <a:ext cx="447007" cy="329374"/>
            </a:xfrm>
            <a:prstGeom prst="rect">
              <a:avLst/>
            </a:prstGeom>
          </p:spPr>
        </p:pic>
        <p:pic>
          <p:nvPicPr>
            <p:cNvPr id="16" name="Picture 1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26853" y="2345183"/>
              <a:ext cx="447007" cy="329374"/>
            </a:xfrm>
            <a:prstGeom prst="rect">
              <a:avLst/>
            </a:prstGeom>
          </p:spPr>
        </p:pic>
        <p:pic>
          <p:nvPicPr>
            <p:cNvPr id="17" name="Picture 1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50787" y="2352820"/>
              <a:ext cx="447007" cy="329374"/>
            </a:xfrm>
            <a:prstGeom prst="rect">
              <a:avLst/>
            </a:prstGeom>
          </p:spPr>
        </p:pic>
        <p:pic>
          <p:nvPicPr>
            <p:cNvPr id="18" name="Picture 1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9432" y="2698719"/>
              <a:ext cx="447007" cy="329374"/>
            </a:xfrm>
            <a:prstGeom prst="rect">
              <a:avLst/>
            </a:prstGeom>
          </p:spPr>
        </p:pic>
        <p:pic>
          <p:nvPicPr>
            <p:cNvPr id="19" name="Picture 1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50787" y="2698719"/>
              <a:ext cx="447007" cy="329374"/>
            </a:xfrm>
            <a:prstGeom prst="rect">
              <a:avLst/>
            </a:prstGeom>
          </p:spPr>
        </p:pic>
        <p:pic>
          <p:nvPicPr>
            <p:cNvPr id="20" name="Picture 1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50787" y="3028093"/>
              <a:ext cx="447007" cy="329374"/>
            </a:xfrm>
            <a:prstGeom prst="rect">
              <a:avLst/>
            </a:prstGeom>
          </p:spPr>
        </p:pic>
        <p:pic>
          <p:nvPicPr>
            <p:cNvPr id="21" name="Picture 2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46121" y="3028093"/>
              <a:ext cx="447007" cy="329374"/>
            </a:xfrm>
            <a:prstGeom prst="rect">
              <a:avLst/>
            </a:prstGeom>
          </p:spPr>
        </p:pic>
        <p:pic>
          <p:nvPicPr>
            <p:cNvPr id="22" name="Picture 2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46043" y="3028093"/>
              <a:ext cx="447007" cy="329374"/>
            </a:xfrm>
            <a:prstGeom prst="rect">
              <a:avLst/>
            </a:prstGeom>
          </p:spPr>
        </p:pic>
        <p:pic>
          <p:nvPicPr>
            <p:cNvPr id="23" name="Picture 2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9432" y="2352820"/>
              <a:ext cx="447007" cy="329374"/>
            </a:xfrm>
            <a:prstGeom prst="rect">
              <a:avLst/>
            </a:prstGeom>
          </p:spPr>
        </p:pic>
        <p:pic>
          <p:nvPicPr>
            <p:cNvPr id="24" name="Picture 2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1754" y="3705876"/>
              <a:ext cx="447007" cy="329374"/>
            </a:xfrm>
            <a:prstGeom prst="rect">
              <a:avLst/>
            </a:prstGeom>
          </p:spPr>
        </p:pic>
        <p:pic>
          <p:nvPicPr>
            <p:cNvPr id="25" name="Picture 2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2486" y="3368865"/>
              <a:ext cx="447007" cy="329374"/>
            </a:xfrm>
            <a:prstGeom prst="rect">
              <a:avLst/>
            </a:prstGeom>
          </p:spPr>
        </p:pic>
        <p:pic>
          <p:nvPicPr>
            <p:cNvPr id="26" name="Picture 2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6420" y="3376502"/>
              <a:ext cx="447007" cy="329374"/>
            </a:xfrm>
            <a:prstGeom prst="rect">
              <a:avLst/>
            </a:prstGeom>
          </p:spPr>
        </p:pic>
        <p:pic>
          <p:nvPicPr>
            <p:cNvPr id="27" name="Picture 2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065" y="3722401"/>
              <a:ext cx="447007" cy="329374"/>
            </a:xfrm>
            <a:prstGeom prst="rect">
              <a:avLst/>
            </a:prstGeom>
          </p:spPr>
        </p:pic>
        <p:pic>
          <p:nvPicPr>
            <p:cNvPr id="28" name="Picture 2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6420" y="3722401"/>
              <a:ext cx="447007" cy="329374"/>
            </a:xfrm>
            <a:prstGeom prst="rect">
              <a:avLst/>
            </a:prstGeom>
          </p:spPr>
        </p:pic>
        <p:pic>
          <p:nvPicPr>
            <p:cNvPr id="29" name="Picture 2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6420" y="4051775"/>
              <a:ext cx="447007" cy="329374"/>
            </a:xfrm>
            <a:prstGeom prst="rect">
              <a:avLst/>
            </a:prstGeom>
          </p:spPr>
        </p:pic>
        <p:pic>
          <p:nvPicPr>
            <p:cNvPr id="30" name="Picture 2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1754" y="4051775"/>
              <a:ext cx="447007" cy="329374"/>
            </a:xfrm>
            <a:prstGeom prst="rect">
              <a:avLst/>
            </a:prstGeom>
          </p:spPr>
        </p:pic>
        <p:pic>
          <p:nvPicPr>
            <p:cNvPr id="31" name="Picture 3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81676" y="4051775"/>
              <a:ext cx="447007" cy="329374"/>
            </a:xfrm>
            <a:prstGeom prst="rect">
              <a:avLst/>
            </a:prstGeom>
          </p:spPr>
        </p:pic>
        <p:pic>
          <p:nvPicPr>
            <p:cNvPr id="32" name="Picture 3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75065" y="3376502"/>
              <a:ext cx="447007" cy="329374"/>
            </a:xfrm>
            <a:prstGeom prst="rect">
              <a:avLst/>
            </a:prstGeom>
          </p:spPr>
        </p:pic>
        <p:pic>
          <p:nvPicPr>
            <p:cNvPr id="33" name="Picture 3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43013" y="3715738"/>
              <a:ext cx="447007" cy="329374"/>
            </a:xfrm>
            <a:prstGeom prst="rect">
              <a:avLst/>
            </a:prstGeom>
          </p:spPr>
        </p:pic>
        <p:pic>
          <p:nvPicPr>
            <p:cNvPr id="34" name="Picture 3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23745" y="3378727"/>
              <a:ext cx="447007" cy="329374"/>
            </a:xfrm>
            <a:prstGeom prst="rect">
              <a:avLst/>
            </a:prstGeom>
          </p:spPr>
        </p:pic>
        <p:pic>
          <p:nvPicPr>
            <p:cNvPr id="35" name="Picture 3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47679" y="3386364"/>
              <a:ext cx="447007" cy="329374"/>
            </a:xfrm>
            <a:prstGeom prst="rect">
              <a:avLst/>
            </a:prstGeom>
          </p:spPr>
        </p:pic>
        <p:pic>
          <p:nvPicPr>
            <p:cNvPr id="36" name="Picture 3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6324" y="3732263"/>
              <a:ext cx="447007" cy="329374"/>
            </a:xfrm>
            <a:prstGeom prst="rect">
              <a:avLst/>
            </a:prstGeom>
          </p:spPr>
        </p:pic>
        <p:pic>
          <p:nvPicPr>
            <p:cNvPr id="37" name="Picture 3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47679" y="3732263"/>
              <a:ext cx="447007" cy="329374"/>
            </a:xfrm>
            <a:prstGeom prst="rect">
              <a:avLst/>
            </a:prstGeom>
          </p:spPr>
        </p:pic>
        <p:pic>
          <p:nvPicPr>
            <p:cNvPr id="38" name="Picture 3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47679" y="4061637"/>
              <a:ext cx="447007" cy="329374"/>
            </a:xfrm>
            <a:prstGeom prst="rect">
              <a:avLst/>
            </a:prstGeom>
          </p:spPr>
        </p:pic>
        <p:pic>
          <p:nvPicPr>
            <p:cNvPr id="39" name="Picture 3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43013" y="4061637"/>
              <a:ext cx="447007" cy="329374"/>
            </a:xfrm>
            <a:prstGeom prst="rect">
              <a:avLst/>
            </a:prstGeom>
          </p:spPr>
        </p:pic>
        <p:pic>
          <p:nvPicPr>
            <p:cNvPr id="40" name="Picture 3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42935" y="4073966"/>
              <a:ext cx="447007" cy="329374"/>
            </a:xfrm>
            <a:prstGeom prst="rect">
              <a:avLst/>
            </a:prstGeom>
          </p:spPr>
        </p:pic>
        <p:pic>
          <p:nvPicPr>
            <p:cNvPr id="41" name="Picture 4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6324" y="3386364"/>
              <a:ext cx="447007" cy="329374"/>
            </a:xfrm>
            <a:prstGeom prst="rect">
              <a:avLst/>
            </a:prstGeom>
          </p:spPr>
        </p:pic>
        <p:pic>
          <p:nvPicPr>
            <p:cNvPr id="3" name="Picture 2"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5443" y="2332637"/>
              <a:ext cx="356904" cy="329184"/>
            </a:xfrm>
            <a:prstGeom prst="rect">
              <a:avLst/>
            </a:prstGeom>
          </p:spPr>
        </p:pic>
        <p:pic>
          <p:nvPicPr>
            <p:cNvPr id="42" name="Picture 41"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214950" y="2329175"/>
              <a:ext cx="356904" cy="329184"/>
            </a:xfrm>
            <a:prstGeom prst="rect">
              <a:avLst/>
            </a:prstGeom>
          </p:spPr>
        </p:pic>
        <p:pic>
          <p:nvPicPr>
            <p:cNvPr id="47" name="Picture 46"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714088" y="2329175"/>
              <a:ext cx="356904" cy="329184"/>
            </a:xfrm>
            <a:prstGeom prst="rect">
              <a:avLst/>
            </a:prstGeom>
          </p:spPr>
        </p:pic>
        <p:pic>
          <p:nvPicPr>
            <p:cNvPr id="49" name="Picture 48"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153362" y="2329175"/>
              <a:ext cx="356904" cy="329184"/>
            </a:xfrm>
            <a:prstGeom prst="rect">
              <a:avLst/>
            </a:prstGeom>
          </p:spPr>
        </p:pic>
        <p:pic>
          <p:nvPicPr>
            <p:cNvPr id="58" name="Picture 5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5340" y="4921779"/>
              <a:ext cx="447007" cy="329374"/>
            </a:xfrm>
            <a:prstGeom prst="rect">
              <a:avLst/>
            </a:prstGeom>
          </p:spPr>
        </p:pic>
        <p:pic>
          <p:nvPicPr>
            <p:cNvPr id="59" name="Picture 5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88620" y="3078187"/>
              <a:ext cx="447007" cy="329374"/>
            </a:xfrm>
            <a:prstGeom prst="rect">
              <a:avLst/>
            </a:prstGeom>
          </p:spPr>
        </p:pic>
        <p:pic>
          <p:nvPicPr>
            <p:cNvPr id="60" name="Picture 5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63259" y="2706003"/>
              <a:ext cx="447007" cy="329374"/>
            </a:xfrm>
            <a:prstGeom prst="rect">
              <a:avLst/>
            </a:prstGeom>
          </p:spPr>
        </p:pic>
        <p:pic>
          <p:nvPicPr>
            <p:cNvPr id="61" name="Picture 6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20338" y="4925025"/>
              <a:ext cx="447007" cy="329374"/>
            </a:xfrm>
            <a:prstGeom prst="rect">
              <a:avLst/>
            </a:prstGeom>
          </p:spPr>
        </p:pic>
        <p:pic>
          <p:nvPicPr>
            <p:cNvPr id="62" name="Picture 6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3437" y="3078187"/>
              <a:ext cx="447007" cy="329374"/>
            </a:xfrm>
            <a:prstGeom prst="rect">
              <a:avLst/>
            </a:prstGeom>
          </p:spPr>
        </p:pic>
        <p:pic>
          <p:nvPicPr>
            <p:cNvPr id="63" name="Picture 6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28771" y="3078187"/>
              <a:ext cx="447007" cy="329374"/>
            </a:xfrm>
            <a:prstGeom prst="rect">
              <a:avLst/>
            </a:prstGeom>
          </p:spPr>
        </p:pic>
        <p:pic>
          <p:nvPicPr>
            <p:cNvPr id="64" name="Picture 6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28693" y="3078187"/>
              <a:ext cx="447007" cy="329374"/>
            </a:xfrm>
            <a:prstGeom prst="rect">
              <a:avLst/>
            </a:prstGeom>
          </p:spPr>
        </p:pic>
        <p:pic>
          <p:nvPicPr>
            <p:cNvPr id="65" name="Picture 6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23985" y="2706003"/>
              <a:ext cx="447007" cy="329374"/>
            </a:xfrm>
            <a:prstGeom prst="rect">
              <a:avLst/>
            </a:prstGeom>
          </p:spPr>
        </p:pic>
        <p:pic>
          <p:nvPicPr>
            <p:cNvPr id="66" name="Picture 6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63600" y="4566291"/>
              <a:ext cx="447007" cy="329374"/>
            </a:xfrm>
            <a:prstGeom prst="rect">
              <a:avLst/>
            </a:prstGeom>
          </p:spPr>
        </p:pic>
        <p:pic>
          <p:nvPicPr>
            <p:cNvPr id="67" name="Picture 6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60287" y="4562639"/>
              <a:ext cx="447007" cy="329374"/>
            </a:xfrm>
            <a:prstGeom prst="rect">
              <a:avLst/>
            </a:prstGeom>
          </p:spPr>
        </p:pic>
        <p:pic>
          <p:nvPicPr>
            <p:cNvPr id="68" name="Picture 6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30674" y="5252174"/>
              <a:ext cx="447007" cy="329374"/>
            </a:xfrm>
            <a:prstGeom prst="rect">
              <a:avLst/>
            </a:prstGeom>
          </p:spPr>
        </p:pic>
        <p:pic>
          <p:nvPicPr>
            <p:cNvPr id="71" name="Picture 7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23985" y="5268699"/>
              <a:ext cx="447007" cy="329374"/>
            </a:xfrm>
            <a:prstGeom prst="rect">
              <a:avLst/>
            </a:prstGeom>
          </p:spPr>
        </p:pic>
        <p:pic>
          <p:nvPicPr>
            <p:cNvPr id="72" name="Picture 7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5340" y="5268699"/>
              <a:ext cx="447007" cy="329374"/>
            </a:xfrm>
            <a:prstGeom prst="rect">
              <a:avLst/>
            </a:prstGeom>
          </p:spPr>
        </p:pic>
        <p:pic>
          <p:nvPicPr>
            <p:cNvPr id="73" name="Picture 7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5340" y="5598073"/>
              <a:ext cx="447007" cy="329374"/>
            </a:xfrm>
            <a:prstGeom prst="rect">
              <a:avLst/>
            </a:prstGeom>
          </p:spPr>
        </p:pic>
        <p:pic>
          <p:nvPicPr>
            <p:cNvPr id="74" name="Picture 7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30674" y="5598073"/>
              <a:ext cx="447007" cy="329374"/>
            </a:xfrm>
            <a:prstGeom prst="rect">
              <a:avLst/>
            </a:prstGeom>
          </p:spPr>
        </p:pic>
        <p:pic>
          <p:nvPicPr>
            <p:cNvPr id="75" name="Picture 7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30596" y="5598073"/>
              <a:ext cx="447007" cy="329374"/>
            </a:xfrm>
            <a:prstGeom prst="rect">
              <a:avLst/>
            </a:prstGeom>
          </p:spPr>
        </p:pic>
        <p:pic>
          <p:nvPicPr>
            <p:cNvPr id="76" name="Picture 75"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23985" y="4922800"/>
              <a:ext cx="447007" cy="329374"/>
            </a:xfrm>
            <a:prstGeom prst="rect">
              <a:avLst/>
            </a:prstGeom>
          </p:spPr>
        </p:pic>
        <p:pic>
          <p:nvPicPr>
            <p:cNvPr id="77" name="Picture 76"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91933" y="5262036"/>
              <a:ext cx="447007" cy="329374"/>
            </a:xfrm>
            <a:prstGeom prst="rect">
              <a:avLst/>
            </a:prstGeom>
          </p:spPr>
        </p:pic>
        <p:pic>
          <p:nvPicPr>
            <p:cNvPr id="78" name="Picture 77"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72665" y="4925025"/>
              <a:ext cx="447007" cy="329374"/>
            </a:xfrm>
            <a:prstGeom prst="rect">
              <a:avLst/>
            </a:prstGeom>
          </p:spPr>
        </p:pic>
        <p:pic>
          <p:nvPicPr>
            <p:cNvPr id="79" name="Picture 78"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599" y="4932662"/>
              <a:ext cx="447007" cy="329374"/>
            </a:xfrm>
            <a:prstGeom prst="rect">
              <a:avLst/>
            </a:prstGeom>
          </p:spPr>
        </p:pic>
        <p:pic>
          <p:nvPicPr>
            <p:cNvPr id="80" name="Picture 79"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85244" y="5278561"/>
              <a:ext cx="447007" cy="329374"/>
            </a:xfrm>
            <a:prstGeom prst="rect">
              <a:avLst/>
            </a:prstGeom>
          </p:spPr>
        </p:pic>
        <p:pic>
          <p:nvPicPr>
            <p:cNvPr id="81" name="Picture 80"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599" y="5278561"/>
              <a:ext cx="447007" cy="329374"/>
            </a:xfrm>
            <a:prstGeom prst="rect">
              <a:avLst/>
            </a:prstGeom>
          </p:spPr>
        </p:pic>
        <p:pic>
          <p:nvPicPr>
            <p:cNvPr id="82" name="Picture 81"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599" y="5607935"/>
              <a:ext cx="447007" cy="329374"/>
            </a:xfrm>
            <a:prstGeom prst="rect">
              <a:avLst/>
            </a:prstGeom>
          </p:spPr>
        </p:pic>
        <p:pic>
          <p:nvPicPr>
            <p:cNvPr id="83" name="Picture 82"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91933" y="5607935"/>
              <a:ext cx="447007" cy="329374"/>
            </a:xfrm>
            <a:prstGeom prst="rect">
              <a:avLst/>
            </a:prstGeom>
          </p:spPr>
        </p:pic>
        <p:pic>
          <p:nvPicPr>
            <p:cNvPr id="84" name="Picture 83"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91855" y="5607935"/>
              <a:ext cx="447007" cy="329374"/>
            </a:xfrm>
            <a:prstGeom prst="rect">
              <a:avLst/>
            </a:prstGeom>
          </p:spPr>
        </p:pic>
        <p:pic>
          <p:nvPicPr>
            <p:cNvPr id="85" name="Picture 84" descr="smoking pers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85244" y="4932662"/>
              <a:ext cx="447007" cy="329374"/>
            </a:xfrm>
            <a:prstGeom prst="rect">
              <a:avLst/>
            </a:prstGeom>
          </p:spPr>
        </p:pic>
        <p:cxnSp>
          <p:nvCxnSpPr>
            <p:cNvPr id="13" name="Straight Arrow Connector 12"/>
            <p:cNvCxnSpPr/>
            <p:nvPr/>
          </p:nvCxnSpPr>
          <p:spPr>
            <a:xfrm>
              <a:off x="3654360" y="2863710"/>
              <a:ext cx="88119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3809865" y="2863710"/>
              <a:ext cx="12959" cy="2410181"/>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p:nvPr/>
          </p:nvCxnSpPr>
          <p:spPr>
            <a:xfrm>
              <a:off x="3806760" y="5257844"/>
              <a:ext cx="728794" cy="21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1705656" y="4995752"/>
              <a:ext cx="2119445" cy="422309"/>
            </a:xfrm>
            <a:prstGeom prst="rect">
              <a:avLst/>
            </a:prstGeom>
            <a:noFill/>
          </p:spPr>
          <p:txBody>
            <a:bodyPr wrap="none" rtlCol="0">
              <a:spAutoFit/>
            </a:bodyPr>
            <a:lstStyle/>
            <a:p>
              <a:r>
                <a:rPr lang="en-US" dirty="0" smtClean="0"/>
                <a:t>Loss to Follow-up</a:t>
              </a:r>
              <a:endParaRPr lang="en-US" dirty="0"/>
            </a:p>
          </p:txBody>
        </p:sp>
        <p:sp>
          <p:nvSpPr>
            <p:cNvPr id="92" name="TextBox 91"/>
            <p:cNvSpPr txBox="1"/>
            <p:nvPr/>
          </p:nvSpPr>
          <p:spPr>
            <a:xfrm>
              <a:off x="489528" y="1714293"/>
              <a:ext cx="2289321" cy="369332"/>
            </a:xfrm>
            <a:prstGeom prst="rect">
              <a:avLst/>
            </a:prstGeom>
            <a:noFill/>
          </p:spPr>
          <p:txBody>
            <a:bodyPr wrap="none" rtlCol="0">
              <a:spAutoFit/>
            </a:bodyPr>
            <a:lstStyle/>
            <a:p>
              <a:r>
                <a:rPr lang="en-US" dirty="0" smtClean="0"/>
                <a:t>Baseline Population</a:t>
              </a:r>
              <a:endParaRPr lang="en-US" dirty="0"/>
            </a:p>
          </p:txBody>
        </p:sp>
        <p:sp>
          <p:nvSpPr>
            <p:cNvPr id="93" name="TextBox 92"/>
            <p:cNvSpPr txBox="1"/>
            <p:nvPr/>
          </p:nvSpPr>
          <p:spPr>
            <a:xfrm>
              <a:off x="4724013" y="1711197"/>
              <a:ext cx="4383946" cy="422309"/>
            </a:xfrm>
            <a:prstGeom prst="rect">
              <a:avLst/>
            </a:prstGeom>
            <a:noFill/>
          </p:spPr>
          <p:txBody>
            <a:bodyPr wrap="none" rtlCol="0">
              <a:spAutoFit/>
            </a:bodyPr>
            <a:lstStyle/>
            <a:p>
              <a:r>
                <a:rPr lang="en-US" dirty="0" smtClean="0"/>
                <a:t>Follow-up</a:t>
              </a:r>
              <a:r>
                <a:rPr lang="en-US" dirty="0"/>
                <a:t> Population </a:t>
              </a:r>
              <a:r>
                <a:rPr lang="en-US" dirty="0" smtClean="0"/>
                <a:t>(</a:t>
              </a:r>
              <a:r>
                <a:rPr lang="en-US" b="1" dirty="0" smtClean="0"/>
                <a:t>33%</a:t>
              </a:r>
              <a:r>
                <a:rPr lang="en-US" dirty="0" smtClean="0"/>
                <a:t> </a:t>
              </a:r>
              <a:r>
                <a:rPr lang="en-US" dirty="0"/>
                <a:t>Response</a:t>
              </a:r>
              <a:r>
                <a:rPr lang="en-US" dirty="0" smtClean="0"/>
                <a:t>)</a:t>
              </a:r>
              <a:endParaRPr lang="en-US" dirty="0"/>
            </a:p>
          </p:txBody>
        </p:sp>
        <p:sp>
          <p:nvSpPr>
            <p:cNvPr id="94" name="TextBox 93"/>
            <p:cNvSpPr txBox="1"/>
            <p:nvPr/>
          </p:nvSpPr>
          <p:spPr>
            <a:xfrm>
              <a:off x="4730522" y="5991082"/>
              <a:ext cx="3664100" cy="668657"/>
            </a:xfrm>
            <a:prstGeom prst="rect">
              <a:avLst/>
            </a:prstGeom>
            <a:noFill/>
          </p:spPr>
          <p:txBody>
            <a:bodyPr wrap="none" rtlCol="0">
              <a:spAutoFit/>
            </a:bodyPr>
            <a:lstStyle/>
            <a:p>
              <a:r>
                <a:rPr lang="en-US" sz="1600" dirty="0" smtClean="0"/>
                <a:t>Dropout (unknown) QR = 4/24 = .17</a:t>
              </a:r>
            </a:p>
            <a:p>
              <a:r>
                <a:rPr lang="en-US" sz="1600" dirty="0" smtClean="0"/>
                <a:t>(vs. .11)</a:t>
              </a:r>
              <a:endParaRPr lang="en-US" sz="1600" dirty="0"/>
            </a:p>
          </p:txBody>
        </p:sp>
        <p:sp>
          <p:nvSpPr>
            <p:cNvPr id="95" name="TextBox 94"/>
            <p:cNvSpPr txBox="1"/>
            <p:nvPr/>
          </p:nvSpPr>
          <p:spPr>
            <a:xfrm>
              <a:off x="4724013" y="3501238"/>
              <a:ext cx="3449806" cy="950196"/>
            </a:xfrm>
            <a:prstGeom prst="rect">
              <a:avLst/>
            </a:prstGeom>
            <a:noFill/>
          </p:spPr>
          <p:txBody>
            <a:bodyPr wrap="none" rtlCol="0">
              <a:spAutoFit/>
            </a:bodyPr>
            <a:lstStyle/>
            <a:p>
              <a:r>
                <a:rPr lang="en-US" sz="1600" dirty="0" smtClean="0"/>
                <a:t>ITT QR = </a:t>
              </a:r>
              <a:r>
                <a:rPr lang="en-US" sz="1600" dirty="0"/>
                <a:t>6</a:t>
              </a:r>
              <a:r>
                <a:rPr lang="en-US" sz="1600" dirty="0" smtClean="0"/>
                <a:t>/36 = .17 (vs. .22)</a:t>
              </a:r>
            </a:p>
            <a:p>
              <a:r>
                <a:rPr lang="en-US" sz="1600" dirty="0" smtClean="0"/>
                <a:t>RES QR = 6/12 = .50 (vs. .44)</a:t>
              </a:r>
            </a:p>
            <a:p>
              <a:r>
                <a:rPr lang="en-US" sz="1600" dirty="0" smtClean="0"/>
                <a:t>True (unknown) QR = 10/36 = .28</a:t>
              </a:r>
            </a:p>
          </p:txBody>
        </p:sp>
        <p:pic>
          <p:nvPicPr>
            <p:cNvPr id="97" name="Picture 96"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17509" y="4566291"/>
              <a:ext cx="356904" cy="329184"/>
            </a:xfrm>
            <a:prstGeom prst="rect">
              <a:avLst/>
            </a:prstGeom>
          </p:spPr>
        </p:pic>
        <p:pic>
          <p:nvPicPr>
            <p:cNvPr id="98" name="Picture 97"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207016" y="4562829"/>
              <a:ext cx="356904" cy="329184"/>
            </a:xfrm>
            <a:prstGeom prst="rect">
              <a:avLst/>
            </a:prstGeom>
          </p:spPr>
        </p:pic>
        <p:pic>
          <p:nvPicPr>
            <p:cNvPr id="99" name="Picture 98"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184839" y="4566291"/>
              <a:ext cx="356904" cy="329184"/>
            </a:xfrm>
            <a:prstGeom prst="rect">
              <a:avLst/>
            </a:prstGeom>
          </p:spPr>
        </p:pic>
        <p:pic>
          <p:nvPicPr>
            <p:cNvPr id="100" name="Picture 99"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707101" y="4562829"/>
              <a:ext cx="356904" cy="329184"/>
            </a:xfrm>
            <a:prstGeom prst="rect">
              <a:avLst/>
            </a:prstGeom>
          </p:spPr>
        </p:pic>
        <p:pic>
          <p:nvPicPr>
            <p:cNvPr id="103" name="Picture 102"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49082" y="2706193"/>
              <a:ext cx="356904" cy="329184"/>
            </a:xfrm>
            <a:prstGeom prst="rect">
              <a:avLst/>
            </a:prstGeom>
          </p:spPr>
        </p:pic>
        <p:pic>
          <p:nvPicPr>
            <p:cNvPr id="104" name="Picture 103" descr="nonsmoking pers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207016" y="2700202"/>
              <a:ext cx="356904" cy="329184"/>
            </a:xfrm>
            <a:prstGeom prst="rect">
              <a:avLst/>
            </a:prstGeom>
          </p:spPr>
        </p:pic>
      </p:grpSp>
      <p:sp>
        <p:nvSpPr>
          <p:cNvPr id="51" name="TextBox 50"/>
          <p:cNvSpPr txBox="1"/>
          <p:nvPr/>
        </p:nvSpPr>
        <p:spPr>
          <a:xfrm>
            <a:off x="361506" y="1322217"/>
            <a:ext cx="8700557" cy="369332"/>
          </a:xfrm>
          <a:prstGeom prst="rect">
            <a:avLst/>
          </a:prstGeom>
          <a:noFill/>
        </p:spPr>
        <p:txBody>
          <a:bodyPr wrap="none" rtlCol="0">
            <a:spAutoFit/>
          </a:bodyPr>
          <a:lstStyle/>
          <a:p>
            <a:r>
              <a:rPr lang="en-US" dirty="0" smtClean="0"/>
              <a:t>Use a different response rate and assume people that quit are less likely to dropout. </a:t>
            </a:r>
            <a:endParaRPr lang="en-US" dirty="0"/>
          </a:p>
        </p:txBody>
      </p:sp>
    </p:spTree>
    <p:extLst>
      <p:ext uri="{BB962C8B-B14F-4D97-AF65-F5344CB8AC3E}">
        <p14:creationId xmlns:p14="http://schemas.microsoft.com/office/powerpoint/2010/main" xmlns="" val="2864401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on Response Rates and Quit Rates</a:t>
            </a:r>
            <a:endParaRPr lang="en-US" dirty="0"/>
          </a:p>
        </p:txBody>
      </p:sp>
      <p:sp>
        <p:nvSpPr>
          <p:cNvPr id="3" name="Content Placeholder 2"/>
          <p:cNvSpPr>
            <a:spLocks noGrp="1"/>
          </p:cNvSpPr>
          <p:nvPr>
            <p:ph idx="1"/>
          </p:nvPr>
        </p:nvSpPr>
        <p:spPr>
          <a:xfrm>
            <a:off x="457200" y="1108826"/>
            <a:ext cx="8229600" cy="1179433"/>
          </a:xfrm>
        </p:spPr>
        <p:txBody>
          <a:bodyPr>
            <a:normAutofit fontScale="85000" lnSpcReduction="20000"/>
          </a:bodyPr>
          <a:lstStyle/>
          <a:p>
            <a:pPr>
              <a:spcAft>
                <a:spcPts val="600"/>
              </a:spcAft>
            </a:pPr>
            <a:r>
              <a:rPr lang="en-US" dirty="0" smtClean="0"/>
              <a:t>The differences of ITT and RES QR’s from the TRUE QR depend on the DROPOUT QR and it’s relationship to the response rate. </a:t>
            </a:r>
          </a:p>
          <a:p>
            <a:pPr>
              <a:spcAft>
                <a:spcPts val="600"/>
              </a:spcAft>
            </a:pPr>
            <a:r>
              <a:rPr lang="en-US" dirty="0"/>
              <a:t>People that quit are less likely to drop out, and can lead to selection </a:t>
            </a:r>
            <a:r>
              <a:rPr lang="en-US" dirty="0" smtClean="0"/>
              <a:t>bias.</a:t>
            </a:r>
          </a:p>
          <a:p>
            <a:pPr>
              <a:spcAft>
                <a:spcPts val="600"/>
              </a:spcAft>
            </a:pPr>
            <a:r>
              <a:rPr lang="en-US" dirty="0" smtClean="0"/>
              <a:t>The ITT and RES QR’s appear to provide bounds for the TRUE QR.</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2923680018"/>
              </p:ext>
            </p:extLst>
          </p:nvPr>
        </p:nvGraphicFramePr>
        <p:xfrm>
          <a:off x="1345375" y="2515464"/>
          <a:ext cx="6214072" cy="35885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20298" y="6165680"/>
            <a:ext cx="6501224" cy="307777"/>
          </a:xfrm>
          <a:prstGeom prst="rect">
            <a:avLst/>
          </a:prstGeom>
          <a:noFill/>
        </p:spPr>
        <p:txBody>
          <a:bodyPr wrap="none" rtlCol="0">
            <a:spAutoFit/>
          </a:bodyPr>
          <a:lstStyle/>
          <a:p>
            <a:r>
              <a:rPr lang="en-US" sz="1400" dirty="0" smtClean="0"/>
              <a:t>NAQC: </a:t>
            </a:r>
            <a:r>
              <a:rPr lang="en-US" sz="1400" i="1" dirty="0"/>
              <a:t>Measuring Quit Rates. Quality Improvement </a:t>
            </a:r>
            <a:r>
              <a:rPr lang="en-US" sz="1400" i="1" dirty="0" smtClean="0"/>
              <a:t>Initiative, </a:t>
            </a:r>
            <a:r>
              <a:rPr lang="en-US" sz="1400" dirty="0" smtClean="0"/>
              <a:t>L</a:t>
            </a:r>
            <a:r>
              <a:rPr lang="en-US" sz="1400" dirty="0"/>
              <a:t>. An</a:t>
            </a:r>
            <a:r>
              <a:rPr lang="en-US" sz="1400" dirty="0" smtClean="0"/>
              <a:t>, et al., 2009</a:t>
            </a:r>
            <a:endParaRPr lang="en-US" sz="1400" dirty="0"/>
          </a:p>
        </p:txBody>
      </p:sp>
    </p:spTree>
    <p:extLst>
      <p:ext uri="{BB962C8B-B14F-4D97-AF65-F5344CB8AC3E}">
        <p14:creationId xmlns:p14="http://schemas.microsoft.com/office/powerpoint/2010/main" xmlns="" val="1554481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Differential Response Rates</a:t>
            </a:r>
            <a:endParaRPr lang="en-US" dirty="0"/>
          </a:p>
        </p:txBody>
      </p:sp>
      <p:sp>
        <p:nvSpPr>
          <p:cNvPr id="3" name="Content Placeholder 2"/>
          <p:cNvSpPr>
            <a:spLocks noGrp="1"/>
          </p:cNvSpPr>
          <p:nvPr>
            <p:ph idx="1"/>
          </p:nvPr>
        </p:nvSpPr>
        <p:spPr>
          <a:xfrm>
            <a:off x="457200" y="1168724"/>
            <a:ext cx="8229600" cy="1422627"/>
          </a:xfrm>
        </p:spPr>
        <p:txBody>
          <a:bodyPr>
            <a:normAutofit fontScale="85000" lnSpcReduction="20000"/>
          </a:bodyPr>
          <a:lstStyle/>
          <a:p>
            <a:pPr marL="0" indent="0">
              <a:lnSpc>
                <a:spcPct val="150000"/>
              </a:lnSpc>
              <a:spcAft>
                <a:spcPts val="600"/>
              </a:spcAft>
              <a:buNone/>
            </a:pPr>
            <a:r>
              <a:rPr lang="en-US" dirty="0" smtClean="0"/>
              <a:t>Assume QR</a:t>
            </a:r>
            <a:r>
              <a:rPr lang="en-US" baseline="-25000" dirty="0" smtClean="0"/>
              <a:t>R</a:t>
            </a:r>
            <a:r>
              <a:rPr lang="en-US" dirty="0" smtClean="0"/>
              <a:t> = QR</a:t>
            </a:r>
            <a:r>
              <a:rPr lang="en-US" baseline="-25000" dirty="0" smtClean="0"/>
              <a:t>B</a:t>
            </a:r>
            <a:r>
              <a:rPr lang="en-US" dirty="0" smtClean="0"/>
              <a:t> and similar relationship of QR and response rate, and the response rate for B is less than for R, then </a:t>
            </a:r>
          </a:p>
          <a:p>
            <a:pPr lvl="1">
              <a:spcAft>
                <a:spcPts val="600"/>
              </a:spcAft>
            </a:pPr>
            <a:r>
              <a:rPr lang="en-US" dirty="0" smtClean="0"/>
              <a:t>RES QR</a:t>
            </a:r>
            <a:r>
              <a:rPr lang="en-US" baseline="-25000" dirty="0" smtClean="0"/>
              <a:t>B</a:t>
            </a:r>
            <a:r>
              <a:rPr lang="en-US" dirty="0" smtClean="0"/>
              <a:t> &gt; RES QR</a:t>
            </a:r>
            <a:r>
              <a:rPr lang="en-US" baseline="-25000" dirty="0" smtClean="0"/>
              <a:t>R</a:t>
            </a:r>
            <a:r>
              <a:rPr lang="en-US" dirty="0" smtClean="0"/>
              <a:t> </a:t>
            </a:r>
          </a:p>
          <a:p>
            <a:pPr lvl="1">
              <a:spcAft>
                <a:spcPts val="600"/>
              </a:spcAft>
            </a:pPr>
            <a:r>
              <a:rPr lang="en-US" dirty="0" smtClean="0"/>
              <a:t>ITT QR</a:t>
            </a:r>
            <a:r>
              <a:rPr lang="en-US" baseline="-25000" dirty="0" smtClean="0"/>
              <a:t>B</a:t>
            </a:r>
            <a:r>
              <a:rPr lang="en-US" dirty="0" smtClean="0"/>
              <a:t> &lt; ITT QR</a:t>
            </a:r>
            <a:r>
              <a:rPr lang="en-US" baseline="-25000" dirty="0" smtClean="0"/>
              <a:t>R</a:t>
            </a:r>
            <a:r>
              <a:rPr lang="en-US" dirty="0" smtClean="0"/>
              <a:t> </a:t>
            </a:r>
            <a:endParaRPr lang="en-US" dirty="0"/>
          </a:p>
        </p:txBody>
      </p:sp>
      <p:grpSp>
        <p:nvGrpSpPr>
          <p:cNvPr id="15" name="Group 14"/>
          <p:cNvGrpSpPr/>
          <p:nvPr/>
        </p:nvGrpSpPr>
        <p:grpSpPr>
          <a:xfrm>
            <a:off x="1543005" y="2924684"/>
            <a:ext cx="5594945" cy="3139322"/>
            <a:chOff x="1211039" y="2632749"/>
            <a:chExt cx="6540500" cy="3835400"/>
          </a:xfrm>
        </p:grpSpPr>
        <p:graphicFrame>
          <p:nvGraphicFramePr>
            <p:cNvPr id="4" name="Chart 3"/>
            <p:cNvGraphicFramePr>
              <a:graphicFrameLocks/>
            </p:cNvGraphicFramePr>
            <p:nvPr>
              <p:extLst>
                <p:ext uri="{D42A27DB-BD31-4B8C-83A1-F6EECF244321}">
                  <p14:modId xmlns:p14="http://schemas.microsoft.com/office/powerpoint/2010/main" xmlns="" val="501480396"/>
                </p:ext>
              </p:extLst>
            </p:nvPr>
          </p:nvGraphicFramePr>
          <p:xfrm>
            <a:off x="1211039" y="2632749"/>
            <a:ext cx="6540500" cy="38354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Connector 8"/>
            <p:cNvCxnSpPr/>
            <p:nvPr/>
          </p:nvCxnSpPr>
          <p:spPr>
            <a:xfrm flipV="1">
              <a:off x="3007861" y="2847996"/>
              <a:ext cx="0" cy="2798683"/>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5686853" y="2852448"/>
              <a:ext cx="0" cy="2798683"/>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2246119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Rates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28098618"/>
              </p:ext>
            </p:extLst>
          </p:nvPr>
        </p:nvGraphicFramePr>
        <p:xfrm>
          <a:off x="1058596" y="1317901"/>
          <a:ext cx="6887239" cy="4632960"/>
        </p:xfrm>
        <a:graphic>
          <a:graphicData uri="http://schemas.openxmlformats.org/drawingml/2006/table">
            <a:tbl>
              <a:tblPr firstRow="1" bandRow="1">
                <a:tableStyleId>{5C22544A-7EE6-4342-B048-85BDC9FD1C3A}</a:tableStyleId>
              </a:tblPr>
              <a:tblGrid>
                <a:gridCol w="3312776"/>
                <a:gridCol w="2143328"/>
                <a:gridCol w="1431135"/>
              </a:tblGrid>
              <a:tr h="370840">
                <a:tc>
                  <a:txBody>
                    <a:bodyPr/>
                    <a:lstStyle/>
                    <a:p>
                      <a:r>
                        <a:rPr lang="en-US" sz="1800" dirty="0" smtClean="0">
                          <a:solidFill>
                            <a:schemeClr val="tx1"/>
                          </a:solidFill>
                          <a:latin typeface="Arial"/>
                          <a:cs typeface="Arial"/>
                        </a:rPr>
                        <a:t>Characteristic</a:t>
                      </a:r>
                      <a:endParaRPr lang="en-US" sz="1800" dirty="0">
                        <a:solidFill>
                          <a:schemeClr val="tx1"/>
                        </a:solidFill>
                        <a:latin typeface="Arial"/>
                        <a:cs typeface="Arial"/>
                      </a:endParaRPr>
                    </a:p>
                  </a:txBody>
                  <a:tcPr anchor="ctr"/>
                </a:tc>
                <a:tc>
                  <a:txBody>
                    <a:bodyPr/>
                    <a:lstStyle/>
                    <a:p>
                      <a:pPr algn="ctr"/>
                      <a:r>
                        <a:rPr lang="en-US" sz="1800" dirty="0" smtClean="0">
                          <a:solidFill>
                            <a:schemeClr val="tx1"/>
                          </a:solidFill>
                          <a:latin typeface="Arial"/>
                          <a:cs typeface="Arial"/>
                        </a:rPr>
                        <a:t>Response Rate </a:t>
                      </a:r>
                    </a:p>
                    <a:p>
                      <a:pPr algn="ctr"/>
                      <a:r>
                        <a:rPr lang="en-US" sz="1600" dirty="0" smtClean="0">
                          <a:solidFill>
                            <a:schemeClr val="tx1"/>
                          </a:solidFill>
                          <a:latin typeface="Arial"/>
                          <a:cs typeface="Arial"/>
                        </a:rPr>
                        <a:t>%</a:t>
                      </a:r>
                      <a:r>
                        <a:rPr lang="en-US" sz="1600" baseline="0" dirty="0" smtClean="0">
                          <a:solidFill>
                            <a:schemeClr val="tx1"/>
                          </a:solidFill>
                          <a:latin typeface="Arial"/>
                          <a:cs typeface="Arial"/>
                        </a:rPr>
                        <a:t> of </a:t>
                      </a:r>
                      <a:r>
                        <a:rPr lang="en-US" sz="1600" dirty="0" smtClean="0">
                          <a:solidFill>
                            <a:schemeClr val="tx1"/>
                          </a:solidFill>
                          <a:latin typeface="Arial"/>
                          <a:cs typeface="Arial"/>
                        </a:rPr>
                        <a:t>9,676</a:t>
                      </a:r>
                      <a:endParaRPr lang="en-US" sz="1600" dirty="0">
                        <a:solidFill>
                          <a:schemeClr val="tx1"/>
                        </a:solidFill>
                        <a:latin typeface="Arial"/>
                        <a:cs typeface="Arial"/>
                      </a:endParaRPr>
                    </a:p>
                  </a:txBody>
                  <a:tcPr anchor="ctr"/>
                </a:tc>
                <a:tc>
                  <a:txBody>
                    <a:bodyPr/>
                    <a:lstStyle/>
                    <a:p>
                      <a:pPr algn="ctr"/>
                      <a:r>
                        <a:rPr lang="en-US" sz="1800" dirty="0" smtClean="0">
                          <a:solidFill>
                            <a:schemeClr val="tx1"/>
                          </a:solidFill>
                          <a:latin typeface="Arial"/>
                          <a:cs typeface="Arial"/>
                        </a:rPr>
                        <a:t>P-Value</a:t>
                      </a:r>
                      <a:endParaRPr lang="en-US" sz="1800" dirty="0">
                        <a:solidFill>
                          <a:schemeClr val="tx1"/>
                        </a:solidFill>
                        <a:latin typeface="Arial"/>
                        <a:cs typeface="Arial"/>
                      </a:endParaRPr>
                    </a:p>
                  </a:txBody>
                  <a:tcPr anchor="ctr"/>
                </a:tc>
              </a:tr>
              <a:tr h="370840">
                <a:tc>
                  <a:txBody>
                    <a:bodyPr/>
                    <a:lstStyle/>
                    <a:p>
                      <a:r>
                        <a:rPr lang="en-US" sz="1600" dirty="0" smtClean="0">
                          <a:solidFill>
                            <a:schemeClr val="tx1"/>
                          </a:solidFill>
                          <a:latin typeface="Arial"/>
                          <a:cs typeface="Arial"/>
                        </a:rPr>
                        <a:t>Age (</a:t>
                      </a:r>
                      <a:r>
                        <a:rPr lang="en-US" sz="1600" baseline="0" dirty="0" smtClean="0">
                          <a:solidFill>
                            <a:schemeClr val="tx1"/>
                          </a:solidFill>
                          <a:latin typeface="Arial"/>
                          <a:cs typeface="Arial"/>
                        </a:rPr>
                        <a:t>years)</a:t>
                      </a:r>
                    </a:p>
                    <a:p>
                      <a:r>
                        <a:rPr lang="en-US" sz="1600" kern="1200" dirty="0" smtClean="0">
                          <a:solidFill>
                            <a:schemeClr val="dk1"/>
                          </a:solidFill>
                          <a:effectLst/>
                          <a:latin typeface="+mn-lt"/>
                          <a:ea typeface="+mn-ea"/>
                          <a:cs typeface="Arial"/>
                        </a:rPr>
                        <a:t>    &lt; 30</a:t>
                      </a:r>
                    </a:p>
                    <a:p>
                      <a:r>
                        <a:rPr lang="en-US" sz="1600" kern="1200" dirty="0" smtClean="0">
                          <a:solidFill>
                            <a:schemeClr val="dk1"/>
                          </a:solidFill>
                          <a:effectLst/>
                          <a:latin typeface="+mn-lt"/>
                          <a:ea typeface="+mn-ea"/>
                          <a:cs typeface="Arial"/>
                        </a:rPr>
                        <a:t>    30 to 40</a:t>
                      </a:r>
                    </a:p>
                    <a:p>
                      <a:r>
                        <a:rPr lang="en-US" sz="1600" kern="1200" dirty="0" smtClean="0">
                          <a:solidFill>
                            <a:schemeClr val="dk1"/>
                          </a:solidFill>
                          <a:effectLst/>
                          <a:latin typeface="+mn-lt"/>
                          <a:ea typeface="+mn-ea"/>
                          <a:cs typeface="Arial"/>
                        </a:rPr>
                        <a:t>    40 to 50</a:t>
                      </a:r>
                    </a:p>
                    <a:p>
                      <a:r>
                        <a:rPr lang="en-US" sz="1600" kern="1200" dirty="0" smtClean="0">
                          <a:solidFill>
                            <a:schemeClr val="dk1"/>
                          </a:solidFill>
                          <a:effectLst/>
                          <a:latin typeface="+mn-lt"/>
                          <a:ea typeface="+mn-ea"/>
                          <a:cs typeface="Arial"/>
                        </a:rPr>
                        <a:t>    ≥ 50</a:t>
                      </a:r>
                      <a:endParaRPr lang="en-US" sz="1600" dirty="0">
                        <a:solidFill>
                          <a:schemeClr val="tx1"/>
                        </a:solidFill>
                        <a:latin typeface="Arial"/>
                        <a:cs typeface="Arial"/>
                      </a:endParaRPr>
                    </a:p>
                  </a:txBody>
                  <a:tcPr anchor="ctr"/>
                </a:tc>
                <a:tc>
                  <a:txBody>
                    <a:bodyPr/>
                    <a:lstStyle/>
                    <a:p>
                      <a:pPr algn="ctr"/>
                      <a:endParaRPr lang="en-US" sz="1600" kern="1200" dirty="0" smtClean="0">
                        <a:solidFill>
                          <a:schemeClr val="dk1"/>
                        </a:solidFill>
                        <a:effectLst/>
                        <a:latin typeface="Arial"/>
                        <a:ea typeface="+mn-ea"/>
                        <a:cs typeface="Arial"/>
                      </a:endParaRPr>
                    </a:p>
                    <a:p>
                      <a:pPr algn="ctr"/>
                      <a:r>
                        <a:rPr lang="en-US" sz="1600" kern="1200" dirty="0" smtClean="0">
                          <a:solidFill>
                            <a:schemeClr val="dk1"/>
                          </a:solidFill>
                          <a:effectLst/>
                          <a:latin typeface="Arial"/>
                          <a:ea typeface="+mn-ea"/>
                          <a:cs typeface="Arial"/>
                        </a:rPr>
                        <a:t>41.5</a:t>
                      </a:r>
                    </a:p>
                    <a:p>
                      <a:pPr algn="ctr"/>
                      <a:r>
                        <a:rPr lang="en-US" sz="1600" kern="1200" dirty="0" smtClean="0">
                          <a:solidFill>
                            <a:schemeClr val="dk1"/>
                          </a:solidFill>
                          <a:effectLst/>
                          <a:latin typeface="Arial"/>
                          <a:ea typeface="+mn-ea"/>
                          <a:cs typeface="Arial"/>
                        </a:rPr>
                        <a:t>47.9</a:t>
                      </a:r>
                    </a:p>
                    <a:p>
                      <a:pPr algn="ctr"/>
                      <a:r>
                        <a:rPr lang="en-US" sz="1600" kern="1200" dirty="0" smtClean="0">
                          <a:solidFill>
                            <a:schemeClr val="dk1"/>
                          </a:solidFill>
                          <a:effectLst/>
                          <a:latin typeface="Arial"/>
                          <a:ea typeface="+mn-ea"/>
                          <a:cs typeface="Arial"/>
                        </a:rPr>
                        <a:t>51.4</a:t>
                      </a:r>
                    </a:p>
                    <a:p>
                      <a:pPr algn="ctr"/>
                      <a:r>
                        <a:rPr lang="en-US" sz="1600" kern="1200" dirty="0" smtClean="0">
                          <a:solidFill>
                            <a:schemeClr val="dk1"/>
                          </a:solidFill>
                          <a:effectLst/>
                          <a:latin typeface="Arial"/>
                          <a:ea typeface="+mn-ea"/>
                          <a:cs typeface="Arial"/>
                        </a:rPr>
                        <a:t>61.9</a:t>
                      </a:r>
                      <a:endParaRPr lang="en-US" sz="1600" dirty="0">
                        <a:solidFill>
                          <a:schemeClr val="tx1"/>
                        </a:solidFill>
                        <a:latin typeface="Arial"/>
                        <a:cs typeface="Arial"/>
                      </a:endParaRPr>
                    </a:p>
                  </a:txBody>
                  <a:tcPr anchor="ctr"/>
                </a:tc>
                <a:tc>
                  <a:txBody>
                    <a:bodyPr/>
                    <a:lstStyle/>
                    <a:p>
                      <a:pPr algn="ctr"/>
                      <a:r>
                        <a:rPr lang="en-US" sz="1600" dirty="0" smtClean="0">
                          <a:solidFill>
                            <a:schemeClr val="tx1"/>
                          </a:solidFill>
                          <a:latin typeface="Arial"/>
                          <a:cs typeface="Arial"/>
                        </a:rPr>
                        <a:t>&lt;0.01</a:t>
                      </a:r>
                      <a:endParaRPr lang="en-US" sz="1600" dirty="0">
                        <a:solidFill>
                          <a:schemeClr val="tx1"/>
                        </a:solidFill>
                        <a:latin typeface="Arial"/>
                        <a:cs typeface="Arial"/>
                      </a:endParaRPr>
                    </a:p>
                  </a:txBody>
                  <a:tcPr anchor="ctr"/>
                </a:tc>
              </a:tr>
              <a:tr h="370840">
                <a:tc>
                  <a:txBody>
                    <a:bodyPr/>
                    <a:lstStyle/>
                    <a:p>
                      <a:r>
                        <a:rPr lang="en-US" sz="1600" dirty="0" smtClean="0">
                          <a:solidFill>
                            <a:schemeClr val="tx1"/>
                          </a:solidFill>
                          <a:latin typeface="Arial"/>
                          <a:cs typeface="Arial"/>
                        </a:rPr>
                        <a:t>Gender</a:t>
                      </a:r>
                    </a:p>
                    <a:p>
                      <a:r>
                        <a:rPr lang="en-US" sz="1600" baseline="0" dirty="0" smtClean="0">
                          <a:solidFill>
                            <a:schemeClr val="tx1"/>
                          </a:solidFill>
                          <a:latin typeface="Arial"/>
                          <a:cs typeface="Arial"/>
                        </a:rPr>
                        <a:t>    Male</a:t>
                      </a:r>
                    </a:p>
                    <a:p>
                      <a:r>
                        <a:rPr lang="en-US" sz="1600" baseline="0" dirty="0" smtClean="0">
                          <a:solidFill>
                            <a:schemeClr val="tx1"/>
                          </a:solidFill>
                          <a:latin typeface="Arial"/>
                          <a:cs typeface="Arial"/>
                        </a:rPr>
                        <a:t>    Female</a:t>
                      </a:r>
                      <a:endParaRPr lang="en-US" sz="1600" dirty="0">
                        <a:solidFill>
                          <a:schemeClr val="tx1"/>
                        </a:solidFill>
                        <a:latin typeface="Arial"/>
                        <a:cs typeface="Arial"/>
                      </a:endParaRPr>
                    </a:p>
                  </a:txBody>
                  <a:tcPr anchor="ctr"/>
                </a:tc>
                <a:tc>
                  <a:txBody>
                    <a:bodyPr/>
                    <a:lstStyle/>
                    <a:p>
                      <a:pPr algn="ctr"/>
                      <a:endParaRPr lang="en-US" sz="1600" kern="1200" dirty="0" smtClean="0">
                        <a:solidFill>
                          <a:schemeClr val="dk1"/>
                        </a:solidFill>
                        <a:effectLst/>
                        <a:latin typeface="Arial"/>
                        <a:ea typeface="+mn-ea"/>
                        <a:cs typeface="Arial"/>
                      </a:endParaRPr>
                    </a:p>
                    <a:p>
                      <a:pPr algn="ctr"/>
                      <a:r>
                        <a:rPr lang="en-US" sz="1600" kern="1200" dirty="0" smtClean="0">
                          <a:solidFill>
                            <a:schemeClr val="dk1"/>
                          </a:solidFill>
                          <a:effectLst/>
                          <a:latin typeface="Arial"/>
                          <a:ea typeface="+mn-ea"/>
                          <a:cs typeface="Arial"/>
                        </a:rPr>
                        <a:t>53.9</a:t>
                      </a:r>
                    </a:p>
                    <a:p>
                      <a:pPr algn="ctr"/>
                      <a:r>
                        <a:rPr lang="en-US" sz="1600" kern="1200" dirty="0" smtClean="0">
                          <a:solidFill>
                            <a:schemeClr val="dk1"/>
                          </a:solidFill>
                          <a:effectLst/>
                          <a:latin typeface="Arial"/>
                          <a:ea typeface="+mn-ea"/>
                          <a:cs typeface="Arial"/>
                        </a:rPr>
                        <a:t>49.5</a:t>
                      </a:r>
                      <a:endParaRPr lang="en-US" sz="1600" dirty="0">
                        <a:solidFill>
                          <a:schemeClr val="tx1"/>
                        </a:solidFill>
                        <a:latin typeface="Arial"/>
                        <a:cs typeface="Aria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Arial"/>
                          <a:cs typeface="Arial"/>
                        </a:rPr>
                        <a:t>&lt;0.01</a:t>
                      </a:r>
                    </a:p>
                  </a:txBody>
                  <a:tcPr anchor="ctr"/>
                </a:tc>
              </a:tr>
              <a:tr h="370840">
                <a:tc>
                  <a:txBody>
                    <a:bodyPr/>
                    <a:lstStyle/>
                    <a:p>
                      <a:pPr marL="0" marR="0">
                        <a:spcBef>
                          <a:spcPts val="0"/>
                        </a:spcBef>
                        <a:spcAft>
                          <a:spcPts val="0"/>
                        </a:spcAft>
                      </a:pPr>
                      <a:r>
                        <a:rPr lang="en-US" sz="1600" dirty="0">
                          <a:effectLst/>
                          <a:latin typeface="Arial"/>
                          <a:ea typeface="Times New Roman"/>
                          <a:cs typeface="Arial"/>
                        </a:rPr>
                        <a:t>Race</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White</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American Indian</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Other</a:t>
                      </a:r>
                      <a:endParaRPr lang="en-US" sz="1600" dirty="0">
                        <a:effectLst/>
                        <a:latin typeface="Arial"/>
                        <a:ea typeface="ＭＳ 明朝"/>
                        <a:cs typeface="Arial"/>
                      </a:endParaRPr>
                    </a:p>
                  </a:txBody>
                  <a:tcPr marL="73025" marR="7302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algn="ctr"/>
                      <a:r>
                        <a:rPr lang="en-US" sz="1600" kern="1200" dirty="0" smtClean="0">
                          <a:solidFill>
                            <a:schemeClr val="dk1"/>
                          </a:solidFill>
                          <a:effectLst/>
                          <a:latin typeface="Arial"/>
                          <a:ea typeface="+mn-ea"/>
                          <a:cs typeface="Arial"/>
                        </a:rPr>
                        <a:t>52.9</a:t>
                      </a:r>
                    </a:p>
                    <a:p>
                      <a:pPr algn="ctr"/>
                      <a:r>
                        <a:rPr lang="en-US" sz="1600" kern="1200" dirty="0" smtClean="0">
                          <a:solidFill>
                            <a:schemeClr val="dk1"/>
                          </a:solidFill>
                          <a:effectLst/>
                          <a:latin typeface="Arial"/>
                          <a:ea typeface="+mn-ea"/>
                          <a:cs typeface="Arial"/>
                        </a:rPr>
                        <a:t>38.8</a:t>
                      </a:r>
                    </a:p>
                    <a:p>
                      <a:pPr algn="ctr"/>
                      <a:r>
                        <a:rPr lang="en-US" sz="1600" kern="1200" dirty="0" smtClean="0">
                          <a:solidFill>
                            <a:schemeClr val="dk1"/>
                          </a:solidFill>
                          <a:effectLst/>
                          <a:latin typeface="Arial"/>
                          <a:ea typeface="+mn-ea"/>
                          <a:cs typeface="Arial"/>
                        </a:rPr>
                        <a:t>38.9</a:t>
                      </a:r>
                      <a:endParaRPr lang="en-US" sz="1600" dirty="0">
                        <a:effectLst/>
                        <a:latin typeface="Arial"/>
                        <a:ea typeface="ＭＳ 明朝"/>
                        <a:cs typeface="Arial"/>
                      </a:endParaRPr>
                    </a:p>
                  </a:txBody>
                  <a:tcPr marL="73025" marR="7302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r>
              <a:tr h="370840">
                <a:tc>
                  <a:txBody>
                    <a:bodyPr/>
                    <a:lstStyle/>
                    <a:p>
                      <a:pPr marL="0" marR="0">
                        <a:spcBef>
                          <a:spcPts val="0"/>
                        </a:spcBef>
                        <a:spcAft>
                          <a:spcPts val="0"/>
                        </a:spcAft>
                      </a:pPr>
                      <a:r>
                        <a:rPr lang="en-US" sz="1600" dirty="0" smtClean="0">
                          <a:effectLst/>
                          <a:latin typeface="Arial"/>
                          <a:ea typeface="Times New Roman"/>
                          <a:cs typeface="Arial"/>
                        </a:rPr>
                        <a:t>Mental Health Condition</a:t>
                      </a:r>
                    </a:p>
                    <a:p>
                      <a:pPr marL="0" marR="0">
                        <a:spcBef>
                          <a:spcPts val="0"/>
                        </a:spcBef>
                        <a:spcAft>
                          <a:spcPts val="0"/>
                        </a:spcAft>
                      </a:pPr>
                      <a:r>
                        <a:rPr lang="en-US" sz="1600" dirty="0" smtClean="0">
                          <a:effectLst/>
                          <a:latin typeface="Arial"/>
                          <a:ea typeface="Times New Roman"/>
                          <a:cs typeface="Arial"/>
                        </a:rPr>
                        <a:t>    Yes</a:t>
                      </a:r>
                    </a:p>
                    <a:p>
                      <a:pPr marL="0" marR="0">
                        <a:spcBef>
                          <a:spcPts val="0"/>
                        </a:spcBef>
                        <a:spcAft>
                          <a:spcPts val="0"/>
                        </a:spcAft>
                      </a:pPr>
                      <a:r>
                        <a:rPr lang="en-US" sz="1600" dirty="0" smtClean="0">
                          <a:effectLst/>
                          <a:latin typeface="Arial"/>
                          <a:ea typeface="Times New Roman"/>
                          <a:cs typeface="Arial"/>
                        </a:rPr>
                        <a:t>    No</a:t>
                      </a:r>
                      <a:endParaRPr lang="en-US" sz="1600" dirty="0">
                        <a:effectLst/>
                        <a:latin typeface="Arial"/>
                        <a:ea typeface="ＭＳ 明朝"/>
                        <a:cs typeface="Arial"/>
                      </a:endParaRPr>
                    </a:p>
                  </a:txBody>
                  <a:tcPr marL="73025" marR="73025" anchor="ctr"/>
                </a:tc>
                <a:tc>
                  <a:txBody>
                    <a:bodyPr/>
                    <a:lstStyle/>
                    <a:p>
                      <a:pPr algn="ctr"/>
                      <a:endParaRPr lang="en-US" sz="1600" kern="1200" dirty="0" smtClean="0">
                        <a:solidFill>
                          <a:schemeClr val="dk1"/>
                        </a:solidFill>
                        <a:effectLst/>
                        <a:latin typeface="Arial"/>
                        <a:ea typeface="+mn-ea"/>
                        <a:cs typeface="Arial"/>
                      </a:endParaRPr>
                    </a:p>
                    <a:p>
                      <a:pPr algn="ctr"/>
                      <a:r>
                        <a:rPr lang="en-US" sz="1600" kern="1200" dirty="0" smtClean="0">
                          <a:solidFill>
                            <a:schemeClr val="dk1"/>
                          </a:solidFill>
                          <a:effectLst/>
                          <a:latin typeface="Arial"/>
                          <a:ea typeface="+mn-ea"/>
                          <a:cs typeface="Arial"/>
                        </a:rPr>
                        <a:t>46.4</a:t>
                      </a:r>
                    </a:p>
                    <a:p>
                      <a:pPr algn="ctr"/>
                      <a:r>
                        <a:rPr lang="en-US" sz="1600" kern="1200" dirty="0" smtClean="0">
                          <a:solidFill>
                            <a:schemeClr val="dk1"/>
                          </a:solidFill>
                          <a:effectLst/>
                          <a:latin typeface="Arial"/>
                          <a:ea typeface="+mn-ea"/>
                          <a:cs typeface="Arial"/>
                        </a:rPr>
                        <a:t>52.4</a:t>
                      </a:r>
                      <a:endParaRPr lang="en-US" sz="1600" dirty="0">
                        <a:effectLst/>
                        <a:latin typeface="Arial"/>
                        <a:ea typeface="ＭＳ 明朝"/>
                        <a:cs typeface="Arial"/>
                      </a:endParaRPr>
                    </a:p>
                  </a:txBody>
                  <a:tcPr marL="73025" marR="730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Arial"/>
                          <a:ea typeface="ＭＳ 明朝"/>
                          <a:cs typeface="Arial"/>
                        </a:rPr>
                        <a:t>&lt;0.01</a:t>
                      </a:r>
                    </a:p>
                  </a:txBody>
                  <a:tcPr marL="73025" marR="73025" anchor="ctr"/>
                </a:tc>
              </a:tr>
            </a:tbl>
          </a:graphicData>
        </a:graphic>
      </p:graphicFrame>
    </p:spTree>
    <p:extLst>
      <p:ext uri="{BB962C8B-B14F-4D97-AF65-F5344CB8AC3E}">
        <p14:creationId xmlns:p14="http://schemas.microsoft.com/office/powerpoint/2010/main" xmlns="" val="4220443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Quit Rates* by Demographic 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15096111"/>
              </p:ext>
            </p:extLst>
          </p:nvPr>
        </p:nvGraphicFramePr>
        <p:xfrm>
          <a:off x="592434" y="1297886"/>
          <a:ext cx="7861906" cy="4490720"/>
        </p:xfrm>
        <a:graphic>
          <a:graphicData uri="http://schemas.openxmlformats.org/drawingml/2006/table">
            <a:tbl>
              <a:tblPr firstRow="1" bandRow="1">
                <a:tableStyleId>{5C22544A-7EE6-4342-B048-85BDC9FD1C3A}</a:tableStyleId>
              </a:tblPr>
              <a:tblGrid>
                <a:gridCol w="2763914"/>
                <a:gridCol w="1274498"/>
                <a:gridCol w="1274498"/>
                <a:gridCol w="1274498"/>
                <a:gridCol w="1274498"/>
              </a:tblGrid>
              <a:tr h="370840">
                <a:tc>
                  <a:txBody>
                    <a:bodyPr/>
                    <a:lstStyle/>
                    <a:p>
                      <a:r>
                        <a:rPr lang="en-US" dirty="0" smtClean="0">
                          <a:solidFill>
                            <a:srgbClr val="292934"/>
                          </a:solidFill>
                        </a:rPr>
                        <a:t>Characteristic</a:t>
                      </a:r>
                      <a:endParaRPr lang="en-US" dirty="0">
                        <a:solidFill>
                          <a:srgbClr val="292934"/>
                        </a:solidFill>
                      </a:endParaRPr>
                    </a:p>
                  </a:txBody>
                  <a:tcPr/>
                </a:tc>
                <a:tc>
                  <a:txBody>
                    <a:bodyPr/>
                    <a:lstStyle/>
                    <a:p>
                      <a:pPr algn="ctr"/>
                      <a:r>
                        <a:rPr lang="en-US" dirty="0" smtClean="0">
                          <a:solidFill>
                            <a:srgbClr val="292934"/>
                          </a:solidFill>
                        </a:rPr>
                        <a:t>ITT QR</a:t>
                      </a:r>
                      <a:endParaRPr lang="en-US" dirty="0">
                        <a:solidFill>
                          <a:srgbClr val="292934"/>
                        </a:solidFill>
                      </a:endParaRPr>
                    </a:p>
                  </a:txBody>
                  <a:tcPr anchor="ctr"/>
                </a:tc>
                <a:tc>
                  <a:txBody>
                    <a:bodyPr/>
                    <a:lstStyle/>
                    <a:p>
                      <a:pPr algn="ctr"/>
                      <a:r>
                        <a:rPr lang="en-US" dirty="0" smtClean="0">
                          <a:solidFill>
                            <a:srgbClr val="292934"/>
                          </a:solidFill>
                        </a:rPr>
                        <a:t>P-Value</a:t>
                      </a:r>
                      <a:endParaRPr lang="en-US" dirty="0">
                        <a:solidFill>
                          <a:srgbClr val="292934"/>
                        </a:solidFill>
                      </a:endParaRPr>
                    </a:p>
                  </a:txBody>
                  <a:tcPr anchor="ctr"/>
                </a:tc>
                <a:tc>
                  <a:txBody>
                    <a:bodyPr/>
                    <a:lstStyle/>
                    <a:p>
                      <a:pPr algn="ctr"/>
                      <a:r>
                        <a:rPr lang="en-US" dirty="0" smtClean="0">
                          <a:solidFill>
                            <a:srgbClr val="292934"/>
                          </a:solidFill>
                        </a:rPr>
                        <a:t>RES QR</a:t>
                      </a:r>
                      <a:endParaRPr lang="en-US" dirty="0">
                        <a:solidFill>
                          <a:srgbClr val="292934"/>
                        </a:solidFill>
                      </a:endParaRPr>
                    </a:p>
                  </a:txBody>
                  <a:tcPr anchor="ctr"/>
                </a:tc>
                <a:tc>
                  <a:txBody>
                    <a:bodyPr/>
                    <a:lstStyle/>
                    <a:p>
                      <a:pPr algn="ctr"/>
                      <a:r>
                        <a:rPr lang="en-US" dirty="0" smtClean="0">
                          <a:solidFill>
                            <a:srgbClr val="292934"/>
                          </a:solidFill>
                        </a:rPr>
                        <a:t>P-Value</a:t>
                      </a:r>
                      <a:endParaRPr lang="en-US" dirty="0">
                        <a:solidFill>
                          <a:srgbClr val="292934"/>
                        </a:solidFill>
                      </a:endParaRPr>
                    </a:p>
                  </a:txBody>
                  <a:tcPr anchor="ctr"/>
                </a:tc>
              </a:tr>
              <a:tr h="370840">
                <a:tc>
                  <a:txBody>
                    <a:bodyPr/>
                    <a:lstStyle/>
                    <a:p>
                      <a:pPr marL="0" marR="0">
                        <a:spcBef>
                          <a:spcPts val="0"/>
                        </a:spcBef>
                        <a:spcAft>
                          <a:spcPts val="0"/>
                        </a:spcAft>
                      </a:pPr>
                      <a:r>
                        <a:rPr lang="en-US" sz="1600" dirty="0">
                          <a:solidFill>
                            <a:srgbClr val="000000"/>
                          </a:solidFill>
                          <a:effectLst/>
                          <a:latin typeface="Arial"/>
                          <a:ea typeface="Times New Roman"/>
                          <a:cs typeface="Arial"/>
                        </a:rPr>
                        <a:t>Age (years)</a:t>
                      </a:r>
                      <a:endParaRPr lang="en-US" sz="1600" dirty="0">
                        <a:effectLst/>
                        <a:latin typeface="Arial"/>
                        <a:ea typeface="ＭＳ 明朝"/>
                        <a:cs typeface="Arial"/>
                      </a:endParaRPr>
                    </a:p>
                    <a:p>
                      <a:pPr marL="0" marR="0">
                        <a:spcBef>
                          <a:spcPts val="0"/>
                        </a:spcBef>
                        <a:spcAft>
                          <a:spcPts val="0"/>
                        </a:spcAft>
                      </a:pPr>
                      <a:r>
                        <a:rPr lang="en-US" sz="1600" dirty="0">
                          <a:solidFill>
                            <a:srgbClr val="000000"/>
                          </a:solidFill>
                          <a:effectLst/>
                          <a:latin typeface="Arial"/>
                          <a:ea typeface="Times New Roman"/>
                          <a:cs typeface="Arial"/>
                        </a:rPr>
                        <a:t>    &lt; 30</a:t>
                      </a:r>
                      <a:endParaRPr lang="en-US" sz="1600" dirty="0">
                        <a:effectLst/>
                        <a:latin typeface="Arial"/>
                        <a:ea typeface="ＭＳ 明朝"/>
                        <a:cs typeface="Arial"/>
                      </a:endParaRPr>
                    </a:p>
                    <a:p>
                      <a:pPr marL="0" marR="0">
                        <a:spcBef>
                          <a:spcPts val="0"/>
                        </a:spcBef>
                        <a:spcAft>
                          <a:spcPts val="0"/>
                        </a:spcAft>
                      </a:pPr>
                      <a:r>
                        <a:rPr lang="en-US" sz="1600" dirty="0">
                          <a:solidFill>
                            <a:srgbClr val="000000"/>
                          </a:solidFill>
                          <a:effectLst/>
                          <a:latin typeface="Arial"/>
                          <a:ea typeface="Times New Roman"/>
                          <a:cs typeface="Arial"/>
                        </a:rPr>
                        <a:t>    30-40</a:t>
                      </a:r>
                      <a:endParaRPr lang="en-US" sz="1600" dirty="0">
                        <a:effectLst/>
                        <a:latin typeface="Arial"/>
                        <a:ea typeface="ＭＳ 明朝"/>
                        <a:cs typeface="Arial"/>
                      </a:endParaRPr>
                    </a:p>
                    <a:p>
                      <a:pPr marL="0" marR="0">
                        <a:spcBef>
                          <a:spcPts val="0"/>
                        </a:spcBef>
                        <a:spcAft>
                          <a:spcPts val="0"/>
                        </a:spcAft>
                      </a:pPr>
                      <a:r>
                        <a:rPr lang="en-US" sz="1600" dirty="0">
                          <a:solidFill>
                            <a:srgbClr val="000000"/>
                          </a:solidFill>
                          <a:effectLst/>
                          <a:latin typeface="Arial"/>
                          <a:ea typeface="Times New Roman"/>
                          <a:cs typeface="Arial"/>
                        </a:rPr>
                        <a:t>    40-50</a:t>
                      </a:r>
                      <a:endParaRPr lang="en-US" sz="1600" dirty="0">
                        <a:effectLst/>
                        <a:latin typeface="Arial"/>
                        <a:ea typeface="ＭＳ 明朝"/>
                        <a:cs typeface="Arial"/>
                      </a:endParaRPr>
                    </a:p>
                    <a:p>
                      <a:pPr marL="0" marR="0">
                        <a:spcBef>
                          <a:spcPts val="0"/>
                        </a:spcBef>
                        <a:spcAft>
                          <a:spcPts val="0"/>
                        </a:spcAft>
                      </a:pPr>
                      <a:r>
                        <a:rPr lang="en-US" sz="1600" dirty="0">
                          <a:solidFill>
                            <a:srgbClr val="000000"/>
                          </a:solidFill>
                          <a:effectLst/>
                          <a:latin typeface="Arial"/>
                          <a:ea typeface="Times New Roman"/>
                          <a:cs typeface="Arial"/>
                        </a:rPr>
                        <a:t>    </a:t>
                      </a:r>
                      <a:r>
                        <a:rPr lang="en-US" sz="1600" dirty="0">
                          <a:solidFill>
                            <a:srgbClr val="000000"/>
                          </a:solidFill>
                          <a:effectLst/>
                          <a:latin typeface="Arial"/>
                          <a:ea typeface="ＭＳ ゴシック"/>
                          <a:cs typeface="Arial"/>
                        </a:rPr>
                        <a:t>≥ 50</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17.4</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ＭＳ ゴシック"/>
                          <a:cs typeface="Arial"/>
                        </a:rPr>
                        <a:t>22.1</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ＭＳ ゴシック"/>
                          <a:cs typeface="Arial"/>
                        </a:rPr>
                        <a:t>22.7</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ＭＳ ゴシック"/>
                          <a:cs typeface="Arial"/>
                        </a:rPr>
                        <a:t>26.2</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41.8</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ＭＳ ゴシック"/>
                          <a:cs typeface="Arial"/>
                        </a:rPr>
                        <a:t>46.2</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ＭＳ ゴシック"/>
                          <a:cs typeface="Arial"/>
                        </a:rPr>
                        <a:t>44.1</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ＭＳ ゴシック"/>
                          <a:cs typeface="Arial"/>
                        </a:rPr>
                        <a:t>42.3</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smtClean="0">
                          <a:solidFill>
                            <a:srgbClr val="000000"/>
                          </a:solidFill>
                          <a:effectLst/>
                          <a:latin typeface="Arial"/>
                          <a:ea typeface="Times New Roman"/>
                          <a:cs typeface="Arial"/>
                        </a:rPr>
                        <a:t>0.14</a:t>
                      </a:r>
                      <a:endParaRPr lang="en-US" sz="1600" dirty="0">
                        <a:effectLst/>
                        <a:latin typeface="Arial"/>
                        <a:ea typeface="ＭＳ 明朝"/>
                        <a:cs typeface="Arial"/>
                      </a:endParaRPr>
                    </a:p>
                  </a:txBody>
                  <a:tcPr marL="73025" marR="73025" marT="0" marB="0" anchor="ctr"/>
                </a:tc>
              </a:tr>
              <a:tr h="370840">
                <a:tc>
                  <a:txBody>
                    <a:bodyPr/>
                    <a:lstStyle/>
                    <a:p>
                      <a:pPr marL="0" marR="0">
                        <a:spcBef>
                          <a:spcPts val="0"/>
                        </a:spcBef>
                        <a:spcAft>
                          <a:spcPts val="0"/>
                        </a:spcAft>
                      </a:pPr>
                      <a:r>
                        <a:rPr lang="en-US" sz="1600">
                          <a:solidFill>
                            <a:srgbClr val="000000"/>
                          </a:solidFill>
                          <a:effectLst/>
                          <a:latin typeface="Arial"/>
                          <a:ea typeface="Times New Roman"/>
                          <a:cs typeface="Arial"/>
                        </a:rPr>
                        <a:t>Gender</a:t>
                      </a:r>
                      <a:br>
                        <a:rPr lang="en-US" sz="1600">
                          <a:solidFill>
                            <a:srgbClr val="000000"/>
                          </a:solidFill>
                          <a:effectLst/>
                          <a:latin typeface="Arial"/>
                          <a:ea typeface="Times New Roman"/>
                          <a:cs typeface="Arial"/>
                        </a:rPr>
                      </a:br>
                      <a:r>
                        <a:rPr lang="en-US" sz="1600">
                          <a:effectLst/>
                          <a:latin typeface="Arial"/>
                          <a:ea typeface="Times New Roman"/>
                          <a:cs typeface="Arial"/>
                        </a:rPr>
                        <a:t>     Male      </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Female</a:t>
                      </a:r>
                      <a:endParaRPr lang="en-US" sz="160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24.4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20.6</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45.4</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41.6</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r>
              <a:tr h="370840">
                <a:tc>
                  <a:txBody>
                    <a:bodyPr/>
                    <a:lstStyle/>
                    <a:p>
                      <a:pPr marL="0" marR="0">
                        <a:spcBef>
                          <a:spcPts val="0"/>
                        </a:spcBef>
                        <a:spcAft>
                          <a:spcPts val="0"/>
                        </a:spcAft>
                      </a:pPr>
                      <a:r>
                        <a:rPr lang="en-US" sz="1600" dirty="0">
                          <a:effectLst/>
                          <a:latin typeface="Arial"/>
                          <a:ea typeface="Times New Roman"/>
                          <a:cs typeface="Arial"/>
                        </a:rPr>
                        <a:t>Race</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White</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American Indian</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Other</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23.1</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15.1</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16.4</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43.7</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39.0</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42.2</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smtClean="0">
                          <a:solidFill>
                            <a:srgbClr val="000000"/>
                          </a:solidFill>
                          <a:effectLst/>
                          <a:latin typeface="Arial"/>
                          <a:ea typeface="Times New Roman"/>
                          <a:cs typeface="Arial"/>
                        </a:rPr>
                        <a:t>0.38</a:t>
                      </a:r>
                      <a:endParaRPr lang="en-US" sz="1600" dirty="0">
                        <a:effectLst/>
                        <a:latin typeface="Arial"/>
                        <a:ea typeface="ＭＳ 明朝"/>
                        <a:cs typeface="Arial"/>
                      </a:endParaRPr>
                    </a:p>
                  </a:txBody>
                  <a:tcPr marL="73025" marR="73025" marT="0" marB="0" anchor="ctr"/>
                </a:tc>
              </a:tr>
              <a:tr h="370840">
                <a:tc>
                  <a:txBody>
                    <a:bodyPr/>
                    <a:lstStyle/>
                    <a:p>
                      <a:pPr marL="0" marR="0">
                        <a:spcBef>
                          <a:spcPts val="0"/>
                        </a:spcBef>
                        <a:spcAft>
                          <a:spcPts val="0"/>
                        </a:spcAft>
                      </a:pPr>
                      <a:r>
                        <a:rPr lang="en-US" sz="1600">
                          <a:effectLst/>
                          <a:latin typeface="Arial"/>
                          <a:ea typeface="Times New Roman"/>
                          <a:cs typeface="Arial"/>
                        </a:rPr>
                        <a:t>Education</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Some college or higher</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High school diploma/GED</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Less than high school</a:t>
                      </a:r>
                      <a:endParaRPr lang="en-US" sz="160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24.0</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21.9</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16.4</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38.7</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44.3</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43.6</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smtClean="0">
                          <a:solidFill>
                            <a:srgbClr val="000000"/>
                          </a:solidFill>
                          <a:effectLst/>
                          <a:latin typeface="Arial"/>
                          <a:ea typeface="Times New Roman"/>
                          <a:cs typeface="Arial"/>
                        </a:rPr>
                        <a:t>0.09</a:t>
                      </a:r>
                      <a:endParaRPr lang="en-US" sz="1600" dirty="0">
                        <a:effectLst/>
                        <a:latin typeface="Arial"/>
                        <a:ea typeface="ＭＳ 明朝"/>
                        <a:cs typeface="Arial"/>
                      </a:endParaRPr>
                    </a:p>
                  </a:txBody>
                  <a:tcPr marL="73025" marR="73025" marT="0" marB="0" anchor="ctr"/>
                </a:tc>
              </a:tr>
            </a:tbl>
          </a:graphicData>
        </a:graphic>
      </p:graphicFrame>
      <p:sp>
        <p:nvSpPr>
          <p:cNvPr id="3" name="TextBox 2"/>
          <p:cNvSpPr txBox="1"/>
          <p:nvPr/>
        </p:nvSpPr>
        <p:spPr>
          <a:xfrm>
            <a:off x="548116" y="6096007"/>
            <a:ext cx="2180605" cy="338554"/>
          </a:xfrm>
          <a:prstGeom prst="rect">
            <a:avLst/>
          </a:prstGeom>
          <a:noFill/>
        </p:spPr>
        <p:txBody>
          <a:bodyPr wrap="none" rtlCol="0">
            <a:spAutoFit/>
          </a:bodyPr>
          <a:lstStyle/>
          <a:p>
            <a:r>
              <a:rPr lang="en-US" sz="1600" dirty="0" smtClean="0"/>
              <a:t>*For any tobacco use.</a:t>
            </a:r>
            <a:endParaRPr lang="en-US" sz="1600" dirty="0"/>
          </a:p>
        </p:txBody>
      </p:sp>
    </p:spTree>
    <p:extLst>
      <p:ext uri="{BB962C8B-B14F-4D97-AF65-F5344CB8AC3E}">
        <p14:creationId xmlns:p14="http://schemas.microsoft.com/office/powerpoint/2010/main" xmlns="" val="1554481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Quit Rates* by Demographic 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66555379"/>
              </p:ext>
            </p:extLst>
          </p:nvPr>
        </p:nvGraphicFramePr>
        <p:xfrm>
          <a:off x="592434" y="1550205"/>
          <a:ext cx="7861906" cy="3759200"/>
        </p:xfrm>
        <a:graphic>
          <a:graphicData uri="http://schemas.openxmlformats.org/drawingml/2006/table">
            <a:tbl>
              <a:tblPr firstRow="1" bandRow="1">
                <a:tableStyleId>{5C22544A-7EE6-4342-B048-85BDC9FD1C3A}</a:tableStyleId>
              </a:tblPr>
              <a:tblGrid>
                <a:gridCol w="2763914"/>
                <a:gridCol w="1274498"/>
                <a:gridCol w="1274498"/>
                <a:gridCol w="1274498"/>
                <a:gridCol w="1274498"/>
              </a:tblGrid>
              <a:tr h="370840">
                <a:tc>
                  <a:txBody>
                    <a:bodyPr/>
                    <a:lstStyle/>
                    <a:p>
                      <a:r>
                        <a:rPr lang="en-US" dirty="0" smtClean="0">
                          <a:solidFill>
                            <a:srgbClr val="292934"/>
                          </a:solidFill>
                        </a:rPr>
                        <a:t>Characteristic</a:t>
                      </a:r>
                      <a:endParaRPr lang="en-US" dirty="0">
                        <a:solidFill>
                          <a:srgbClr val="292934"/>
                        </a:solidFill>
                      </a:endParaRPr>
                    </a:p>
                  </a:txBody>
                  <a:tcPr/>
                </a:tc>
                <a:tc>
                  <a:txBody>
                    <a:bodyPr/>
                    <a:lstStyle/>
                    <a:p>
                      <a:pPr algn="ctr"/>
                      <a:r>
                        <a:rPr lang="en-US" dirty="0" smtClean="0">
                          <a:solidFill>
                            <a:srgbClr val="292934"/>
                          </a:solidFill>
                        </a:rPr>
                        <a:t>ITT QR</a:t>
                      </a:r>
                      <a:endParaRPr lang="en-US" dirty="0">
                        <a:solidFill>
                          <a:srgbClr val="292934"/>
                        </a:solidFill>
                      </a:endParaRPr>
                    </a:p>
                  </a:txBody>
                  <a:tcPr anchor="ctr"/>
                </a:tc>
                <a:tc>
                  <a:txBody>
                    <a:bodyPr/>
                    <a:lstStyle/>
                    <a:p>
                      <a:pPr algn="ctr"/>
                      <a:r>
                        <a:rPr lang="en-US" dirty="0" smtClean="0">
                          <a:solidFill>
                            <a:srgbClr val="292934"/>
                          </a:solidFill>
                        </a:rPr>
                        <a:t>P-Value</a:t>
                      </a:r>
                      <a:endParaRPr lang="en-US" dirty="0">
                        <a:solidFill>
                          <a:srgbClr val="292934"/>
                        </a:solidFill>
                      </a:endParaRPr>
                    </a:p>
                  </a:txBody>
                  <a:tcPr anchor="ctr"/>
                </a:tc>
                <a:tc>
                  <a:txBody>
                    <a:bodyPr/>
                    <a:lstStyle/>
                    <a:p>
                      <a:pPr algn="ctr"/>
                      <a:r>
                        <a:rPr lang="en-US" dirty="0" smtClean="0">
                          <a:solidFill>
                            <a:srgbClr val="292934"/>
                          </a:solidFill>
                        </a:rPr>
                        <a:t>RES QR</a:t>
                      </a:r>
                      <a:endParaRPr lang="en-US" dirty="0">
                        <a:solidFill>
                          <a:srgbClr val="292934"/>
                        </a:solidFill>
                      </a:endParaRPr>
                    </a:p>
                  </a:txBody>
                  <a:tcPr anchor="ctr"/>
                </a:tc>
                <a:tc>
                  <a:txBody>
                    <a:bodyPr/>
                    <a:lstStyle/>
                    <a:p>
                      <a:pPr algn="ctr"/>
                      <a:r>
                        <a:rPr lang="en-US" dirty="0" smtClean="0">
                          <a:solidFill>
                            <a:srgbClr val="292934"/>
                          </a:solidFill>
                        </a:rPr>
                        <a:t>P-Value</a:t>
                      </a:r>
                      <a:endParaRPr lang="en-US" dirty="0">
                        <a:solidFill>
                          <a:srgbClr val="292934"/>
                        </a:solidFill>
                      </a:endParaRPr>
                    </a:p>
                  </a:txBody>
                  <a:tcPr anchor="ctr"/>
                </a:tc>
              </a:tr>
              <a:tr h="370840">
                <a:tc>
                  <a:txBody>
                    <a:bodyPr/>
                    <a:lstStyle/>
                    <a:p>
                      <a:pPr marL="0" marR="0">
                        <a:spcBef>
                          <a:spcPts val="0"/>
                        </a:spcBef>
                        <a:spcAft>
                          <a:spcPts val="0"/>
                        </a:spcAft>
                      </a:pPr>
                      <a:r>
                        <a:rPr lang="en-US" sz="1600" dirty="0">
                          <a:effectLst/>
                          <a:latin typeface="Arial"/>
                          <a:ea typeface="Times New Roman"/>
                          <a:cs typeface="Arial"/>
                        </a:rPr>
                        <a:t>Receiving Medicaid benefit</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Yes</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No</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15.9</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23.3</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35.6</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44.4</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r>
              <a:tr h="370840">
                <a:tc>
                  <a:txBody>
                    <a:bodyPr/>
                    <a:lstStyle/>
                    <a:p>
                      <a:pPr marL="0" marR="0">
                        <a:spcBef>
                          <a:spcPts val="0"/>
                        </a:spcBef>
                        <a:spcAft>
                          <a:spcPts val="0"/>
                        </a:spcAft>
                      </a:pPr>
                      <a:r>
                        <a:rPr lang="en-US" sz="1600" dirty="0">
                          <a:solidFill>
                            <a:srgbClr val="000000"/>
                          </a:solidFill>
                          <a:effectLst/>
                          <a:latin typeface="Arial"/>
                          <a:ea typeface="Times New Roman"/>
                          <a:cs typeface="Arial"/>
                        </a:rPr>
                        <a:t>Mental Health Condition</a:t>
                      </a:r>
                      <a:endParaRPr lang="en-US" sz="1600" dirty="0">
                        <a:effectLst/>
                        <a:latin typeface="Arial"/>
                        <a:ea typeface="ＭＳ 明朝"/>
                        <a:cs typeface="Arial"/>
                      </a:endParaRPr>
                    </a:p>
                    <a:p>
                      <a:pPr marL="0" marR="0">
                        <a:spcBef>
                          <a:spcPts val="0"/>
                        </a:spcBef>
                        <a:spcAft>
                          <a:spcPts val="0"/>
                        </a:spcAft>
                      </a:pPr>
                      <a:r>
                        <a:rPr lang="en-US" sz="1600" dirty="0">
                          <a:solidFill>
                            <a:srgbClr val="000000"/>
                          </a:solidFill>
                          <a:effectLst/>
                          <a:latin typeface="Arial"/>
                          <a:ea typeface="Times New Roman"/>
                          <a:cs typeface="Arial"/>
                        </a:rPr>
                        <a:t>    Yes</a:t>
                      </a:r>
                      <a:endParaRPr lang="en-US" sz="1600" dirty="0">
                        <a:effectLst/>
                        <a:latin typeface="Arial"/>
                        <a:ea typeface="ＭＳ 明朝"/>
                        <a:cs typeface="Arial"/>
                      </a:endParaRPr>
                    </a:p>
                    <a:p>
                      <a:pPr marL="0" marR="0">
                        <a:spcBef>
                          <a:spcPts val="0"/>
                        </a:spcBef>
                        <a:spcAft>
                          <a:spcPts val="0"/>
                        </a:spcAft>
                      </a:pPr>
                      <a:r>
                        <a:rPr lang="en-US" sz="1600" dirty="0">
                          <a:solidFill>
                            <a:srgbClr val="000000"/>
                          </a:solidFill>
                          <a:effectLst/>
                          <a:latin typeface="Arial"/>
                          <a:ea typeface="Times New Roman"/>
                          <a:cs typeface="Arial"/>
                        </a:rPr>
                        <a:t>    No</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16.8</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23.3</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36.3</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44.5</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r>
              <a:tr h="370840">
                <a:tc>
                  <a:txBody>
                    <a:bodyPr/>
                    <a:lstStyle/>
                    <a:p>
                      <a:pPr marL="0" marR="0">
                        <a:spcBef>
                          <a:spcPts val="0"/>
                        </a:spcBef>
                        <a:spcAft>
                          <a:spcPts val="0"/>
                        </a:spcAft>
                      </a:pPr>
                      <a:r>
                        <a:rPr lang="en-US" sz="1600" dirty="0">
                          <a:effectLst/>
                          <a:latin typeface="Arial"/>
                          <a:ea typeface="Times New Roman"/>
                          <a:cs typeface="Arial"/>
                        </a:rPr>
                        <a:t>Other Health </a:t>
                      </a:r>
                      <a:r>
                        <a:rPr lang="en-US" sz="1600" dirty="0" smtClean="0">
                          <a:effectLst/>
                          <a:latin typeface="Arial"/>
                          <a:ea typeface="Times New Roman"/>
                          <a:cs typeface="Arial"/>
                        </a:rPr>
                        <a:t>Condition</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Yes</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No</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24.7</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21.3</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&lt;</a:t>
                      </a:r>
                      <a:r>
                        <a:rPr lang="en-US" sz="1600" dirty="0" smtClean="0">
                          <a:solidFill>
                            <a:srgbClr val="000000"/>
                          </a:solidFill>
                          <a:effectLst/>
                          <a:latin typeface="Arial"/>
                          <a:ea typeface="Times New Roman"/>
                          <a:cs typeface="Arial"/>
                        </a:rPr>
                        <a:t>0.01</a:t>
                      </a:r>
                      <a:endParaRPr lang="en-US" sz="16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43.9</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43.2</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smtClean="0">
                          <a:solidFill>
                            <a:srgbClr val="000000"/>
                          </a:solidFill>
                          <a:effectLst/>
                          <a:latin typeface="Arial"/>
                          <a:ea typeface="Times New Roman"/>
                          <a:cs typeface="Arial"/>
                        </a:rPr>
                        <a:t>0.60</a:t>
                      </a:r>
                      <a:endParaRPr lang="en-US" sz="1600" dirty="0">
                        <a:effectLst/>
                        <a:latin typeface="Arial"/>
                        <a:ea typeface="ＭＳ 明朝"/>
                        <a:cs typeface="Arial"/>
                      </a:endParaRPr>
                    </a:p>
                  </a:txBody>
                  <a:tcPr marL="73025" marR="73025" marT="0" marB="0" anchor="ctr"/>
                </a:tc>
              </a:tr>
              <a:tr h="370840">
                <a:tc>
                  <a:txBody>
                    <a:bodyPr/>
                    <a:lstStyle/>
                    <a:p>
                      <a:pPr marL="0" marR="0">
                        <a:spcBef>
                          <a:spcPts val="0"/>
                        </a:spcBef>
                        <a:spcAft>
                          <a:spcPts val="0"/>
                        </a:spcAft>
                      </a:pPr>
                      <a:r>
                        <a:rPr lang="en-US" sz="1600" dirty="0">
                          <a:effectLst/>
                          <a:latin typeface="Arial"/>
                          <a:ea typeface="Times New Roman"/>
                          <a:cs typeface="Arial"/>
                        </a:rPr>
                        <a:t>Duration of Tobacco Use</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0 to 5 years</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6 to 10 years</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10 or more years</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17.6</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20.3</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23.0</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smtClean="0">
                          <a:solidFill>
                            <a:srgbClr val="000000"/>
                          </a:solidFill>
                          <a:effectLst/>
                          <a:latin typeface="Arial"/>
                          <a:ea typeface="Times New Roman"/>
                          <a:cs typeface="Arial"/>
                        </a:rPr>
                        <a:t>&lt;0.01</a:t>
                      </a:r>
                      <a:endParaRPr lang="en-US" sz="1600" dirty="0">
                        <a:effectLst/>
                        <a:latin typeface="Arial"/>
                        <a:ea typeface="ＭＳ 明朝"/>
                        <a:cs typeface="Arial"/>
                      </a:endParaRPr>
                    </a:p>
                  </a:txBody>
                  <a:tcPr marL="73025" marR="73025" marT="0" marB="0"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42.1</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44.4</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43.4</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smtClean="0">
                          <a:solidFill>
                            <a:srgbClr val="000000"/>
                          </a:solidFill>
                          <a:effectLst/>
                          <a:latin typeface="Arial"/>
                          <a:ea typeface="Times New Roman"/>
                          <a:cs typeface="Arial"/>
                        </a:rPr>
                        <a:t>0.83</a:t>
                      </a:r>
                      <a:endParaRPr lang="en-US" sz="1600" dirty="0">
                        <a:effectLst/>
                        <a:latin typeface="Arial"/>
                        <a:ea typeface="ＭＳ 明朝"/>
                        <a:cs typeface="Arial"/>
                      </a:endParaRPr>
                    </a:p>
                  </a:txBody>
                  <a:tcPr marL="73025" marR="73025" marT="0" marB="0" anchor="ctr"/>
                </a:tc>
              </a:tr>
            </a:tbl>
          </a:graphicData>
        </a:graphic>
      </p:graphicFrame>
      <p:sp>
        <p:nvSpPr>
          <p:cNvPr id="5" name="TextBox 4"/>
          <p:cNvSpPr txBox="1"/>
          <p:nvPr/>
        </p:nvSpPr>
        <p:spPr>
          <a:xfrm>
            <a:off x="548116" y="6096007"/>
            <a:ext cx="2180605" cy="338554"/>
          </a:xfrm>
          <a:prstGeom prst="rect">
            <a:avLst/>
          </a:prstGeom>
          <a:noFill/>
        </p:spPr>
        <p:txBody>
          <a:bodyPr wrap="none" rtlCol="0">
            <a:spAutoFit/>
          </a:bodyPr>
          <a:lstStyle/>
          <a:p>
            <a:r>
              <a:rPr lang="en-US" sz="1600" dirty="0" smtClean="0"/>
              <a:t>*For any tobacco use.</a:t>
            </a:r>
            <a:endParaRPr lang="en-US" sz="1600" dirty="0"/>
          </a:p>
        </p:txBody>
      </p:sp>
    </p:spTree>
    <p:extLst>
      <p:ext uri="{BB962C8B-B14F-4D97-AF65-F5344CB8AC3E}">
        <p14:creationId xmlns:p14="http://schemas.microsoft.com/office/powerpoint/2010/main" xmlns="" val="456278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Many Factors May Influence Tobacco Cessation and Loss to Follow-Up</a:t>
            </a:r>
            <a:endParaRPr lang="en-US" dirty="0"/>
          </a:p>
        </p:txBody>
      </p:sp>
      <p:sp>
        <p:nvSpPr>
          <p:cNvPr id="3" name="Content Placeholder 2"/>
          <p:cNvSpPr>
            <a:spLocks noGrp="1"/>
          </p:cNvSpPr>
          <p:nvPr>
            <p:ph idx="1"/>
          </p:nvPr>
        </p:nvSpPr>
        <p:spPr>
          <a:xfrm>
            <a:off x="457200" y="1133498"/>
            <a:ext cx="8229600" cy="5158250"/>
          </a:xfrm>
        </p:spPr>
        <p:txBody>
          <a:bodyPr/>
          <a:lstStyle/>
          <a:p>
            <a:pPr>
              <a:spcAft>
                <a:spcPts val="600"/>
              </a:spcAft>
            </a:pPr>
            <a:r>
              <a:rPr lang="en-US" dirty="0" smtClean="0"/>
              <a:t>All the demographic factors presented may potentially influence the success of tobacco cessation and loss to follow-up.</a:t>
            </a:r>
          </a:p>
          <a:p>
            <a:pPr>
              <a:spcAft>
                <a:spcPts val="600"/>
              </a:spcAft>
            </a:pPr>
            <a:r>
              <a:rPr lang="en-US" dirty="0" smtClean="0"/>
              <a:t>Bivariate associations are likely to be confounded.</a:t>
            </a:r>
          </a:p>
          <a:p>
            <a:pPr>
              <a:spcAft>
                <a:spcPts val="600"/>
              </a:spcAft>
            </a:pPr>
            <a:r>
              <a:rPr lang="en-US" dirty="0" smtClean="0"/>
              <a:t>Use of multiple logistic regression to evaluate multivariate associations helps avoid confounding.</a:t>
            </a:r>
          </a:p>
          <a:p>
            <a:pPr>
              <a:spcAft>
                <a:spcPts val="600"/>
              </a:spcAft>
            </a:pPr>
            <a:r>
              <a:rPr lang="en-US" dirty="0" smtClean="0"/>
              <a:t>The multivariate association is described by an adjusted (multivariate)  odds ratio.</a:t>
            </a:r>
          </a:p>
          <a:p>
            <a:pPr>
              <a:spcAft>
                <a:spcPts val="600"/>
              </a:spcAft>
            </a:pPr>
            <a:r>
              <a:rPr lang="en-US" u="sng" dirty="0" smtClean="0"/>
              <a:t>Example</a:t>
            </a:r>
            <a:r>
              <a:rPr lang="en-US" dirty="0" smtClean="0"/>
              <a:t>: An adjusted OR for mental health condition in the baseline population is 0.76 with 95% CI = (0.65, 0.90). This is interpreted as persons with a (self-reported) mental health condition being 24% less likely to have answered yes to the smoking cessation question than persons without a mental health condition, all other factors in the analysis being constant (it doesn’t matter what a persons age is, etc.).</a:t>
            </a:r>
          </a:p>
          <a:p>
            <a:pPr>
              <a:spcAft>
                <a:spcPts val="600"/>
              </a:spcAft>
            </a:pPr>
            <a:endParaRPr lang="en-US" dirty="0"/>
          </a:p>
        </p:txBody>
      </p:sp>
    </p:spTree>
    <p:extLst>
      <p:ext uri="{BB962C8B-B14F-4D97-AF65-F5344CB8AC3E}">
        <p14:creationId xmlns:p14="http://schemas.microsoft.com/office/powerpoint/2010/main" xmlns="" val="1554481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Multivariate Odds Ratios for Tobacco Cessation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18414627"/>
              </p:ext>
            </p:extLst>
          </p:nvPr>
        </p:nvGraphicFramePr>
        <p:xfrm>
          <a:off x="934379" y="1119432"/>
          <a:ext cx="7136190" cy="5028150"/>
        </p:xfrm>
        <a:graphic>
          <a:graphicData uri="http://schemas.openxmlformats.org/drawingml/2006/table">
            <a:tbl>
              <a:tblPr firstRow="1" bandRow="1">
                <a:tableStyleId>{5C22544A-7EE6-4342-B048-85BDC9FD1C3A}</a:tableStyleId>
              </a:tblPr>
              <a:tblGrid>
                <a:gridCol w="2999618"/>
                <a:gridCol w="2068286"/>
                <a:gridCol w="2068286"/>
              </a:tblGrid>
              <a:tr h="363264">
                <a:tc>
                  <a:txBody>
                    <a:bodyPr/>
                    <a:lstStyle/>
                    <a:p>
                      <a:r>
                        <a:rPr lang="en-US" dirty="0" smtClean="0">
                          <a:solidFill>
                            <a:srgbClr val="292934"/>
                          </a:solidFill>
                        </a:rPr>
                        <a:t>Characteristic</a:t>
                      </a:r>
                      <a:endParaRPr lang="en-US" dirty="0">
                        <a:solidFill>
                          <a:srgbClr val="292934"/>
                        </a:solidFill>
                      </a:endParaRPr>
                    </a:p>
                  </a:txBody>
                  <a:tcPr/>
                </a:tc>
                <a:tc>
                  <a:txBody>
                    <a:bodyPr/>
                    <a:lstStyle/>
                    <a:p>
                      <a:pPr algn="ctr"/>
                      <a:r>
                        <a:rPr lang="en-US" dirty="0" smtClean="0">
                          <a:solidFill>
                            <a:srgbClr val="292934"/>
                          </a:solidFill>
                        </a:rPr>
                        <a:t>Baseline*</a:t>
                      </a:r>
                      <a:endParaRPr lang="en-US" dirty="0">
                        <a:solidFill>
                          <a:srgbClr val="292934"/>
                        </a:solidFill>
                      </a:endParaRPr>
                    </a:p>
                  </a:txBody>
                  <a:tcPr anchor="ctr"/>
                </a:tc>
                <a:tc>
                  <a:txBody>
                    <a:bodyPr/>
                    <a:lstStyle/>
                    <a:p>
                      <a:pPr algn="ctr"/>
                      <a:r>
                        <a:rPr lang="en-US" dirty="0" smtClean="0">
                          <a:solidFill>
                            <a:srgbClr val="292934"/>
                          </a:solidFill>
                        </a:rPr>
                        <a:t>Follow-up*</a:t>
                      </a:r>
                      <a:endParaRPr lang="en-US" dirty="0">
                        <a:solidFill>
                          <a:srgbClr val="292934"/>
                        </a:solidFill>
                      </a:endParaRPr>
                    </a:p>
                  </a:txBody>
                  <a:tcPr anchor="ctr"/>
                </a:tc>
              </a:tr>
              <a:tr h="363264">
                <a:tc>
                  <a:txBody>
                    <a:bodyPr/>
                    <a:lstStyle/>
                    <a:p>
                      <a:pPr marL="0" marR="0">
                        <a:spcBef>
                          <a:spcPts val="300"/>
                        </a:spcBef>
                        <a:spcAft>
                          <a:spcPts val="0"/>
                        </a:spcAft>
                      </a:pPr>
                      <a:r>
                        <a:rPr lang="en-US" sz="1600" dirty="0">
                          <a:solidFill>
                            <a:srgbClr val="000000"/>
                          </a:solidFill>
                          <a:effectLst/>
                          <a:latin typeface="Arial"/>
                          <a:ea typeface="Times New Roman"/>
                          <a:cs typeface="Arial"/>
                        </a:rPr>
                        <a:t>Age (Range, 16 to 84 years)</a:t>
                      </a:r>
                      <a:endParaRPr lang="en-US" sz="1600" dirty="0">
                        <a:effectLst/>
                        <a:latin typeface="Arial"/>
                        <a:ea typeface="ＭＳ 明朝"/>
                        <a:cs typeface="Arial"/>
                      </a:endParaRPr>
                    </a:p>
                  </a:txBody>
                  <a:tcPr marL="73025" marR="73025" marT="27305" marB="27305"/>
                </a:tc>
                <a:tc>
                  <a:txBody>
                    <a:bodyPr/>
                    <a:lstStyle/>
                    <a:p>
                      <a:pPr marL="0" marR="0" algn="ctr">
                        <a:spcBef>
                          <a:spcPts val="300"/>
                        </a:spcBef>
                        <a:spcAft>
                          <a:spcPts val="0"/>
                        </a:spcAft>
                      </a:pPr>
                      <a:r>
                        <a:rPr lang="en-US" sz="1600" dirty="0">
                          <a:solidFill>
                            <a:srgbClr val="000000"/>
                          </a:solidFill>
                          <a:effectLst/>
                          <a:latin typeface="Arial"/>
                          <a:ea typeface="Times New Roman"/>
                          <a:cs typeface="Arial"/>
                        </a:rPr>
                        <a:t>1.01  (1.01</a:t>
                      </a:r>
                      <a:r>
                        <a:rPr lang="en-US" sz="1600" dirty="0">
                          <a:effectLst/>
                          <a:latin typeface="Arial"/>
                          <a:ea typeface="Times New Roman"/>
                          <a:cs typeface="Arial"/>
                        </a:rPr>
                        <a:t>, 1.02</a:t>
                      </a:r>
                      <a:r>
                        <a:rPr lang="en-US" sz="1600" dirty="0" smtClean="0">
                          <a:effectLst/>
                          <a:latin typeface="Arial"/>
                          <a:ea typeface="Times New Roman"/>
                          <a:cs typeface="Arial"/>
                        </a:rPr>
                        <a:t>)</a:t>
                      </a:r>
                      <a:endParaRPr lang="en-US" sz="1600" dirty="0">
                        <a:effectLst/>
                        <a:latin typeface="Arial"/>
                        <a:ea typeface="ＭＳ 明朝"/>
                        <a:cs typeface="Arial"/>
                      </a:endParaRPr>
                    </a:p>
                  </a:txBody>
                  <a:tcPr marL="73025" marR="73025" marT="27305" marB="27305" anchor="ctr"/>
                </a:tc>
                <a:tc>
                  <a:txBody>
                    <a:bodyPr/>
                    <a:lstStyle/>
                    <a:p>
                      <a:pPr marL="0" marR="0" algn="ctr">
                        <a:spcBef>
                          <a:spcPts val="300"/>
                        </a:spcBef>
                        <a:spcAft>
                          <a:spcPts val="0"/>
                        </a:spcAft>
                      </a:pPr>
                      <a:r>
                        <a:rPr lang="en-US" sz="1600">
                          <a:solidFill>
                            <a:srgbClr val="000000"/>
                          </a:solidFill>
                          <a:effectLst/>
                          <a:latin typeface="Arial"/>
                          <a:ea typeface="Times New Roman"/>
                          <a:cs typeface="Arial"/>
                        </a:rPr>
                        <a:t>1.00  (0.99</a:t>
                      </a:r>
                      <a:r>
                        <a:rPr lang="en-US" sz="1600">
                          <a:effectLst/>
                          <a:latin typeface="Arial"/>
                          <a:ea typeface="Times New Roman"/>
                          <a:cs typeface="Arial"/>
                        </a:rPr>
                        <a:t>, 1.00)</a:t>
                      </a:r>
                      <a:endParaRPr lang="en-US" sz="1600">
                        <a:effectLst/>
                        <a:latin typeface="Arial"/>
                        <a:ea typeface="ＭＳ 明朝"/>
                        <a:cs typeface="Arial"/>
                      </a:endParaRPr>
                    </a:p>
                  </a:txBody>
                  <a:tcPr marL="73025" marR="73025" marT="27305" marB="27305" anchor="ctr"/>
                </a:tc>
              </a:tr>
              <a:tr h="770069">
                <a:tc>
                  <a:txBody>
                    <a:bodyPr/>
                    <a:lstStyle/>
                    <a:p>
                      <a:pPr marL="0" marR="0">
                        <a:spcBef>
                          <a:spcPts val="0"/>
                        </a:spcBef>
                        <a:spcAft>
                          <a:spcPts val="0"/>
                        </a:spcAft>
                      </a:pPr>
                      <a:r>
                        <a:rPr lang="en-US" sz="1600">
                          <a:solidFill>
                            <a:srgbClr val="000000"/>
                          </a:solidFill>
                          <a:effectLst/>
                          <a:latin typeface="Arial"/>
                          <a:ea typeface="Times New Roman"/>
                          <a:cs typeface="Arial"/>
                        </a:rPr>
                        <a:t>Gender</a:t>
                      </a:r>
                      <a:br>
                        <a:rPr lang="en-US" sz="1600">
                          <a:solidFill>
                            <a:srgbClr val="000000"/>
                          </a:solidFill>
                          <a:effectLst/>
                          <a:latin typeface="Arial"/>
                          <a:ea typeface="Times New Roman"/>
                          <a:cs typeface="Arial"/>
                        </a:rPr>
                      </a:br>
                      <a:r>
                        <a:rPr lang="en-US" sz="1600">
                          <a:effectLst/>
                          <a:latin typeface="Arial"/>
                          <a:ea typeface="Times New Roman"/>
                          <a:cs typeface="Arial"/>
                        </a:rPr>
                        <a:t>     Male      </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Female</a:t>
                      </a:r>
                      <a:endParaRPr lang="en-US" sz="160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1.0</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0.87  (0</a:t>
                      </a:r>
                      <a:r>
                        <a:rPr lang="en-US" sz="1600">
                          <a:effectLst/>
                          <a:latin typeface="Arial"/>
                          <a:ea typeface="Times New Roman"/>
                          <a:cs typeface="Arial"/>
                        </a:rPr>
                        <a:t>.79, 0.97)</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1.0</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0.96  (0</a:t>
                      </a:r>
                      <a:r>
                        <a:rPr lang="en-US" sz="1600">
                          <a:effectLst/>
                          <a:latin typeface="Arial"/>
                          <a:ea typeface="Times New Roman"/>
                          <a:cs typeface="Arial"/>
                        </a:rPr>
                        <a:t>.85, 1.08)</a:t>
                      </a:r>
                      <a:endParaRPr lang="en-US" sz="1600">
                        <a:effectLst/>
                        <a:latin typeface="Arial"/>
                        <a:ea typeface="ＭＳ 明朝"/>
                        <a:cs typeface="Arial"/>
                      </a:endParaRPr>
                    </a:p>
                  </a:txBody>
                  <a:tcPr marL="73025" marR="73025" marT="27305" marB="27305" anchor="ctr"/>
                </a:tc>
              </a:tr>
              <a:tr h="1008928">
                <a:tc>
                  <a:txBody>
                    <a:bodyPr/>
                    <a:lstStyle/>
                    <a:p>
                      <a:pPr marL="0" marR="0">
                        <a:spcBef>
                          <a:spcPts val="0"/>
                        </a:spcBef>
                        <a:spcAft>
                          <a:spcPts val="0"/>
                        </a:spcAft>
                      </a:pPr>
                      <a:r>
                        <a:rPr lang="en-US" sz="1600">
                          <a:effectLst/>
                          <a:latin typeface="Arial"/>
                          <a:ea typeface="Times New Roman"/>
                          <a:cs typeface="Arial"/>
                        </a:rPr>
                        <a:t>Race</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Caucasian</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American Indian</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Other</a:t>
                      </a:r>
                      <a:endParaRPr lang="en-US" sz="160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1.0</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0.66  (0</a:t>
                      </a:r>
                      <a:r>
                        <a:rPr lang="en-US" sz="1600">
                          <a:effectLst/>
                          <a:latin typeface="Arial"/>
                          <a:ea typeface="Times New Roman"/>
                          <a:cs typeface="Arial"/>
                        </a:rPr>
                        <a:t>.52, 0.84)</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0.74  (0</a:t>
                      </a:r>
                      <a:r>
                        <a:rPr lang="en-US" sz="1600">
                          <a:effectLst/>
                          <a:latin typeface="Arial"/>
                          <a:ea typeface="Times New Roman"/>
                          <a:cs typeface="Arial"/>
                        </a:rPr>
                        <a:t>.55, 0.99)</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1.0</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0.89  (0</a:t>
                      </a:r>
                      <a:r>
                        <a:rPr lang="en-US" sz="1600">
                          <a:effectLst/>
                          <a:latin typeface="Arial"/>
                          <a:ea typeface="Times New Roman"/>
                          <a:cs typeface="Arial"/>
                        </a:rPr>
                        <a:t>.67, 1.17)</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0.98  (0</a:t>
                      </a:r>
                      <a:r>
                        <a:rPr lang="en-US" sz="1600">
                          <a:effectLst/>
                          <a:latin typeface="Arial"/>
                          <a:ea typeface="Times New Roman"/>
                          <a:cs typeface="Arial"/>
                        </a:rPr>
                        <a:t>.69, 1.39)</a:t>
                      </a:r>
                      <a:endParaRPr lang="en-US" sz="1600">
                        <a:effectLst/>
                        <a:latin typeface="Arial"/>
                        <a:ea typeface="ＭＳ 明朝"/>
                        <a:cs typeface="Arial"/>
                      </a:endParaRPr>
                    </a:p>
                  </a:txBody>
                  <a:tcPr marL="73025" marR="73025" marT="27305" marB="27305" anchor="ctr"/>
                </a:tc>
              </a:tr>
              <a:tr h="1008928">
                <a:tc>
                  <a:txBody>
                    <a:bodyPr/>
                    <a:lstStyle/>
                    <a:p>
                      <a:pPr marL="0" marR="0">
                        <a:spcBef>
                          <a:spcPts val="0"/>
                        </a:spcBef>
                        <a:spcAft>
                          <a:spcPts val="0"/>
                        </a:spcAft>
                      </a:pPr>
                      <a:r>
                        <a:rPr lang="en-US" sz="1600" dirty="0">
                          <a:effectLst/>
                          <a:latin typeface="Arial"/>
                          <a:ea typeface="Times New Roman"/>
                          <a:cs typeface="Arial"/>
                        </a:rPr>
                        <a:t>Education</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Some college or higher</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High school diploma/GED</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Less than high school</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a:solidFill>
                            <a:srgbClr val="000000"/>
                          </a:solidFill>
                          <a:effectLst/>
                          <a:latin typeface="Arial"/>
                          <a:ea typeface="Times New Roman"/>
                          <a:cs typeface="Arial"/>
                        </a:rPr>
                        <a:t> </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1.0</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0.90  (0</a:t>
                      </a:r>
                      <a:r>
                        <a:rPr lang="en-US" sz="1600">
                          <a:effectLst/>
                          <a:latin typeface="Arial"/>
                          <a:ea typeface="Times New Roman"/>
                          <a:cs typeface="Arial"/>
                        </a:rPr>
                        <a:t>.81, 0.99)</a:t>
                      </a:r>
                      <a:endParaRPr lang="en-US" sz="1600">
                        <a:effectLst/>
                        <a:latin typeface="Arial"/>
                        <a:ea typeface="ＭＳ 明朝"/>
                        <a:cs typeface="Arial"/>
                      </a:endParaRPr>
                    </a:p>
                    <a:p>
                      <a:pPr marL="0" marR="0" algn="ctr">
                        <a:spcBef>
                          <a:spcPts val="0"/>
                        </a:spcBef>
                        <a:spcAft>
                          <a:spcPts val="0"/>
                        </a:spcAft>
                      </a:pPr>
                      <a:r>
                        <a:rPr lang="en-US" sz="1600">
                          <a:solidFill>
                            <a:srgbClr val="000000"/>
                          </a:solidFill>
                          <a:effectLst/>
                          <a:latin typeface="Arial"/>
                          <a:ea typeface="Times New Roman"/>
                          <a:cs typeface="Arial"/>
                        </a:rPr>
                        <a:t>0.69  (0</a:t>
                      </a:r>
                      <a:r>
                        <a:rPr lang="en-US" sz="1600">
                          <a:effectLst/>
                          <a:latin typeface="Arial"/>
                          <a:ea typeface="Times New Roman"/>
                          <a:cs typeface="Arial"/>
                        </a:rPr>
                        <a:t>.58, 0.82)</a:t>
                      </a:r>
                      <a:endParaRPr lang="en-US" sz="160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1.0</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1.05  (0</a:t>
                      </a:r>
                      <a:r>
                        <a:rPr lang="en-US" sz="1600" dirty="0">
                          <a:effectLst/>
                          <a:latin typeface="Arial"/>
                          <a:ea typeface="Times New Roman"/>
                          <a:cs typeface="Arial"/>
                        </a:rPr>
                        <a:t>.93, 1.18)</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0.90  (0</a:t>
                      </a:r>
                      <a:r>
                        <a:rPr lang="en-US" sz="1600" dirty="0">
                          <a:effectLst/>
                          <a:latin typeface="Arial"/>
                          <a:ea typeface="Times New Roman"/>
                          <a:cs typeface="Arial"/>
                        </a:rPr>
                        <a:t>.73, 1.11)</a:t>
                      </a:r>
                      <a:endParaRPr lang="en-US" sz="1600" dirty="0">
                        <a:effectLst/>
                        <a:latin typeface="Arial"/>
                        <a:ea typeface="ＭＳ 明朝"/>
                        <a:cs typeface="Arial"/>
                      </a:endParaRPr>
                    </a:p>
                  </a:txBody>
                  <a:tcPr marL="73025" marR="73025" marT="27305" marB="27305" anchor="ctr"/>
                </a:tc>
              </a:tr>
              <a:tr h="363264">
                <a:tc>
                  <a:txBody>
                    <a:bodyPr/>
                    <a:lstStyle/>
                    <a:p>
                      <a:pPr marL="0" marR="0">
                        <a:spcBef>
                          <a:spcPts val="300"/>
                        </a:spcBef>
                        <a:spcAft>
                          <a:spcPts val="0"/>
                        </a:spcAft>
                      </a:pPr>
                      <a:r>
                        <a:rPr lang="en-US" sz="1600" dirty="0">
                          <a:solidFill>
                            <a:srgbClr val="000000"/>
                          </a:solidFill>
                          <a:effectLst/>
                          <a:latin typeface="Arial"/>
                          <a:ea typeface="Times New Roman"/>
                          <a:cs typeface="Arial"/>
                        </a:rPr>
                        <a:t>Mental Health Condition</a:t>
                      </a:r>
                      <a:endParaRPr lang="en-US" sz="1600" dirty="0">
                        <a:effectLst/>
                        <a:latin typeface="Arial"/>
                        <a:ea typeface="ＭＳ 明朝"/>
                        <a:cs typeface="Arial"/>
                      </a:endParaRPr>
                    </a:p>
                  </a:txBody>
                  <a:tcPr marL="73025" marR="73025" marT="27305" marB="27305" anchor="ctr"/>
                </a:tc>
                <a:tc>
                  <a:txBody>
                    <a:bodyPr/>
                    <a:lstStyle/>
                    <a:p>
                      <a:pPr marL="0" marR="0" algn="ctr">
                        <a:spcBef>
                          <a:spcPts val="300"/>
                        </a:spcBef>
                        <a:spcAft>
                          <a:spcPts val="0"/>
                        </a:spcAft>
                      </a:pPr>
                      <a:r>
                        <a:rPr lang="en-US" sz="1600">
                          <a:solidFill>
                            <a:srgbClr val="000000"/>
                          </a:solidFill>
                          <a:effectLst/>
                          <a:latin typeface="Arial"/>
                          <a:ea typeface="Times New Roman"/>
                          <a:cs typeface="Arial"/>
                        </a:rPr>
                        <a:t>0.76  (0</a:t>
                      </a:r>
                      <a:r>
                        <a:rPr lang="en-US" sz="1600">
                          <a:effectLst/>
                          <a:latin typeface="Arial"/>
                          <a:ea typeface="Times New Roman"/>
                          <a:cs typeface="Arial"/>
                        </a:rPr>
                        <a:t>.65, 0.90)</a:t>
                      </a:r>
                      <a:endParaRPr lang="en-US" sz="1600">
                        <a:effectLst/>
                        <a:latin typeface="Arial"/>
                        <a:ea typeface="ＭＳ 明朝"/>
                        <a:cs typeface="Arial"/>
                      </a:endParaRPr>
                    </a:p>
                  </a:txBody>
                  <a:tcPr marL="73025" marR="73025" marT="27305" marB="27305" anchor="ctr"/>
                </a:tc>
                <a:tc>
                  <a:txBody>
                    <a:bodyPr/>
                    <a:lstStyle/>
                    <a:p>
                      <a:pPr marL="0" marR="0" algn="ctr">
                        <a:spcBef>
                          <a:spcPts val="300"/>
                        </a:spcBef>
                        <a:spcAft>
                          <a:spcPts val="0"/>
                        </a:spcAft>
                      </a:pPr>
                      <a:r>
                        <a:rPr lang="en-US" sz="1600" dirty="0">
                          <a:solidFill>
                            <a:srgbClr val="000000"/>
                          </a:solidFill>
                          <a:effectLst/>
                          <a:latin typeface="Arial"/>
                          <a:ea typeface="Times New Roman"/>
                          <a:cs typeface="Arial"/>
                        </a:rPr>
                        <a:t>0.75  (0</a:t>
                      </a:r>
                      <a:r>
                        <a:rPr lang="en-US" sz="1600" dirty="0">
                          <a:effectLst/>
                          <a:latin typeface="Arial"/>
                          <a:ea typeface="Times New Roman"/>
                          <a:cs typeface="Arial"/>
                        </a:rPr>
                        <a:t>.63, 0.90)</a:t>
                      </a:r>
                      <a:endParaRPr lang="en-US" sz="1600" dirty="0">
                        <a:effectLst/>
                        <a:latin typeface="Arial"/>
                        <a:ea typeface="ＭＳ 明朝"/>
                        <a:cs typeface="Arial"/>
                      </a:endParaRPr>
                    </a:p>
                  </a:txBody>
                  <a:tcPr marL="73025" marR="73025" marT="27305" marB="27305" anchor="ctr"/>
                </a:tc>
              </a:tr>
              <a:tr h="363264">
                <a:tc>
                  <a:txBody>
                    <a:bodyPr/>
                    <a:lstStyle/>
                    <a:p>
                      <a:pPr marL="0" marR="0">
                        <a:spcBef>
                          <a:spcPts val="0"/>
                        </a:spcBef>
                        <a:spcAft>
                          <a:spcPts val="0"/>
                        </a:spcAft>
                      </a:pPr>
                      <a:r>
                        <a:rPr lang="en-US" sz="1600" dirty="0" smtClean="0">
                          <a:effectLst/>
                          <a:latin typeface="Arial"/>
                          <a:ea typeface="Times New Roman"/>
                          <a:cs typeface="Arial"/>
                        </a:rPr>
                        <a:t>Medicaid</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0.71  (0</a:t>
                      </a:r>
                      <a:r>
                        <a:rPr lang="en-US" sz="1600" dirty="0">
                          <a:effectLst/>
                          <a:latin typeface="Arial"/>
                          <a:ea typeface="Times New Roman"/>
                          <a:cs typeface="Arial"/>
                        </a:rPr>
                        <a:t>.60, 0.84)</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a:solidFill>
                            <a:srgbClr val="000000"/>
                          </a:solidFill>
                          <a:effectLst/>
                          <a:latin typeface="Arial"/>
                          <a:ea typeface="Times New Roman"/>
                          <a:cs typeface="Arial"/>
                        </a:rPr>
                        <a:t>0.76  (0</a:t>
                      </a:r>
                      <a:r>
                        <a:rPr lang="en-US" sz="1600">
                          <a:effectLst/>
                          <a:latin typeface="Arial"/>
                          <a:ea typeface="Times New Roman"/>
                          <a:cs typeface="Arial"/>
                        </a:rPr>
                        <a:t>.63, 0.92)</a:t>
                      </a:r>
                      <a:endParaRPr lang="en-US" sz="1600">
                        <a:effectLst/>
                        <a:latin typeface="Arial"/>
                        <a:ea typeface="ＭＳ 明朝"/>
                        <a:cs typeface="Arial"/>
                      </a:endParaRPr>
                    </a:p>
                  </a:txBody>
                  <a:tcPr marL="73025" marR="73025" marT="27305" marB="27305" anchor="ctr"/>
                </a:tc>
              </a:tr>
              <a:tr h="363264">
                <a:tc>
                  <a:txBody>
                    <a:bodyPr/>
                    <a:lstStyle/>
                    <a:p>
                      <a:pPr marL="0" marR="0">
                        <a:spcBef>
                          <a:spcPts val="0"/>
                        </a:spcBef>
                        <a:spcAft>
                          <a:spcPts val="0"/>
                        </a:spcAft>
                      </a:pPr>
                      <a:r>
                        <a:rPr lang="en-US" sz="1600" dirty="0" smtClean="0">
                          <a:effectLst/>
                          <a:latin typeface="Arial"/>
                          <a:ea typeface="Times New Roman"/>
                          <a:cs typeface="Arial"/>
                        </a:rPr>
                        <a:t>Physical </a:t>
                      </a:r>
                      <a:r>
                        <a:rPr lang="en-US" sz="1600" dirty="0">
                          <a:effectLst/>
                          <a:latin typeface="Arial"/>
                          <a:ea typeface="Times New Roman"/>
                          <a:cs typeface="Arial"/>
                        </a:rPr>
                        <a:t>Health </a:t>
                      </a:r>
                      <a:r>
                        <a:rPr lang="en-US" sz="1600" dirty="0" smtClean="0">
                          <a:effectLst/>
                          <a:latin typeface="Arial"/>
                          <a:ea typeface="Times New Roman"/>
                          <a:cs typeface="Arial"/>
                        </a:rPr>
                        <a:t>Condition</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1.00  (0</a:t>
                      </a:r>
                      <a:r>
                        <a:rPr lang="en-US" sz="1600" dirty="0">
                          <a:effectLst/>
                          <a:latin typeface="Arial"/>
                          <a:ea typeface="Times New Roman"/>
                          <a:cs typeface="Arial"/>
                        </a:rPr>
                        <a:t>.89, 1.12)</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1.00  (0</a:t>
                      </a:r>
                      <a:r>
                        <a:rPr lang="en-US" sz="1600" dirty="0">
                          <a:effectLst/>
                          <a:latin typeface="Arial"/>
                          <a:ea typeface="Times New Roman"/>
                          <a:cs typeface="Arial"/>
                        </a:rPr>
                        <a:t>.87, 1.15)</a:t>
                      </a:r>
                      <a:endParaRPr lang="en-US" sz="1600" dirty="0">
                        <a:effectLst/>
                        <a:latin typeface="Arial"/>
                        <a:ea typeface="ＭＳ 明朝"/>
                        <a:cs typeface="Arial"/>
                      </a:endParaRPr>
                    </a:p>
                  </a:txBody>
                  <a:tcPr marL="73025" marR="73025" marT="27305" marB="27305" anchor="ctr"/>
                </a:tc>
              </a:tr>
              <a:tr h="363264">
                <a:tc gridSpan="3">
                  <a:txBody>
                    <a:bodyPr/>
                    <a:lstStyle/>
                    <a:p>
                      <a:pPr marL="0" marR="0">
                        <a:spcBef>
                          <a:spcPts val="0"/>
                        </a:spcBef>
                        <a:spcAft>
                          <a:spcPts val="0"/>
                        </a:spcAft>
                      </a:pPr>
                      <a:r>
                        <a:rPr lang="en-US" sz="1200" dirty="0" smtClean="0">
                          <a:effectLst/>
                          <a:latin typeface="Arial"/>
                          <a:ea typeface="ＭＳ 明朝"/>
                          <a:cs typeface="Arial"/>
                        </a:rPr>
                        <a:t>* Parentheses</a:t>
                      </a:r>
                      <a:r>
                        <a:rPr lang="en-US" sz="1200" baseline="0" dirty="0" smtClean="0">
                          <a:effectLst/>
                          <a:latin typeface="Arial"/>
                          <a:ea typeface="ＭＳ 明朝"/>
                          <a:cs typeface="Arial"/>
                        </a:rPr>
                        <a:t> contain the 95% confidence interval</a:t>
                      </a:r>
                      <a:endParaRPr lang="en-US" sz="1200" dirty="0">
                        <a:effectLst/>
                        <a:latin typeface="Arial"/>
                        <a:ea typeface="ＭＳ 明朝"/>
                        <a:cs typeface="Arial"/>
                      </a:endParaRPr>
                    </a:p>
                  </a:txBody>
                  <a:tcPr marL="73025" marR="73025" marT="27305" marB="27305" anchor="ctr"/>
                </a:tc>
                <a:tc hMerge="1">
                  <a:txBody>
                    <a:bodyPr/>
                    <a:lstStyle/>
                    <a:p>
                      <a:pPr marL="0" marR="0" algn="ctr">
                        <a:spcBef>
                          <a:spcPts val="0"/>
                        </a:spcBef>
                        <a:spcAft>
                          <a:spcPts val="0"/>
                        </a:spcAft>
                      </a:pPr>
                      <a:endParaRPr lang="en-US" sz="1600" dirty="0">
                        <a:effectLst/>
                        <a:latin typeface="Arial"/>
                        <a:ea typeface="ＭＳ 明朝"/>
                        <a:cs typeface="Arial"/>
                      </a:endParaRPr>
                    </a:p>
                  </a:txBody>
                  <a:tcPr marL="73025" marR="73025" marT="27305" marB="27305" anchor="ctr"/>
                </a:tc>
                <a:tc hMerge="1">
                  <a:txBody>
                    <a:bodyPr/>
                    <a:lstStyle/>
                    <a:p>
                      <a:pPr marL="0" marR="0" algn="ctr">
                        <a:spcBef>
                          <a:spcPts val="0"/>
                        </a:spcBef>
                        <a:spcAft>
                          <a:spcPts val="0"/>
                        </a:spcAft>
                      </a:pPr>
                      <a:endParaRPr lang="en-US" sz="1600" dirty="0">
                        <a:effectLst/>
                        <a:latin typeface="Arial"/>
                        <a:ea typeface="ＭＳ 明朝"/>
                        <a:cs typeface="Arial"/>
                      </a:endParaRPr>
                    </a:p>
                  </a:txBody>
                  <a:tcPr marL="73025" marR="73025" marT="27305" marB="27305" anchor="ctr"/>
                </a:tc>
              </a:tr>
            </a:tbl>
          </a:graphicData>
        </a:graphic>
      </p:graphicFrame>
    </p:spTree>
    <p:extLst>
      <p:ext uri="{BB962C8B-B14F-4D97-AF65-F5344CB8AC3E}">
        <p14:creationId xmlns:p14="http://schemas.microsoft.com/office/powerpoint/2010/main" xmlns="" val="1750517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Multivariate Odds Ratios for Loss to Follow-Up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69137090"/>
              </p:ext>
            </p:extLst>
          </p:nvPr>
        </p:nvGraphicFramePr>
        <p:xfrm>
          <a:off x="1763221" y="1119432"/>
          <a:ext cx="5067904" cy="4721992"/>
        </p:xfrm>
        <a:graphic>
          <a:graphicData uri="http://schemas.openxmlformats.org/drawingml/2006/table">
            <a:tbl>
              <a:tblPr firstRow="1" bandRow="1">
                <a:tableStyleId>{5C22544A-7EE6-4342-B048-85BDC9FD1C3A}</a:tableStyleId>
              </a:tblPr>
              <a:tblGrid>
                <a:gridCol w="2999618"/>
                <a:gridCol w="2068286"/>
              </a:tblGrid>
              <a:tr h="363264">
                <a:tc>
                  <a:txBody>
                    <a:bodyPr/>
                    <a:lstStyle/>
                    <a:p>
                      <a:r>
                        <a:rPr lang="en-US" dirty="0" smtClean="0">
                          <a:solidFill>
                            <a:srgbClr val="292934"/>
                          </a:solidFill>
                        </a:rPr>
                        <a:t>Characteristic</a:t>
                      </a:r>
                      <a:endParaRPr lang="en-US" dirty="0">
                        <a:solidFill>
                          <a:srgbClr val="292934"/>
                        </a:solidFill>
                      </a:endParaRPr>
                    </a:p>
                  </a:txBody>
                  <a:tcPr/>
                </a:tc>
                <a:tc>
                  <a:txBody>
                    <a:bodyPr/>
                    <a:lstStyle/>
                    <a:p>
                      <a:pPr algn="ctr"/>
                      <a:r>
                        <a:rPr lang="en-US" sz="1800" b="1" kern="1200" dirty="0" smtClean="0">
                          <a:solidFill>
                            <a:schemeClr val="tx1"/>
                          </a:solidFill>
                          <a:effectLst/>
                          <a:latin typeface="+mn-lt"/>
                          <a:ea typeface="+mn-ea"/>
                          <a:cs typeface="+mn-cs"/>
                        </a:rPr>
                        <a:t>OR (95% CI)</a:t>
                      </a:r>
                      <a:r>
                        <a:rPr lang="en-US" dirty="0" smtClean="0">
                          <a:solidFill>
                            <a:srgbClr val="292934"/>
                          </a:solidFill>
                        </a:rPr>
                        <a:t>*</a:t>
                      </a:r>
                      <a:endParaRPr lang="en-US" dirty="0">
                        <a:solidFill>
                          <a:srgbClr val="292934"/>
                        </a:solidFill>
                      </a:endParaRPr>
                    </a:p>
                  </a:txBody>
                  <a:tcPr anchor="ctr"/>
                </a:tc>
              </a:tr>
              <a:tr h="363264">
                <a:tc>
                  <a:txBody>
                    <a:bodyPr/>
                    <a:lstStyle/>
                    <a:p>
                      <a:pPr marL="0" marR="0">
                        <a:spcBef>
                          <a:spcPts val="300"/>
                        </a:spcBef>
                        <a:spcAft>
                          <a:spcPts val="0"/>
                        </a:spcAft>
                      </a:pPr>
                      <a:r>
                        <a:rPr lang="en-US" sz="1600" dirty="0">
                          <a:solidFill>
                            <a:srgbClr val="000000"/>
                          </a:solidFill>
                          <a:effectLst/>
                          <a:latin typeface="Arial"/>
                          <a:ea typeface="Times New Roman"/>
                          <a:cs typeface="Arial"/>
                        </a:rPr>
                        <a:t>Age (Range, 16 to 84 years)</a:t>
                      </a:r>
                      <a:endParaRPr lang="en-US" sz="1600" dirty="0">
                        <a:effectLst/>
                        <a:latin typeface="Arial"/>
                        <a:ea typeface="ＭＳ 明朝"/>
                        <a:cs typeface="Arial"/>
                      </a:endParaRPr>
                    </a:p>
                  </a:txBody>
                  <a:tcPr marL="73025" marR="73025" marT="27305" marB="27305"/>
                </a:tc>
                <a:tc>
                  <a:txBody>
                    <a:bodyPr/>
                    <a:lstStyle/>
                    <a:p>
                      <a:pPr marL="0" marR="0" algn="ctr">
                        <a:spcBef>
                          <a:spcPts val="300"/>
                        </a:spcBef>
                        <a:spcAft>
                          <a:spcPts val="0"/>
                        </a:spcAft>
                      </a:pPr>
                      <a:r>
                        <a:rPr lang="en-US" sz="1600" kern="1200" dirty="0" smtClean="0">
                          <a:solidFill>
                            <a:schemeClr val="dk1"/>
                          </a:solidFill>
                          <a:effectLst/>
                          <a:latin typeface="+mn-lt"/>
                          <a:ea typeface="+mn-ea"/>
                          <a:cs typeface="+mn-cs"/>
                        </a:rPr>
                        <a:t>0.97  (0.97, 0.98)</a:t>
                      </a:r>
                      <a:r>
                        <a:rPr lang="en-US" sz="1600" dirty="0" smtClean="0">
                          <a:effectLst/>
                        </a:rPr>
                        <a:t> </a:t>
                      </a:r>
                      <a:endParaRPr lang="en-US" sz="1600" dirty="0">
                        <a:effectLst/>
                        <a:latin typeface="Arial"/>
                        <a:ea typeface="ＭＳ 明朝"/>
                        <a:cs typeface="Arial"/>
                      </a:endParaRPr>
                    </a:p>
                  </a:txBody>
                  <a:tcPr marL="73025" marR="73025" marT="27305" marB="27305" anchor="ctr"/>
                </a:tc>
              </a:tr>
              <a:tr h="770069">
                <a:tc>
                  <a:txBody>
                    <a:bodyPr/>
                    <a:lstStyle/>
                    <a:p>
                      <a:pPr marL="0" marR="0">
                        <a:spcBef>
                          <a:spcPts val="0"/>
                        </a:spcBef>
                        <a:spcAft>
                          <a:spcPts val="0"/>
                        </a:spcAft>
                      </a:pPr>
                      <a:r>
                        <a:rPr lang="en-US" sz="1600" dirty="0">
                          <a:solidFill>
                            <a:srgbClr val="000000"/>
                          </a:solidFill>
                          <a:effectLst/>
                          <a:latin typeface="Arial"/>
                          <a:ea typeface="Times New Roman"/>
                          <a:cs typeface="Arial"/>
                        </a:rPr>
                        <a:t>Gender</a:t>
                      </a:r>
                      <a:br>
                        <a:rPr lang="en-US" sz="1600" dirty="0">
                          <a:solidFill>
                            <a:srgbClr val="000000"/>
                          </a:solidFill>
                          <a:effectLst/>
                          <a:latin typeface="Arial"/>
                          <a:ea typeface="Times New Roman"/>
                          <a:cs typeface="Arial"/>
                        </a:rPr>
                      </a:br>
                      <a:r>
                        <a:rPr lang="en-US" sz="1600" dirty="0">
                          <a:effectLst/>
                          <a:latin typeface="Arial"/>
                          <a:ea typeface="Times New Roman"/>
                          <a:cs typeface="Arial"/>
                        </a:rPr>
                        <a:t>     Male      </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Female</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1.0</a:t>
                      </a:r>
                      <a:endParaRPr lang="en-US" sz="1600" dirty="0">
                        <a:effectLst/>
                        <a:latin typeface="Arial"/>
                        <a:ea typeface="ＭＳ 明朝"/>
                        <a:cs typeface="Arial"/>
                      </a:endParaRPr>
                    </a:p>
                    <a:p>
                      <a:pPr marL="0" marR="0" algn="ctr">
                        <a:spcBef>
                          <a:spcPts val="0"/>
                        </a:spcBef>
                        <a:spcAft>
                          <a:spcPts val="0"/>
                        </a:spcAft>
                      </a:pPr>
                      <a:r>
                        <a:rPr lang="en-US" sz="1600" kern="1200" dirty="0" smtClean="0">
                          <a:solidFill>
                            <a:schemeClr val="dk1"/>
                          </a:solidFill>
                          <a:effectLst/>
                          <a:latin typeface="+mn-lt"/>
                          <a:ea typeface="+mn-ea"/>
                          <a:cs typeface="+mn-cs"/>
                        </a:rPr>
                        <a:t>1.18  (1.08, 1.29)</a:t>
                      </a:r>
                      <a:r>
                        <a:rPr lang="en-US" sz="1600" dirty="0" smtClean="0">
                          <a:effectLst/>
                        </a:rPr>
                        <a:t> </a:t>
                      </a:r>
                      <a:endParaRPr lang="en-US" sz="1600" dirty="0">
                        <a:effectLst/>
                        <a:latin typeface="Arial"/>
                        <a:ea typeface="ＭＳ 明朝"/>
                        <a:cs typeface="Arial"/>
                      </a:endParaRPr>
                    </a:p>
                  </a:txBody>
                  <a:tcPr marL="73025" marR="73025" marT="27305" marB="27305" anchor="ctr"/>
                </a:tc>
              </a:tr>
              <a:tr h="1008928">
                <a:tc>
                  <a:txBody>
                    <a:bodyPr/>
                    <a:lstStyle/>
                    <a:p>
                      <a:pPr marL="0" marR="0">
                        <a:spcBef>
                          <a:spcPts val="0"/>
                        </a:spcBef>
                        <a:spcAft>
                          <a:spcPts val="0"/>
                        </a:spcAft>
                      </a:pPr>
                      <a:r>
                        <a:rPr lang="en-US" sz="1600">
                          <a:effectLst/>
                          <a:latin typeface="Arial"/>
                          <a:ea typeface="Times New Roman"/>
                          <a:cs typeface="Arial"/>
                        </a:rPr>
                        <a:t>Race</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Caucasian</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American Indian</a:t>
                      </a:r>
                      <a:endParaRPr lang="en-US" sz="1600">
                        <a:effectLst/>
                        <a:latin typeface="Arial"/>
                        <a:ea typeface="ＭＳ 明朝"/>
                        <a:cs typeface="Arial"/>
                      </a:endParaRPr>
                    </a:p>
                    <a:p>
                      <a:pPr marL="0" marR="0">
                        <a:spcBef>
                          <a:spcPts val="0"/>
                        </a:spcBef>
                        <a:spcAft>
                          <a:spcPts val="0"/>
                        </a:spcAft>
                      </a:pPr>
                      <a:r>
                        <a:rPr lang="en-US" sz="1600">
                          <a:effectLst/>
                          <a:latin typeface="Arial"/>
                          <a:ea typeface="Times New Roman"/>
                          <a:cs typeface="Arial"/>
                        </a:rPr>
                        <a:t>     Other</a:t>
                      </a:r>
                      <a:endParaRPr lang="en-US" sz="160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1.0</a:t>
                      </a:r>
                      <a:endParaRPr lang="en-US" sz="1600" dirty="0">
                        <a:effectLst/>
                        <a:latin typeface="Arial"/>
                        <a:ea typeface="ＭＳ 明朝"/>
                        <a:cs typeface="Arial"/>
                      </a:endParaRPr>
                    </a:p>
                    <a:p>
                      <a:pPr algn="ctr"/>
                      <a:r>
                        <a:rPr lang="en-US" sz="1600" kern="1200" dirty="0" smtClean="0">
                          <a:solidFill>
                            <a:schemeClr val="dk1"/>
                          </a:solidFill>
                          <a:effectLst/>
                          <a:latin typeface="+mn-lt"/>
                          <a:ea typeface="+mn-ea"/>
                          <a:cs typeface="+mn-cs"/>
                        </a:rPr>
                        <a:t>1.56  (1.29, 1.87)</a:t>
                      </a:r>
                    </a:p>
                    <a:p>
                      <a:pPr algn="ctr"/>
                      <a:r>
                        <a:rPr lang="en-US" sz="1600" kern="1200" dirty="0" smtClean="0">
                          <a:solidFill>
                            <a:schemeClr val="dk1"/>
                          </a:solidFill>
                          <a:effectLst/>
                          <a:latin typeface="+mn-lt"/>
                          <a:ea typeface="+mn-ea"/>
                          <a:cs typeface="+mn-cs"/>
                        </a:rPr>
                        <a:t>1.54  (1.21, 1.95)</a:t>
                      </a:r>
                      <a:r>
                        <a:rPr lang="en-US" sz="1600" dirty="0" smtClean="0">
                          <a:effectLst/>
                        </a:rPr>
                        <a:t> </a:t>
                      </a:r>
                      <a:endParaRPr lang="en-US" sz="1600" dirty="0">
                        <a:effectLst/>
                        <a:latin typeface="Arial"/>
                        <a:ea typeface="ＭＳ 明朝"/>
                        <a:cs typeface="Arial"/>
                      </a:endParaRPr>
                    </a:p>
                  </a:txBody>
                  <a:tcPr marL="73025" marR="73025" marT="27305" marB="27305" anchor="ctr"/>
                </a:tc>
              </a:tr>
              <a:tr h="1008928">
                <a:tc>
                  <a:txBody>
                    <a:bodyPr/>
                    <a:lstStyle/>
                    <a:p>
                      <a:pPr marL="0" marR="0">
                        <a:spcBef>
                          <a:spcPts val="0"/>
                        </a:spcBef>
                        <a:spcAft>
                          <a:spcPts val="0"/>
                        </a:spcAft>
                      </a:pPr>
                      <a:r>
                        <a:rPr lang="en-US" sz="1600" dirty="0">
                          <a:effectLst/>
                          <a:latin typeface="Arial"/>
                          <a:ea typeface="Times New Roman"/>
                          <a:cs typeface="Arial"/>
                        </a:rPr>
                        <a:t>Education</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Some college or higher</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High school diploma/GED</a:t>
                      </a:r>
                      <a:endParaRPr lang="en-US" sz="1600" dirty="0">
                        <a:effectLst/>
                        <a:latin typeface="Arial"/>
                        <a:ea typeface="ＭＳ 明朝"/>
                        <a:cs typeface="Arial"/>
                      </a:endParaRPr>
                    </a:p>
                    <a:p>
                      <a:pPr marL="0" marR="0">
                        <a:spcBef>
                          <a:spcPts val="0"/>
                        </a:spcBef>
                        <a:spcAft>
                          <a:spcPts val="0"/>
                        </a:spcAft>
                      </a:pPr>
                      <a:r>
                        <a:rPr lang="en-US" sz="1600" dirty="0">
                          <a:effectLst/>
                          <a:latin typeface="Arial"/>
                          <a:ea typeface="Times New Roman"/>
                          <a:cs typeface="Arial"/>
                        </a:rPr>
                        <a:t>    Less than high school</a:t>
                      </a:r>
                      <a:endParaRPr lang="en-US" sz="1600" dirty="0">
                        <a:effectLst/>
                        <a:latin typeface="Arial"/>
                        <a:ea typeface="ＭＳ 明朝"/>
                        <a:cs typeface="Arial"/>
                      </a:endParaRPr>
                    </a:p>
                  </a:txBody>
                  <a:tcPr marL="73025" marR="73025" marT="27305" marB="27305"/>
                </a:tc>
                <a:tc>
                  <a:txBody>
                    <a:bodyPr/>
                    <a:lstStyle/>
                    <a:p>
                      <a:pPr marL="0" marR="0" algn="ctr">
                        <a:spcBef>
                          <a:spcPts val="0"/>
                        </a:spcBef>
                        <a:spcAft>
                          <a:spcPts val="0"/>
                        </a:spcAft>
                      </a:pPr>
                      <a:r>
                        <a:rPr lang="en-US" sz="1600" dirty="0">
                          <a:solidFill>
                            <a:srgbClr val="000000"/>
                          </a:solidFill>
                          <a:effectLst/>
                          <a:latin typeface="Arial"/>
                          <a:ea typeface="Times New Roman"/>
                          <a:cs typeface="Arial"/>
                        </a:rPr>
                        <a:t> </a:t>
                      </a:r>
                      <a:endParaRPr lang="en-US" sz="1600" dirty="0">
                        <a:effectLst/>
                        <a:latin typeface="Arial"/>
                        <a:ea typeface="ＭＳ 明朝"/>
                        <a:cs typeface="Arial"/>
                      </a:endParaRPr>
                    </a:p>
                    <a:p>
                      <a:pPr marL="0" marR="0" algn="ctr">
                        <a:spcBef>
                          <a:spcPts val="0"/>
                        </a:spcBef>
                        <a:spcAft>
                          <a:spcPts val="0"/>
                        </a:spcAft>
                      </a:pPr>
                      <a:r>
                        <a:rPr lang="en-US" sz="1600" dirty="0">
                          <a:solidFill>
                            <a:srgbClr val="000000"/>
                          </a:solidFill>
                          <a:effectLst/>
                          <a:latin typeface="Arial"/>
                          <a:ea typeface="Times New Roman"/>
                          <a:cs typeface="Arial"/>
                        </a:rPr>
                        <a:t>1.0</a:t>
                      </a:r>
                      <a:endParaRPr lang="en-US" sz="1600" dirty="0">
                        <a:effectLst/>
                        <a:latin typeface="Arial"/>
                        <a:ea typeface="ＭＳ 明朝"/>
                        <a:cs typeface="Arial"/>
                      </a:endParaRPr>
                    </a:p>
                    <a:p>
                      <a:pPr algn="ctr"/>
                      <a:r>
                        <a:rPr lang="en-US" sz="1600" kern="1200" dirty="0" smtClean="0">
                          <a:solidFill>
                            <a:schemeClr val="dk1"/>
                          </a:solidFill>
                          <a:effectLst/>
                          <a:latin typeface="+mn-lt"/>
                          <a:ea typeface="+mn-ea"/>
                          <a:cs typeface="+mn-cs"/>
                        </a:rPr>
                        <a:t>1.25  (1.14, 1.38)</a:t>
                      </a:r>
                    </a:p>
                    <a:p>
                      <a:pPr algn="ctr"/>
                      <a:r>
                        <a:rPr lang="en-US" sz="1600" kern="1200" dirty="0" smtClean="0">
                          <a:solidFill>
                            <a:schemeClr val="dk1"/>
                          </a:solidFill>
                          <a:effectLst/>
                          <a:latin typeface="+mn-lt"/>
                          <a:ea typeface="+mn-ea"/>
                          <a:cs typeface="+mn-cs"/>
                        </a:rPr>
                        <a:t>1.47  (1.27, 1.41)</a:t>
                      </a:r>
                      <a:r>
                        <a:rPr lang="en-US" sz="1600" dirty="0" smtClean="0">
                          <a:effectLst/>
                        </a:rPr>
                        <a:t> </a:t>
                      </a:r>
                      <a:endParaRPr lang="en-US" sz="1600" dirty="0">
                        <a:effectLst/>
                        <a:latin typeface="Arial"/>
                        <a:ea typeface="ＭＳ 明朝"/>
                        <a:cs typeface="Arial"/>
                      </a:endParaRPr>
                    </a:p>
                  </a:txBody>
                  <a:tcPr marL="73025" marR="73025" marT="27305" marB="27305" anchor="ctr"/>
                </a:tc>
              </a:tr>
              <a:tr h="363264">
                <a:tc>
                  <a:txBody>
                    <a:bodyPr/>
                    <a:lstStyle/>
                    <a:p>
                      <a:pPr marL="0" marR="0">
                        <a:spcBef>
                          <a:spcPts val="300"/>
                        </a:spcBef>
                        <a:spcAft>
                          <a:spcPts val="0"/>
                        </a:spcAft>
                      </a:pPr>
                      <a:r>
                        <a:rPr lang="en-US" sz="1600" dirty="0">
                          <a:solidFill>
                            <a:srgbClr val="000000"/>
                          </a:solidFill>
                          <a:effectLst/>
                          <a:latin typeface="Arial"/>
                          <a:ea typeface="Times New Roman"/>
                          <a:cs typeface="Arial"/>
                        </a:rPr>
                        <a:t>Mental Health Condition</a:t>
                      </a:r>
                      <a:endParaRPr lang="en-US" sz="1600" dirty="0">
                        <a:effectLst/>
                        <a:latin typeface="Arial"/>
                        <a:ea typeface="ＭＳ 明朝"/>
                        <a:cs typeface="Arial"/>
                      </a:endParaRPr>
                    </a:p>
                  </a:txBody>
                  <a:tcPr marL="73025" marR="73025" marT="27305" marB="27305" anchor="ctr"/>
                </a:tc>
                <a:tc>
                  <a:txBody>
                    <a:bodyPr/>
                    <a:lstStyle/>
                    <a:p>
                      <a:pPr marL="0" marR="0" algn="ctr">
                        <a:spcBef>
                          <a:spcPts val="300"/>
                        </a:spcBef>
                        <a:spcAft>
                          <a:spcPts val="0"/>
                        </a:spcAft>
                      </a:pPr>
                      <a:r>
                        <a:rPr lang="en-US" sz="1600" kern="1200" dirty="0" smtClean="0">
                          <a:solidFill>
                            <a:schemeClr val="dk1"/>
                          </a:solidFill>
                          <a:effectLst/>
                          <a:latin typeface="+mn-lt"/>
                          <a:ea typeface="+mn-ea"/>
                          <a:cs typeface="+mn-cs"/>
                        </a:rPr>
                        <a:t>1.06 (0.93, 1.21)</a:t>
                      </a:r>
                      <a:r>
                        <a:rPr lang="en-US" sz="1600" dirty="0" smtClean="0">
                          <a:effectLst/>
                        </a:rPr>
                        <a:t> </a:t>
                      </a:r>
                      <a:endParaRPr lang="en-US" sz="1600" dirty="0">
                        <a:effectLst/>
                        <a:latin typeface="Arial"/>
                        <a:ea typeface="ＭＳ 明朝"/>
                        <a:cs typeface="Arial"/>
                      </a:endParaRPr>
                    </a:p>
                  </a:txBody>
                  <a:tcPr marL="73025" marR="73025" marT="27305" marB="27305" anchor="ctr"/>
                </a:tc>
              </a:tr>
              <a:tr h="363264">
                <a:tc>
                  <a:txBody>
                    <a:bodyPr/>
                    <a:lstStyle/>
                    <a:p>
                      <a:pPr marL="0" marR="0">
                        <a:spcBef>
                          <a:spcPts val="0"/>
                        </a:spcBef>
                        <a:spcAft>
                          <a:spcPts val="0"/>
                        </a:spcAft>
                      </a:pPr>
                      <a:r>
                        <a:rPr lang="en-US" sz="1600" dirty="0" smtClean="0">
                          <a:effectLst/>
                          <a:latin typeface="Arial"/>
                          <a:ea typeface="Times New Roman"/>
                          <a:cs typeface="Arial"/>
                        </a:rPr>
                        <a:t>Medicaid</a:t>
                      </a:r>
                      <a:endParaRPr lang="en-US" sz="1600" dirty="0">
                        <a:effectLst/>
                        <a:latin typeface="Arial"/>
                        <a:ea typeface="ＭＳ 明朝"/>
                        <a:cs typeface="Arial"/>
                      </a:endParaRPr>
                    </a:p>
                  </a:txBody>
                  <a:tcPr marL="73025" marR="73025" marT="27305" marB="27305" anchor="ctr"/>
                </a:tc>
                <a:tc>
                  <a:txBody>
                    <a:bodyPr/>
                    <a:lstStyle/>
                    <a:p>
                      <a:pPr marL="0" marR="0" algn="ctr">
                        <a:spcBef>
                          <a:spcPts val="0"/>
                        </a:spcBef>
                        <a:spcAft>
                          <a:spcPts val="0"/>
                        </a:spcAft>
                      </a:pPr>
                      <a:r>
                        <a:rPr lang="en-US" sz="1600" kern="1200" dirty="0" smtClean="0">
                          <a:solidFill>
                            <a:schemeClr val="dk1"/>
                          </a:solidFill>
                          <a:effectLst/>
                          <a:latin typeface="+mn-lt"/>
                          <a:ea typeface="+mn-ea"/>
                          <a:cs typeface="+mn-cs"/>
                        </a:rPr>
                        <a:t>1.21  (1.06, 1.38)</a:t>
                      </a:r>
                      <a:r>
                        <a:rPr lang="en-US" sz="1600" dirty="0" smtClean="0">
                          <a:effectLst/>
                        </a:rPr>
                        <a:t> </a:t>
                      </a:r>
                      <a:endParaRPr lang="en-US" sz="1600" dirty="0">
                        <a:effectLst/>
                        <a:latin typeface="Arial"/>
                        <a:ea typeface="ＭＳ 明朝"/>
                        <a:cs typeface="Arial"/>
                      </a:endParaRPr>
                    </a:p>
                  </a:txBody>
                  <a:tcPr marL="73025" marR="73025" marT="27305" marB="27305" anchor="ctr"/>
                </a:tc>
              </a:tr>
              <a:tr h="363264">
                <a:tc gridSpan="2">
                  <a:txBody>
                    <a:bodyPr/>
                    <a:lstStyle/>
                    <a:p>
                      <a:pPr marL="0" marR="0">
                        <a:spcBef>
                          <a:spcPts val="0"/>
                        </a:spcBef>
                        <a:spcAft>
                          <a:spcPts val="0"/>
                        </a:spcAft>
                      </a:pPr>
                      <a:r>
                        <a:rPr lang="en-US" sz="1200" dirty="0" smtClean="0">
                          <a:effectLst/>
                          <a:latin typeface="Arial"/>
                          <a:ea typeface="ＭＳ 明朝"/>
                          <a:cs typeface="Arial"/>
                        </a:rPr>
                        <a:t>* </a:t>
                      </a:r>
                      <a:r>
                        <a:rPr lang="en-US" sz="1200" b="0" dirty="0" smtClean="0">
                          <a:effectLst/>
                          <a:latin typeface="Arial"/>
                          <a:ea typeface="ＭＳ 明朝"/>
                          <a:cs typeface="Arial"/>
                        </a:rPr>
                        <a:t>Based on the </a:t>
                      </a:r>
                      <a:r>
                        <a:rPr lang="en-US" sz="1200" b="0" kern="1200" dirty="0" smtClean="0">
                          <a:solidFill>
                            <a:schemeClr val="dk1"/>
                          </a:solidFill>
                          <a:effectLst/>
                          <a:latin typeface="+mn-lt"/>
                          <a:ea typeface="+mn-ea"/>
                          <a:cs typeface="+mn-cs"/>
                        </a:rPr>
                        <a:t>Baseline Cigarette Population</a:t>
                      </a:r>
                      <a:r>
                        <a:rPr lang="en-US" sz="1200" b="0" kern="1200" baseline="30000" dirty="0" smtClean="0">
                          <a:solidFill>
                            <a:schemeClr val="dk1"/>
                          </a:solidFill>
                          <a:effectLst/>
                          <a:latin typeface="+mn-lt"/>
                          <a:ea typeface="+mn-ea"/>
                          <a:cs typeface="+mn-cs"/>
                        </a:rPr>
                        <a:t> </a:t>
                      </a:r>
                      <a:r>
                        <a:rPr lang="en-US" sz="1200" b="0" kern="1200" dirty="0" smtClean="0">
                          <a:solidFill>
                            <a:schemeClr val="dk1"/>
                          </a:solidFill>
                          <a:effectLst/>
                          <a:latin typeface="+mn-lt"/>
                          <a:ea typeface="+mn-ea"/>
                          <a:cs typeface="+mn-cs"/>
                        </a:rPr>
                        <a:t>(N=8,703),</a:t>
                      </a:r>
                      <a:r>
                        <a:rPr lang="en-US" sz="1200" b="0" kern="1200" baseline="0" dirty="0" smtClean="0">
                          <a:solidFill>
                            <a:schemeClr val="dk1"/>
                          </a:solidFill>
                          <a:effectLst/>
                          <a:latin typeface="+mn-lt"/>
                          <a:ea typeface="+mn-ea"/>
                          <a:cs typeface="+mn-cs"/>
                        </a:rPr>
                        <a:t> which i</a:t>
                      </a:r>
                      <a:r>
                        <a:rPr lang="en-US" sz="1200" b="0" kern="1200" dirty="0" smtClean="0">
                          <a:solidFill>
                            <a:schemeClr val="dk1"/>
                          </a:solidFill>
                          <a:effectLst/>
                          <a:latin typeface="+mn-lt"/>
                          <a:ea typeface="+mn-ea"/>
                          <a:cs typeface="+mn-cs"/>
                        </a:rPr>
                        <a:t>ncludes all cigarette only callers at baseline having complete data on covariates.</a:t>
                      </a:r>
                      <a:endParaRPr lang="en-US" sz="1200" b="0" dirty="0">
                        <a:effectLst/>
                        <a:latin typeface="Arial"/>
                        <a:ea typeface="ＭＳ 明朝"/>
                        <a:cs typeface="Arial"/>
                      </a:endParaRPr>
                    </a:p>
                  </a:txBody>
                  <a:tcPr marL="73025" marR="73025" marT="27305" marB="27305" anchor="ctr"/>
                </a:tc>
                <a:tc hMerge="1">
                  <a:txBody>
                    <a:bodyPr/>
                    <a:lstStyle/>
                    <a:p>
                      <a:pPr marL="0" marR="0" algn="ctr">
                        <a:spcBef>
                          <a:spcPts val="0"/>
                        </a:spcBef>
                        <a:spcAft>
                          <a:spcPts val="0"/>
                        </a:spcAft>
                      </a:pPr>
                      <a:endParaRPr lang="en-US" sz="1600" dirty="0">
                        <a:effectLst/>
                        <a:latin typeface="Arial"/>
                        <a:ea typeface="ＭＳ 明朝"/>
                        <a:cs typeface="Arial"/>
                      </a:endParaRPr>
                    </a:p>
                  </a:txBody>
                  <a:tcPr marL="73025" marR="73025" marT="27305" marB="27305" anchor="ctr"/>
                </a:tc>
              </a:tr>
            </a:tbl>
          </a:graphicData>
        </a:graphic>
      </p:graphicFrame>
    </p:spTree>
    <p:extLst>
      <p:ext uri="{BB962C8B-B14F-4D97-AF65-F5344CB8AC3E}">
        <p14:creationId xmlns:p14="http://schemas.microsoft.com/office/powerpoint/2010/main" xmlns="" val="2597927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Surgeon General’s Report, 1964</a:t>
            </a:r>
            <a:endParaRPr lang="en-US" dirty="0"/>
          </a:p>
        </p:txBody>
      </p:sp>
      <p:pic>
        <p:nvPicPr>
          <p:cNvPr id="5" name="Picture 4" descr="2014smokingreport_456px.jpg"/>
          <p:cNvPicPr>
            <a:picLocks noChangeAspect="1"/>
          </p:cNvPicPr>
          <p:nvPr/>
        </p:nvPicPr>
        <p:blipFill rotWithShape="1">
          <a:blip r:embed="rId3" cstate="print">
            <a:extLst>
              <a:ext uri="{28A0092B-C50C-407E-A947-70E740481C1C}">
                <a14:useLocalDpi xmlns:a14="http://schemas.microsoft.com/office/drawing/2010/main" xmlns="" val="0"/>
              </a:ext>
            </a:extLst>
          </a:blip>
          <a:srcRect r="24225"/>
          <a:stretch/>
        </p:blipFill>
        <p:spPr>
          <a:xfrm>
            <a:off x="1767111" y="1306914"/>
            <a:ext cx="5282435" cy="4494595"/>
          </a:xfrm>
          <a:prstGeom prst="rect">
            <a:avLst/>
          </a:prstGeom>
        </p:spPr>
      </p:pic>
      <p:sp>
        <p:nvSpPr>
          <p:cNvPr id="6" name="TextBox 5"/>
          <p:cNvSpPr txBox="1"/>
          <p:nvPr/>
        </p:nvSpPr>
        <p:spPr>
          <a:xfrm>
            <a:off x="220298" y="6132643"/>
            <a:ext cx="4506362" cy="307777"/>
          </a:xfrm>
          <a:prstGeom prst="rect">
            <a:avLst/>
          </a:prstGeom>
          <a:noFill/>
        </p:spPr>
        <p:txBody>
          <a:bodyPr wrap="none" rtlCol="0">
            <a:spAutoFit/>
          </a:bodyPr>
          <a:lstStyle/>
          <a:p>
            <a:r>
              <a:rPr lang="en-US" sz="1400" dirty="0" smtClean="0"/>
              <a:t>CDC</a:t>
            </a:r>
            <a:r>
              <a:rPr lang="en-US" sz="1400" dirty="0"/>
              <a:t>: http://</a:t>
            </a:r>
            <a:r>
              <a:rPr lang="en-US" sz="1400" dirty="0" err="1"/>
              <a:t>www.cdc.gov</a:t>
            </a:r>
            <a:r>
              <a:rPr lang="en-US" sz="1400" dirty="0"/>
              <a:t>/features/2014smokingreport/</a:t>
            </a:r>
          </a:p>
        </p:txBody>
      </p:sp>
    </p:spTree>
    <p:extLst>
      <p:ext uri="{BB962C8B-B14F-4D97-AF65-F5344CB8AC3E}">
        <p14:creationId xmlns:p14="http://schemas.microsoft.com/office/powerpoint/2010/main" xmlns="" val="31558072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080026"/>
            <a:ext cx="8229600" cy="5158250"/>
          </a:xfrm>
        </p:spPr>
        <p:txBody>
          <a:bodyPr>
            <a:normAutofit/>
          </a:bodyPr>
          <a:lstStyle/>
          <a:p>
            <a:pPr marL="0" indent="0">
              <a:spcAft>
                <a:spcPts val="600"/>
              </a:spcAft>
              <a:buNone/>
            </a:pPr>
            <a:r>
              <a:rPr lang="en-US" u="sng" dirty="0" smtClean="0">
                <a:latin typeface="Arial"/>
                <a:cs typeface="Arial"/>
              </a:rPr>
              <a:t>RACE</a:t>
            </a:r>
          </a:p>
          <a:p>
            <a:pPr>
              <a:spcAft>
                <a:spcPts val="600"/>
              </a:spcAft>
            </a:pPr>
            <a:r>
              <a:rPr lang="en-US" sz="1800" dirty="0" smtClean="0">
                <a:latin typeface="Arial"/>
                <a:cs typeface="Arial"/>
              </a:rPr>
              <a:t>The </a:t>
            </a:r>
            <a:r>
              <a:rPr lang="en-US" sz="1800" dirty="0">
                <a:latin typeface="Arial"/>
                <a:cs typeface="Arial"/>
              </a:rPr>
              <a:t>race distribution for smokers at intake in the SD QuitLine from 2011 to 2012 when compared to the previous two distributions suggests </a:t>
            </a:r>
            <a:r>
              <a:rPr lang="en-US" sz="1800" b="1" dirty="0">
                <a:latin typeface="Arial"/>
                <a:cs typeface="Arial"/>
              </a:rPr>
              <a:t>the American Indian population underutilizes the SD QuitLine</a:t>
            </a:r>
            <a:r>
              <a:rPr lang="en-US" sz="1800" dirty="0">
                <a:latin typeface="Arial"/>
                <a:cs typeface="Arial"/>
              </a:rPr>
              <a:t>. </a:t>
            </a:r>
            <a:endParaRPr lang="en-US" sz="1800" dirty="0" smtClean="0">
              <a:latin typeface="Arial"/>
              <a:cs typeface="Arial"/>
            </a:endParaRPr>
          </a:p>
          <a:p>
            <a:pPr>
              <a:spcAft>
                <a:spcPts val="600"/>
              </a:spcAft>
            </a:pPr>
            <a:r>
              <a:rPr lang="en-US" sz="1800" dirty="0" smtClean="0">
                <a:latin typeface="Arial"/>
                <a:cs typeface="Arial"/>
              </a:rPr>
              <a:t>The </a:t>
            </a:r>
            <a:r>
              <a:rPr lang="en-US" sz="1800" dirty="0">
                <a:latin typeface="Arial"/>
                <a:cs typeface="Arial"/>
              </a:rPr>
              <a:t>promotional reach measure suggests </a:t>
            </a:r>
            <a:r>
              <a:rPr lang="en-US" sz="1800" b="1" dirty="0">
                <a:latin typeface="Arial"/>
                <a:cs typeface="Arial"/>
              </a:rPr>
              <a:t>White smokers have approximately 2.5 times greater use of the SD QuitLine</a:t>
            </a:r>
            <a:r>
              <a:rPr lang="en-US" sz="1800" dirty="0">
                <a:latin typeface="Arial"/>
                <a:cs typeface="Arial"/>
              </a:rPr>
              <a:t> than American Indians. </a:t>
            </a:r>
            <a:endParaRPr lang="en-US" sz="1800" dirty="0" smtClean="0">
              <a:latin typeface="Arial"/>
              <a:cs typeface="Arial"/>
            </a:endParaRPr>
          </a:p>
          <a:p>
            <a:pPr>
              <a:spcAft>
                <a:spcPts val="600"/>
              </a:spcAft>
            </a:pPr>
            <a:r>
              <a:rPr lang="en-US" sz="1800" dirty="0" smtClean="0">
                <a:latin typeface="Arial"/>
                <a:cs typeface="Arial"/>
              </a:rPr>
              <a:t>An </a:t>
            </a:r>
            <a:r>
              <a:rPr lang="en-US" sz="1800" dirty="0">
                <a:latin typeface="Arial"/>
                <a:cs typeface="Arial"/>
              </a:rPr>
              <a:t>evaluation of quit rates for SD quitline population in 2011 and 2012 suggest that </a:t>
            </a:r>
            <a:r>
              <a:rPr lang="en-US" sz="1800" b="1" dirty="0">
                <a:latin typeface="Arial"/>
                <a:cs typeface="Arial"/>
              </a:rPr>
              <a:t>American Indians have from an 11% to 35% lower success in quitting tobacco</a:t>
            </a:r>
            <a:r>
              <a:rPr lang="en-US" sz="1800" dirty="0">
                <a:latin typeface="Arial"/>
                <a:cs typeface="Arial"/>
              </a:rPr>
              <a:t> use than Whites. </a:t>
            </a:r>
            <a:endParaRPr lang="en-US" sz="1800" dirty="0" smtClean="0">
              <a:latin typeface="Arial"/>
              <a:cs typeface="Arial"/>
            </a:endParaRPr>
          </a:p>
          <a:p>
            <a:pPr>
              <a:spcAft>
                <a:spcPts val="600"/>
              </a:spcAft>
            </a:pPr>
            <a:r>
              <a:rPr lang="en-US" sz="1800" b="1" dirty="0" smtClean="0">
                <a:latin typeface="Arial"/>
                <a:cs typeface="Arial"/>
              </a:rPr>
              <a:t>American </a:t>
            </a:r>
            <a:r>
              <a:rPr lang="en-US" sz="1800" b="1" dirty="0">
                <a:latin typeface="Arial"/>
                <a:cs typeface="Arial"/>
              </a:rPr>
              <a:t>Indian smokers enrolled in the QuitLine were 56% more likely to not respond to the follow-up </a:t>
            </a:r>
            <a:r>
              <a:rPr lang="en-US" sz="1800" dirty="0">
                <a:latin typeface="Arial"/>
                <a:cs typeface="Arial"/>
              </a:rPr>
              <a:t>conducted</a:t>
            </a:r>
            <a:r>
              <a:rPr lang="en-US" sz="1800" b="1" dirty="0">
                <a:latin typeface="Arial"/>
                <a:cs typeface="Arial"/>
              </a:rPr>
              <a:t> </a:t>
            </a:r>
            <a:r>
              <a:rPr lang="en-US" sz="1800" dirty="0">
                <a:latin typeface="Arial"/>
                <a:cs typeface="Arial"/>
              </a:rPr>
              <a:t>by the SD QuitLine program 7 months after the start of the </a:t>
            </a:r>
            <a:r>
              <a:rPr lang="en-US" sz="1800" dirty="0" smtClean="0">
                <a:latin typeface="Arial"/>
                <a:cs typeface="Arial"/>
              </a:rPr>
              <a:t>program. </a:t>
            </a:r>
            <a:endParaRPr lang="en-US" sz="1800" dirty="0">
              <a:latin typeface="Arial"/>
              <a:cs typeface="Arial"/>
            </a:endParaRPr>
          </a:p>
          <a:p>
            <a:pPr>
              <a:spcAft>
                <a:spcPts val="600"/>
              </a:spcAft>
            </a:pPr>
            <a:endParaRPr lang="en-US" dirty="0"/>
          </a:p>
        </p:txBody>
      </p:sp>
    </p:spTree>
    <p:extLst>
      <p:ext uri="{BB962C8B-B14F-4D97-AF65-F5344CB8AC3E}">
        <p14:creationId xmlns:p14="http://schemas.microsoft.com/office/powerpoint/2010/main" xmlns="" val="1554481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marL="0" indent="0">
              <a:spcAft>
                <a:spcPts val="600"/>
              </a:spcAft>
              <a:buNone/>
            </a:pPr>
            <a:r>
              <a:rPr lang="en-US" u="sng" dirty="0" smtClean="0"/>
              <a:t>MENTAL HEALTH CONDITION</a:t>
            </a:r>
          </a:p>
          <a:p>
            <a:pPr>
              <a:spcAft>
                <a:spcPts val="600"/>
              </a:spcAft>
            </a:pPr>
            <a:r>
              <a:rPr lang="en-US" sz="1800" dirty="0" smtClean="0"/>
              <a:t>The comparisons of persons with a mental health condition to those without are similar for both the baseline and follow-up populations, which suggests that there is minimal bias from the loss to follow-up. The situation is similar for Medicaid.</a:t>
            </a:r>
          </a:p>
          <a:p>
            <a:pPr>
              <a:spcAft>
                <a:spcPts val="600"/>
              </a:spcAft>
            </a:pPr>
            <a:r>
              <a:rPr lang="en-US" sz="1800" dirty="0" smtClean="0"/>
              <a:t>For the quitline population, persons with a mental health condition are about 25% less likely to stop smoking than persons without a mental health condition. </a:t>
            </a:r>
            <a:r>
              <a:rPr lang="en-US" sz="1800" dirty="0"/>
              <a:t>The situation is similar for Medicaid</a:t>
            </a:r>
            <a:r>
              <a:rPr lang="en-US" sz="1800" dirty="0" smtClean="0"/>
              <a:t>.</a:t>
            </a:r>
          </a:p>
          <a:p>
            <a:pPr>
              <a:spcAft>
                <a:spcPts val="600"/>
              </a:spcAft>
            </a:pPr>
            <a:r>
              <a:rPr lang="en-US" sz="1800" dirty="0" smtClean="0"/>
              <a:t>The associations of a MHC and Medicaid are independent of each other, suggesting persons with both factors may have greater difficulty quitting tobacco.</a:t>
            </a:r>
          </a:p>
        </p:txBody>
      </p:sp>
    </p:spTree>
    <p:extLst>
      <p:ext uri="{BB962C8B-B14F-4D97-AF65-F5344CB8AC3E}">
        <p14:creationId xmlns:p14="http://schemas.microsoft.com/office/powerpoint/2010/main" xmlns="" val="2171990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3600" dirty="0" smtClean="0"/>
              <a:t>THE END! THANKS!</a:t>
            </a:r>
            <a:endParaRPr lang="en-US" sz="3600" dirty="0"/>
          </a:p>
        </p:txBody>
      </p:sp>
    </p:spTree>
    <p:extLst>
      <p:ext uri="{BB962C8B-B14F-4D97-AF65-F5344CB8AC3E}">
        <p14:creationId xmlns:p14="http://schemas.microsoft.com/office/powerpoint/2010/main" xmlns="" val="40465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2014 Surgeon </a:t>
            </a:r>
            <a:r>
              <a:rPr lang="en-US" dirty="0" smtClean="0"/>
              <a:t>General’s </a:t>
            </a:r>
            <a:r>
              <a:rPr lang="en-US" dirty="0"/>
              <a:t>Report on Smoking and Health</a:t>
            </a:r>
          </a:p>
        </p:txBody>
      </p:sp>
      <p:sp>
        <p:nvSpPr>
          <p:cNvPr id="3" name="Content Placeholder 2"/>
          <p:cNvSpPr>
            <a:spLocks noGrp="1"/>
          </p:cNvSpPr>
          <p:nvPr>
            <p:ph idx="1"/>
          </p:nvPr>
        </p:nvSpPr>
        <p:spPr/>
        <p:txBody>
          <a:bodyPr>
            <a:normAutofit/>
          </a:bodyPr>
          <a:lstStyle/>
          <a:p>
            <a:pPr>
              <a:spcAft>
                <a:spcPts val="600"/>
              </a:spcAft>
            </a:pPr>
            <a:r>
              <a:rPr lang="en-US" dirty="0" smtClean="0"/>
              <a:t>5.6 million children alive today will die prematurely from smoking if current smoking rates persist. That’s 1 in 13 children in this country.</a:t>
            </a:r>
          </a:p>
          <a:p>
            <a:pPr>
              <a:spcAft>
                <a:spcPts val="600"/>
              </a:spcAft>
            </a:pPr>
            <a:r>
              <a:rPr lang="en-US" dirty="0" smtClean="0"/>
              <a:t>The </a:t>
            </a:r>
            <a:r>
              <a:rPr lang="en-US" dirty="0"/>
              <a:t>list of illnesses caused by smoking has grown and now includes diabetes, colorectal cancer, and liver </a:t>
            </a:r>
            <a:r>
              <a:rPr lang="en-US" dirty="0" smtClean="0"/>
              <a:t>cancer. </a:t>
            </a:r>
          </a:p>
          <a:p>
            <a:pPr>
              <a:spcAft>
                <a:spcPts val="600"/>
              </a:spcAft>
            </a:pPr>
            <a:r>
              <a:rPr lang="en-US" dirty="0" smtClean="0"/>
              <a:t>Smoking is now known to be a cause of rheumatoid </a:t>
            </a:r>
            <a:r>
              <a:rPr lang="en-US" dirty="0"/>
              <a:t>arthritis and increase the risk for tuberculosis (TB) and death from TB. </a:t>
            </a:r>
            <a:endParaRPr lang="en-US" dirty="0" smtClean="0"/>
          </a:p>
          <a:p>
            <a:pPr>
              <a:spcAft>
                <a:spcPts val="600"/>
              </a:spcAft>
            </a:pPr>
            <a:r>
              <a:rPr lang="en-US" dirty="0" smtClean="0"/>
              <a:t>Smoking </a:t>
            </a:r>
            <a:r>
              <a:rPr lang="en-US" dirty="0"/>
              <a:t>raises the risk for impaired fertility, ectopic pregnancy, and cleft lip and cleft palate (birth defects) in babies of women who smoke during early pregnancy. </a:t>
            </a:r>
            <a:endParaRPr lang="en-US" dirty="0" smtClean="0"/>
          </a:p>
          <a:p>
            <a:pPr>
              <a:spcAft>
                <a:spcPts val="600"/>
              </a:spcAft>
            </a:pPr>
            <a:r>
              <a:rPr lang="en-US" dirty="0" smtClean="0"/>
              <a:t>Smoking </a:t>
            </a:r>
            <a:r>
              <a:rPr lang="en-US" dirty="0"/>
              <a:t>is linked to erectile dysfunction (impotence</a:t>
            </a:r>
            <a:r>
              <a:rPr lang="en-US" dirty="0" smtClean="0"/>
              <a:t>).</a:t>
            </a:r>
            <a:endParaRPr lang="en-US" dirty="0"/>
          </a:p>
          <a:p>
            <a:pPr>
              <a:spcAft>
                <a:spcPts val="600"/>
              </a:spcAft>
            </a:pPr>
            <a:r>
              <a:rPr lang="en-US" dirty="0"/>
              <a:t>Smokers today have a greater risk of developing lung cancer than they did in 1964, even though they smoke fewer cigarettes. </a:t>
            </a:r>
            <a:r>
              <a:rPr lang="en-US" dirty="0" smtClean="0"/>
              <a:t> </a:t>
            </a:r>
          </a:p>
        </p:txBody>
      </p:sp>
      <p:sp>
        <p:nvSpPr>
          <p:cNvPr id="4" name="TextBox 3"/>
          <p:cNvSpPr txBox="1"/>
          <p:nvPr/>
        </p:nvSpPr>
        <p:spPr>
          <a:xfrm>
            <a:off x="220298" y="6105907"/>
            <a:ext cx="4506362" cy="307777"/>
          </a:xfrm>
          <a:prstGeom prst="rect">
            <a:avLst/>
          </a:prstGeom>
          <a:noFill/>
        </p:spPr>
        <p:txBody>
          <a:bodyPr wrap="none" rtlCol="0">
            <a:spAutoFit/>
          </a:bodyPr>
          <a:lstStyle/>
          <a:p>
            <a:r>
              <a:rPr lang="en-US" sz="1400" dirty="0" smtClean="0"/>
              <a:t>CDC</a:t>
            </a:r>
            <a:r>
              <a:rPr lang="en-US" sz="1400" dirty="0"/>
              <a:t>: http://</a:t>
            </a:r>
            <a:r>
              <a:rPr lang="en-US" sz="1400" dirty="0" err="1"/>
              <a:t>www.cdc.gov</a:t>
            </a:r>
            <a:r>
              <a:rPr lang="en-US" sz="1400" dirty="0"/>
              <a:t>/features/2014smokingreport/</a:t>
            </a:r>
          </a:p>
        </p:txBody>
      </p:sp>
    </p:spTree>
    <p:extLst>
      <p:ext uri="{BB962C8B-B14F-4D97-AF65-F5344CB8AC3E}">
        <p14:creationId xmlns:p14="http://schemas.microsoft.com/office/powerpoint/2010/main" xmlns="" val="1554481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Cigarette Consumption</a:t>
            </a:r>
            <a:endParaRPr lang="en-US" dirty="0"/>
          </a:p>
        </p:txBody>
      </p:sp>
      <p:pic>
        <p:nvPicPr>
          <p:cNvPr id="3" name="Picture 2" descr="m4843a2f1.gif"/>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6664" y="1137558"/>
            <a:ext cx="7734300" cy="4864100"/>
          </a:xfrm>
          <a:prstGeom prst="rect">
            <a:avLst/>
          </a:prstGeom>
        </p:spPr>
      </p:pic>
      <p:sp>
        <p:nvSpPr>
          <p:cNvPr id="4" name="TextBox 3"/>
          <p:cNvSpPr txBox="1"/>
          <p:nvPr/>
        </p:nvSpPr>
        <p:spPr>
          <a:xfrm>
            <a:off x="220298" y="6146011"/>
            <a:ext cx="3048393" cy="307777"/>
          </a:xfrm>
          <a:prstGeom prst="rect">
            <a:avLst/>
          </a:prstGeom>
          <a:noFill/>
        </p:spPr>
        <p:txBody>
          <a:bodyPr wrap="none" rtlCol="0">
            <a:spAutoFit/>
          </a:bodyPr>
          <a:lstStyle/>
          <a:p>
            <a:r>
              <a:rPr lang="en-US" sz="1400" dirty="0" smtClean="0"/>
              <a:t>CDC</a:t>
            </a:r>
            <a:r>
              <a:rPr lang="en-US" sz="1400" dirty="0"/>
              <a:t>: </a:t>
            </a:r>
            <a:r>
              <a:rPr lang="en-US" sz="1400" dirty="0" smtClean="0"/>
              <a:t>MMWR </a:t>
            </a:r>
            <a:r>
              <a:rPr lang="en-US" sz="1400" dirty="0"/>
              <a:t>48(43);986-</a:t>
            </a:r>
            <a:r>
              <a:rPr lang="en-US" sz="1400" dirty="0" smtClean="0"/>
              <a:t>993, 1999</a:t>
            </a:r>
            <a:endParaRPr lang="en-US" sz="1400" dirty="0"/>
          </a:p>
        </p:txBody>
      </p:sp>
    </p:spTree>
    <p:extLst>
      <p:ext uri="{BB962C8B-B14F-4D97-AF65-F5344CB8AC3E}">
        <p14:creationId xmlns:p14="http://schemas.microsoft.com/office/powerpoint/2010/main" xmlns="" val="2980287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Cigarette Smoking Prevalence Over Time</a:t>
            </a:r>
            <a:endParaRPr lang="en-US" dirty="0"/>
          </a:p>
        </p:txBody>
      </p:sp>
      <p:sp>
        <p:nvSpPr>
          <p:cNvPr id="4" name="TextBox 3"/>
          <p:cNvSpPr txBox="1"/>
          <p:nvPr/>
        </p:nvSpPr>
        <p:spPr>
          <a:xfrm>
            <a:off x="220298" y="6126042"/>
            <a:ext cx="4885134" cy="307777"/>
          </a:xfrm>
          <a:prstGeom prst="rect">
            <a:avLst/>
          </a:prstGeom>
          <a:noFill/>
        </p:spPr>
        <p:txBody>
          <a:bodyPr wrap="none" rtlCol="0">
            <a:spAutoFit/>
          </a:bodyPr>
          <a:lstStyle/>
          <a:p>
            <a:r>
              <a:rPr lang="en-US" sz="1400" dirty="0"/>
              <a:t>Dwyer-Lindgren et al. Population Health Metrics 2014, 12:5</a:t>
            </a:r>
          </a:p>
        </p:txBody>
      </p:sp>
      <p:pic>
        <p:nvPicPr>
          <p:cNvPr id="5" name="Picture 4"/>
          <p:cNvPicPr>
            <a:picLocks noChangeAspect="1"/>
          </p:cNvPicPr>
          <p:nvPr/>
        </p:nvPicPr>
        <p:blipFill>
          <a:blip r:embed="rId3" cstate="print"/>
          <a:stretch>
            <a:fillRect/>
          </a:stretch>
        </p:blipFill>
        <p:spPr>
          <a:xfrm>
            <a:off x="0" y="1588464"/>
            <a:ext cx="9144000" cy="4257282"/>
          </a:xfrm>
          <a:prstGeom prst="rect">
            <a:avLst/>
          </a:prstGeom>
        </p:spPr>
      </p:pic>
    </p:spTree>
    <p:extLst>
      <p:ext uri="{BB962C8B-B14F-4D97-AF65-F5344CB8AC3E}">
        <p14:creationId xmlns:p14="http://schemas.microsoft.com/office/powerpoint/2010/main" xmlns="" val="2089746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Dakota Tobacco Quitline</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Toll-free telephone cessation service for tobacco users.</a:t>
            </a:r>
          </a:p>
          <a:p>
            <a:pPr>
              <a:spcAft>
                <a:spcPts val="600"/>
              </a:spcAft>
            </a:pPr>
            <a:r>
              <a:rPr lang="en-US" dirty="0" smtClean="0"/>
              <a:t>Participants are self-enrolled (98.4%) , but may be referred by a health provider.</a:t>
            </a:r>
          </a:p>
          <a:p>
            <a:pPr>
              <a:spcAft>
                <a:spcPts val="600"/>
              </a:spcAft>
            </a:pPr>
            <a:r>
              <a:rPr lang="en-US" dirty="0" smtClean="0"/>
              <a:t>Five proactive coaching sessions delivered by trained health coaches.</a:t>
            </a:r>
          </a:p>
          <a:p>
            <a:r>
              <a:rPr lang="en-US" dirty="0" smtClean="0"/>
              <a:t>Includes optional free cessation products for an eight week period:</a:t>
            </a:r>
          </a:p>
          <a:p>
            <a:pPr lvl="1"/>
            <a:r>
              <a:rPr lang="en-US" dirty="0" smtClean="0"/>
              <a:t>Nicotine Replacement Therapy (gum, patch, or lozenge)</a:t>
            </a:r>
          </a:p>
          <a:p>
            <a:pPr lvl="1"/>
            <a:r>
              <a:rPr lang="en-US" dirty="0" err="1" smtClean="0"/>
              <a:t>Buproprion</a:t>
            </a:r>
            <a:r>
              <a:rPr lang="en-US" dirty="0" smtClean="0"/>
              <a:t> (</a:t>
            </a:r>
            <a:r>
              <a:rPr lang="en-US" dirty="0" err="1" smtClean="0"/>
              <a:t>Zyban</a:t>
            </a:r>
            <a:r>
              <a:rPr lang="en-US" dirty="0" smtClean="0"/>
              <a:t>)</a:t>
            </a:r>
          </a:p>
          <a:p>
            <a:pPr lvl="1">
              <a:spcAft>
                <a:spcPts val="600"/>
              </a:spcAft>
            </a:pPr>
            <a:r>
              <a:rPr lang="en-US" dirty="0" smtClean="0"/>
              <a:t>Varenicline (Chantix)</a:t>
            </a:r>
          </a:p>
          <a:p>
            <a:pPr>
              <a:spcAft>
                <a:spcPts val="600"/>
              </a:spcAft>
            </a:pPr>
            <a:r>
              <a:rPr lang="en-US" dirty="0" smtClean="0"/>
              <a:t>Physician referral is required for prescription medications.</a:t>
            </a:r>
          </a:p>
          <a:p>
            <a:pPr>
              <a:spcAft>
                <a:spcPts val="600"/>
              </a:spcAft>
            </a:pPr>
            <a:r>
              <a:rPr lang="en-US" dirty="0" smtClean="0"/>
              <a:t>Participants requesting an NRT product are screened for known medical contraindications.</a:t>
            </a:r>
          </a:p>
          <a:p>
            <a:pPr>
              <a:spcAft>
                <a:spcPts val="600"/>
              </a:spcAft>
            </a:pPr>
            <a:r>
              <a:rPr lang="en-US" dirty="0" smtClean="0"/>
              <a:t>Medications are delivered in staggered increments following designated coaching sessions.</a:t>
            </a:r>
          </a:p>
        </p:txBody>
      </p:sp>
    </p:spTree>
    <p:extLst>
      <p:ext uri="{BB962C8B-B14F-4D97-AF65-F5344CB8AC3E}">
        <p14:creationId xmlns:p14="http://schemas.microsoft.com/office/powerpoint/2010/main" xmlns="" val="1554481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Quitlines are Effective</a:t>
            </a:r>
            <a:endParaRPr lang="en-US" dirty="0"/>
          </a:p>
        </p:txBody>
      </p:sp>
      <p:sp>
        <p:nvSpPr>
          <p:cNvPr id="3" name="Content Placeholder 2"/>
          <p:cNvSpPr>
            <a:spLocks noGrp="1"/>
          </p:cNvSpPr>
          <p:nvPr>
            <p:ph idx="1"/>
          </p:nvPr>
        </p:nvSpPr>
        <p:spPr/>
        <p:txBody>
          <a:bodyPr/>
          <a:lstStyle/>
          <a:p>
            <a:pPr>
              <a:spcAft>
                <a:spcPts val="600"/>
              </a:spcAft>
            </a:pPr>
            <a:r>
              <a:rPr lang="en-US" dirty="0" smtClean="0"/>
              <a:t>Cochrane review of telephone counseling interventions.</a:t>
            </a:r>
          </a:p>
          <a:p>
            <a:pPr>
              <a:spcAft>
                <a:spcPts val="600"/>
              </a:spcAft>
            </a:pPr>
            <a:r>
              <a:rPr lang="en-US" dirty="0"/>
              <a:t>Twelve studies (N = 30,182) that compared an intervention </a:t>
            </a:r>
            <a:r>
              <a:rPr lang="en-US" dirty="0" smtClean="0"/>
              <a:t>involving multisession </a:t>
            </a:r>
            <a:r>
              <a:rPr lang="en-US" dirty="0"/>
              <a:t>proactive </a:t>
            </a:r>
            <a:r>
              <a:rPr lang="en-US" dirty="0" smtClean="0"/>
              <a:t>counseling </a:t>
            </a:r>
            <a:r>
              <a:rPr lang="en-US" dirty="0"/>
              <a:t>with a control </a:t>
            </a:r>
            <a:r>
              <a:rPr lang="en-US" dirty="0" smtClean="0"/>
              <a:t>condition providing </a:t>
            </a:r>
            <a:r>
              <a:rPr lang="en-US" dirty="0"/>
              <a:t>self-help materials or brief </a:t>
            </a:r>
            <a:r>
              <a:rPr lang="en-US" dirty="0" smtClean="0"/>
              <a:t>counseling </a:t>
            </a:r>
            <a:r>
              <a:rPr lang="en-US" dirty="0"/>
              <a:t>at a </a:t>
            </a:r>
            <a:r>
              <a:rPr lang="en-US" dirty="0" smtClean="0"/>
              <a:t>single call </a:t>
            </a:r>
            <a:r>
              <a:rPr lang="en-US" dirty="0"/>
              <a:t>showed evidence of a benefit from the additional </a:t>
            </a:r>
            <a:r>
              <a:rPr lang="en-US" dirty="0" smtClean="0"/>
              <a:t>support; RR = 1.38 95% CI = (1.28, 1.49).</a:t>
            </a:r>
          </a:p>
          <a:p>
            <a:pPr>
              <a:spcAft>
                <a:spcPts val="600"/>
              </a:spcAft>
            </a:pPr>
            <a:r>
              <a:rPr lang="en-US" dirty="0" smtClean="0"/>
              <a:t>Overall control quit rate was low: 7.6%.</a:t>
            </a:r>
          </a:p>
          <a:p>
            <a:pPr>
              <a:spcAft>
                <a:spcPts val="600"/>
              </a:spcAft>
            </a:pPr>
            <a:r>
              <a:rPr lang="en-US" dirty="0" smtClean="0"/>
              <a:t>In general, losses </a:t>
            </a:r>
            <a:r>
              <a:rPr lang="en-US" dirty="0"/>
              <a:t>to follow-up </a:t>
            </a:r>
            <a:r>
              <a:rPr lang="en-US" dirty="0" smtClean="0"/>
              <a:t>were assumed </a:t>
            </a:r>
            <a:r>
              <a:rPr lang="en-US" dirty="0"/>
              <a:t>to be continuing smokers. </a:t>
            </a:r>
          </a:p>
          <a:p>
            <a:pPr>
              <a:spcAft>
                <a:spcPts val="600"/>
              </a:spcAft>
            </a:pPr>
            <a:endParaRPr lang="en-US" dirty="0" smtClean="0"/>
          </a:p>
          <a:p>
            <a:pPr>
              <a:spcAft>
                <a:spcPts val="600"/>
              </a:spcAft>
            </a:pPr>
            <a:endParaRPr lang="en-US" dirty="0"/>
          </a:p>
        </p:txBody>
      </p:sp>
    </p:spTree>
    <p:extLst>
      <p:ext uri="{BB962C8B-B14F-4D97-AF65-F5344CB8AC3E}">
        <p14:creationId xmlns:p14="http://schemas.microsoft.com/office/powerpoint/2010/main" xmlns="" val="1554481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Investigation Using the SD Quitline Population</a:t>
            </a:r>
            <a:endParaRPr lang="en-US" dirty="0"/>
          </a:p>
        </p:txBody>
      </p:sp>
      <p:sp>
        <p:nvSpPr>
          <p:cNvPr id="3" name="Content Placeholder 2"/>
          <p:cNvSpPr>
            <a:spLocks noGrp="1"/>
          </p:cNvSpPr>
          <p:nvPr>
            <p:ph idx="1"/>
          </p:nvPr>
        </p:nvSpPr>
        <p:spPr/>
        <p:txBody>
          <a:bodyPr/>
          <a:lstStyle/>
          <a:p>
            <a:pPr marL="0" indent="0">
              <a:spcAft>
                <a:spcPts val="600"/>
              </a:spcAft>
              <a:buNone/>
            </a:pPr>
            <a:r>
              <a:rPr lang="en-US" u="sng" dirty="0" smtClean="0"/>
              <a:t>Objectives</a:t>
            </a:r>
          </a:p>
          <a:p>
            <a:pPr>
              <a:spcAft>
                <a:spcPts val="600"/>
              </a:spcAft>
            </a:pPr>
            <a:r>
              <a:rPr lang="en-US" dirty="0" smtClean="0"/>
              <a:t>Can a measure of reach be calculated and how does it vary across </a:t>
            </a:r>
            <a:r>
              <a:rPr lang="en-US" dirty="0"/>
              <a:t>populations of smokers with different characteristics</a:t>
            </a:r>
            <a:r>
              <a:rPr lang="en-US" dirty="0" smtClean="0"/>
              <a:t> (gender, race,  etc.)?</a:t>
            </a:r>
          </a:p>
          <a:p>
            <a:pPr>
              <a:spcAft>
                <a:spcPts val="600"/>
              </a:spcAft>
            </a:pPr>
            <a:r>
              <a:rPr lang="en-US" dirty="0" smtClean="0"/>
              <a:t>How do established measures of tobacco cessation vary by participant different characteristics (</a:t>
            </a:r>
            <a:r>
              <a:rPr lang="en-US" dirty="0"/>
              <a:t>gender, </a:t>
            </a:r>
            <a:r>
              <a:rPr lang="en-US" dirty="0" smtClean="0"/>
              <a:t>race, </a:t>
            </a:r>
            <a:r>
              <a:rPr lang="en-US" dirty="0"/>
              <a:t>etc.)</a:t>
            </a:r>
            <a:r>
              <a:rPr lang="en-US" dirty="0" smtClean="0"/>
              <a:t>?</a:t>
            </a:r>
          </a:p>
          <a:p>
            <a:pPr>
              <a:spcAft>
                <a:spcPts val="600"/>
              </a:spcAft>
            </a:pPr>
            <a:r>
              <a:rPr lang="en-US" dirty="0" smtClean="0"/>
              <a:t>Evaluate the independent associations of different participant characteristics with tobacco cessation (</a:t>
            </a:r>
            <a:r>
              <a:rPr lang="en-US" dirty="0"/>
              <a:t>gender, </a:t>
            </a:r>
            <a:r>
              <a:rPr lang="en-US" dirty="0" smtClean="0"/>
              <a:t>race, etc</a:t>
            </a:r>
            <a:r>
              <a:rPr lang="en-US" dirty="0"/>
              <a:t>.)</a:t>
            </a:r>
            <a:r>
              <a:rPr lang="en-US" dirty="0" smtClean="0"/>
              <a:t>. </a:t>
            </a:r>
          </a:p>
          <a:p>
            <a:pPr>
              <a:spcAft>
                <a:spcPts val="600"/>
              </a:spcAft>
            </a:pPr>
            <a:r>
              <a:rPr lang="en-US" dirty="0" smtClean="0"/>
              <a:t>Evaluate the </a:t>
            </a:r>
            <a:r>
              <a:rPr lang="en-US" dirty="0"/>
              <a:t>independent associations of </a:t>
            </a:r>
            <a:r>
              <a:rPr lang="en-US" dirty="0" smtClean="0"/>
              <a:t>different participant characteristics with loss to follow-up (</a:t>
            </a:r>
            <a:r>
              <a:rPr lang="en-US" dirty="0"/>
              <a:t>gender, </a:t>
            </a:r>
            <a:r>
              <a:rPr lang="en-US" dirty="0" smtClean="0"/>
              <a:t>race, </a:t>
            </a:r>
            <a:r>
              <a:rPr lang="en-US" dirty="0"/>
              <a:t>etc.)</a:t>
            </a:r>
            <a:r>
              <a:rPr lang="en-US" dirty="0" smtClean="0"/>
              <a:t>.</a:t>
            </a:r>
          </a:p>
          <a:p>
            <a:endParaRPr lang="en-US" dirty="0"/>
          </a:p>
        </p:txBody>
      </p:sp>
    </p:spTree>
    <p:extLst>
      <p:ext uri="{BB962C8B-B14F-4D97-AF65-F5344CB8AC3E}">
        <p14:creationId xmlns:p14="http://schemas.microsoft.com/office/powerpoint/2010/main" xmlns="" val="15544814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2815</TotalTime>
  <Words>3323</Words>
  <Application>Microsoft Office PowerPoint</Application>
  <PresentationFormat>On-screen Show (4:3)</PresentationFormat>
  <Paragraphs>591</Paragraphs>
  <Slides>32</Slides>
  <Notes>16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Evaluating SOUTH DAKOTA quitline REACH AND TOBACCO CESSATION SUCCESS</vt:lpstr>
      <vt:lpstr>Recognition of a Problem</vt:lpstr>
      <vt:lpstr>First Surgeon General’s Report, 1964</vt:lpstr>
      <vt:lpstr>2014 Surgeon General’s Report on Smoking and Health</vt:lpstr>
      <vt:lpstr>History of Cigarette Consumption</vt:lpstr>
      <vt:lpstr>Cigarette Smoking Prevalence Over Time</vt:lpstr>
      <vt:lpstr>South Dakota Tobacco Quitline</vt:lpstr>
      <vt:lpstr>Tobacco Quitlines are Effective</vt:lpstr>
      <vt:lpstr>Investigation Using the SD Quitline Population</vt:lpstr>
      <vt:lpstr>Slide 10</vt:lpstr>
      <vt:lpstr>Smoking and Quit Attempt Prevalence</vt:lpstr>
      <vt:lpstr>2011-2012 SD Prevalence of Current Smoking </vt:lpstr>
      <vt:lpstr>2011-2012 SD Prevalence of Quit Attempt</vt:lpstr>
      <vt:lpstr>Distribution of Race Among Smokers Overall, with Quit Attempts, and Contacting QuitLine</vt:lpstr>
      <vt:lpstr>Promotional Reach Measure*</vt:lpstr>
      <vt:lpstr>2011-2012 SD QuitLine Promotional Reach</vt:lpstr>
      <vt:lpstr>Tobacco-Use Cessation Measures</vt:lpstr>
      <vt:lpstr>ITT versus Responder Quit Rate</vt:lpstr>
      <vt:lpstr>ITT versus Responder Quit Rate</vt:lpstr>
      <vt:lpstr>ITT versus Responder Quit Rate</vt:lpstr>
      <vt:lpstr>Influence of Response Rate on a Quit Rate</vt:lpstr>
      <vt:lpstr>Data on Response Rates and Quit Rates</vt:lpstr>
      <vt:lpstr>Influence of Differential Response Rates</vt:lpstr>
      <vt:lpstr>Response Rates</vt:lpstr>
      <vt:lpstr>Quit Rates* by Demographic Characteristics</vt:lpstr>
      <vt:lpstr>Quit Rates* by Demographic Characteristics</vt:lpstr>
      <vt:lpstr>Many Factors May Influence Tobacco Cessation and Loss to Follow-Up</vt:lpstr>
      <vt:lpstr>Multivariate Odds Ratios for Tobacco Cessation</vt:lpstr>
      <vt:lpstr>Multivariate Odds Ratios for Loss to Follow-Up</vt:lpstr>
      <vt:lpstr>Summary</vt:lpstr>
      <vt:lpstr>Summary</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tobacco cessation for SD quitline users</dc:title>
  <dc:creator>Howard Wey</dc:creator>
  <cp:lastModifiedBy>blusk</cp:lastModifiedBy>
  <cp:revision>127</cp:revision>
  <dcterms:created xsi:type="dcterms:W3CDTF">2015-01-15T18:04:50Z</dcterms:created>
  <dcterms:modified xsi:type="dcterms:W3CDTF">2015-08-18T15:15:19Z</dcterms:modified>
</cp:coreProperties>
</file>