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7" r:id="rId2"/>
    <p:sldId id="260" r:id="rId3"/>
    <p:sldId id="332" r:id="rId4"/>
    <p:sldId id="334" r:id="rId5"/>
    <p:sldId id="335" r:id="rId6"/>
    <p:sldId id="333" r:id="rId7"/>
    <p:sldId id="338" r:id="rId8"/>
    <p:sldId id="352" r:id="rId9"/>
    <p:sldId id="347" r:id="rId10"/>
    <p:sldId id="348" r:id="rId11"/>
    <p:sldId id="349" r:id="rId12"/>
    <p:sldId id="350" r:id="rId13"/>
    <p:sldId id="351" r:id="rId14"/>
    <p:sldId id="337" r:id="rId15"/>
    <p:sldId id="343" r:id="rId16"/>
    <p:sldId id="344" r:id="rId17"/>
    <p:sldId id="345" r:id="rId18"/>
    <p:sldId id="355" r:id="rId19"/>
    <p:sldId id="339" r:id="rId20"/>
    <p:sldId id="340" r:id="rId21"/>
    <p:sldId id="341" r:id="rId22"/>
    <p:sldId id="354" r:id="rId23"/>
    <p:sldId id="353"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g Allen" initials="P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261" autoAdjust="0"/>
  </p:normalViewPr>
  <p:slideViewPr>
    <p:cSldViewPr>
      <p:cViewPr varScale="1">
        <p:scale>
          <a:sx n="66" d="100"/>
          <a:sy n="66" d="100"/>
        </p:scale>
        <p:origin x="3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4"/>
    </p:cViewPr>
  </p:sorterViewPr>
  <p:notesViewPr>
    <p:cSldViewPr>
      <p:cViewPr varScale="1">
        <p:scale>
          <a:sx n="56" d="100"/>
          <a:sy n="56" d="100"/>
        </p:scale>
        <p:origin x="2347" y="3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brown.wustl.edu\shared\PRC\CAdissR01\Phase2%20Analysis\Results%20SD\SDPostSurvey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brown.wustl.edu\shared\PRC\CAdissR01\Phase2%20Analysis\Results%20SD\SDPostSurveyResul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48573617357697"/>
          <c:y val="0.24260302679666113"/>
          <c:w val="0.4715587447181197"/>
          <c:h val="0.65240517573421763"/>
        </c:manualLayout>
      </c:layout>
      <c:barChart>
        <c:barDir val="bar"/>
        <c:grouping val="clustered"/>
        <c:varyColors val="0"/>
        <c:ser>
          <c:idx val="3"/>
          <c:order val="0"/>
          <c:tx>
            <c:strRef>
              <c:f>B14_B19!$E$4</c:f>
              <c:strCache>
                <c:ptCount val="1"/>
                <c:pt idx="0">
                  <c:v>Partners 2014</c:v>
                </c:pt>
              </c:strCache>
            </c:strRef>
          </c:tx>
          <c:spPr>
            <a:solidFill>
              <a:srgbClr val="F0F9E8"/>
            </a:solidFill>
            <a:ln>
              <a:solidFill>
                <a:schemeClr val="tx1"/>
              </a:solidFill>
            </a:ln>
            <a:effectLst/>
          </c:spPr>
          <c:invertIfNegative val="0"/>
          <c:cat>
            <c:strRef>
              <c:f>B14_B19!$A$5:$A$10</c:f>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f>B14_B19!$E$5:$E$10</c:f>
              <c:numCache>
                <c:formatCode>0%</c:formatCode>
                <c:ptCount val="6"/>
                <c:pt idx="0">
                  <c:v>0.52</c:v>
                </c:pt>
                <c:pt idx="1">
                  <c:v>0.51</c:v>
                </c:pt>
                <c:pt idx="2">
                  <c:v>0.62</c:v>
                </c:pt>
                <c:pt idx="3">
                  <c:v>0.67</c:v>
                </c:pt>
                <c:pt idx="4">
                  <c:v>0.56000000000000005</c:v>
                </c:pt>
                <c:pt idx="5">
                  <c:v>0.64</c:v>
                </c:pt>
              </c:numCache>
            </c:numRef>
          </c:val>
        </c:ser>
        <c:ser>
          <c:idx val="2"/>
          <c:order val="2"/>
          <c:tx>
            <c:strRef>
              <c:f>B14_B19!$D$4</c:f>
              <c:strCache>
                <c:ptCount val="1"/>
                <c:pt idx="0">
                  <c:v>Partners 2016</c:v>
                </c:pt>
              </c:strCache>
            </c:strRef>
          </c:tx>
          <c:spPr>
            <a:pattFill prst="narVert">
              <a:fgClr>
                <a:srgbClr val="7BCCC4"/>
              </a:fgClr>
              <a:bgClr>
                <a:schemeClr val="bg1"/>
              </a:bgClr>
            </a:pattFill>
            <a:ln>
              <a:solidFill>
                <a:sysClr val="windowText" lastClr="000000"/>
              </a:solidFill>
            </a:ln>
            <a:effectLst/>
          </c:spPr>
          <c:invertIfNegative val="0"/>
          <c:cat>
            <c:strRef>
              <c:f>B14_B19!$A$5:$A$10</c:f>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f>B14_B19!$D$5:$D$10</c:f>
              <c:numCache>
                <c:formatCode>0%</c:formatCode>
                <c:ptCount val="6"/>
                <c:pt idx="0">
                  <c:v>0.53</c:v>
                </c:pt>
                <c:pt idx="1">
                  <c:v>0.45</c:v>
                </c:pt>
                <c:pt idx="2">
                  <c:v>0.64</c:v>
                </c:pt>
                <c:pt idx="3">
                  <c:v>0.74</c:v>
                </c:pt>
                <c:pt idx="4">
                  <c:v>0.56000000000000005</c:v>
                </c:pt>
                <c:pt idx="5">
                  <c:v>0.67</c:v>
                </c:pt>
              </c:numCache>
            </c:numRef>
          </c:val>
        </c:ser>
        <c:dLbls>
          <c:showLegendKey val="0"/>
          <c:showVal val="0"/>
          <c:showCatName val="0"/>
          <c:showSerName val="0"/>
          <c:showPercent val="0"/>
          <c:showBubbleSize val="0"/>
        </c:dLbls>
        <c:gapWidth val="182"/>
        <c:axId val="115651312"/>
        <c:axId val="115633912"/>
        <c:extLst>
          <c:ext xmlns:c15="http://schemas.microsoft.com/office/drawing/2012/chart" uri="{02D57815-91ED-43cb-92C2-25804820EDAC}">
            <c15:filteredBarSeries>
              <c15:ser>
                <c:idx val="1"/>
                <c:order val="1"/>
                <c:tx>
                  <c:strRef>
                    <c:extLst>
                      <c:ext uri="{02D57815-91ED-43cb-92C2-25804820EDAC}">
                        <c15:formulaRef>
                          <c15:sqref>B14_B19!$C$4</c15:sqref>
                        </c15:formulaRef>
                      </c:ext>
                    </c:extLst>
                    <c:strCache>
                      <c:ptCount val="1"/>
                      <c:pt idx="0">
                        <c:v>DOH 2014</c:v>
                      </c:pt>
                    </c:strCache>
                  </c:strRef>
                </c:tx>
                <c:spPr>
                  <a:solidFill>
                    <a:schemeClr val="accent4"/>
                  </a:solidFill>
                  <a:ln>
                    <a:noFill/>
                  </a:ln>
                  <a:effectLst/>
                </c:spPr>
                <c:invertIfNegative val="0"/>
                <c:cat>
                  <c:strRef>
                    <c:extLst>
                      <c:ext uri="{02D57815-91ED-43cb-92C2-25804820EDAC}">
                        <c15:formulaRef>
                          <c15:sqref>B14_B19!$A$5:$A$10</c15:sqref>
                        </c15:formulaRef>
                      </c:ext>
                    </c:extLst>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extLst>
                      <c:ext uri="{02D57815-91ED-43cb-92C2-25804820EDAC}">
                        <c15:formulaRef>
                          <c15:sqref>B14_B19!#REF!</c15:sqref>
                        </c15:formulaRef>
                      </c:ext>
                    </c:extLst>
                    <c:numCache>
                      <c:formatCode>General</c:formatCode>
                      <c:ptCount val="1"/>
                      <c:pt idx="0">
                        <c:v>1</c:v>
                      </c:pt>
                    </c:numCache>
                  </c:numRef>
                </c:val>
              </c15:ser>
            </c15:filteredBarSeries>
            <c15:filteredBarSeries>
              <c15:ser>
                <c:idx val="0"/>
                <c:order val="3"/>
                <c:tx>
                  <c:strRef>
                    <c:extLst xmlns:c15="http://schemas.microsoft.com/office/drawing/2012/chart">
                      <c:ext xmlns:c15="http://schemas.microsoft.com/office/drawing/2012/chart" uri="{02D57815-91ED-43cb-92C2-25804820EDAC}">
                        <c15:formulaRef>
                          <c15:sqref>B14_B19!$B$4</c15:sqref>
                        </c15:formulaRef>
                      </c:ext>
                    </c:extLst>
                    <c:strCache>
                      <c:ptCount val="1"/>
                      <c:pt idx="0">
                        <c:v>DOH 2016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B14_B19!$A$5:$A$10</c15:sqref>
                        </c15:formulaRef>
                      </c:ext>
                    </c:extLst>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extLst xmlns:c15="http://schemas.microsoft.com/office/drawing/2012/chart">
                      <c:ext xmlns:c15="http://schemas.microsoft.com/office/drawing/2012/chart" uri="{02D57815-91ED-43cb-92C2-25804820EDAC}">
                        <c15:formulaRef>
                          <c15:sqref>B14_B19!$B$5:$B$10</c15:sqref>
                        </c15:formulaRef>
                      </c:ext>
                    </c:extLst>
                    <c:numCache>
                      <c:formatCode>0%</c:formatCode>
                      <c:ptCount val="6"/>
                      <c:pt idx="0">
                        <c:v>0.61</c:v>
                      </c:pt>
                      <c:pt idx="1">
                        <c:v>0.63</c:v>
                      </c:pt>
                      <c:pt idx="2">
                        <c:v>0.79</c:v>
                      </c:pt>
                      <c:pt idx="3">
                        <c:v>0.8</c:v>
                      </c:pt>
                      <c:pt idx="4">
                        <c:v>0.8</c:v>
                      </c:pt>
                      <c:pt idx="5">
                        <c:v>0.83</c:v>
                      </c:pt>
                    </c:numCache>
                  </c:numRef>
                </c:val>
              </c15:ser>
            </c15:filteredBarSeries>
          </c:ext>
        </c:extLst>
      </c:barChart>
      <c:catAx>
        <c:axId val="115651312"/>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5633912"/>
        <c:crossesAt val="0"/>
        <c:auto val="1"/>
        <c:lblAlgn val="ctr"/>
        <c:lblOffset val="100"/>
        <c:noMultiLvlLbl val="0"/>
      </c:catAx>
      <c:valAx>
        <c:axId val="115633912"/>
        <c:scaling>
          <c:orientation val="minMax"/>
          <c:max val="1"/>
        </c:scaling>
        <c:delete val="0"/>
        <c:axPos val="b"/>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5651312"/>
        <c:crosses val="autoZero"/>
        <c:crossBetween val="between"/>
        <c:majorUnit val="0.2"/>
      </c:valAx>
      <c:spPr>
        <a:noFill/>
        <a:ln>
          <a:noFill/>
        </a:ln>
        <a:effectLst/>
      </c:spPr>
    </c:plotArea>
    <c:legend>
      <c:legendPos val="t"/>
      <c:layout>
        <c:manualLayout>
          <c:xMode val="edge"/>
          <c:yMode val="edge"/>
          <c:x val="0.42291867932129296"/>
          <c:y val="5.4463489920341897E-2"/>
          <c:w val="0.51633551186215854"/>
          <c:h val="0.11181305921025758"/>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36154855643047"/>
          <c:y val="0.23739165285045005"/>
          <c:w val="0.48225656167979003"/>
          <c:h val="0.65520920032971686"/>
        </c:manualLayout>
      </c:layout>
      <c:barChart>
        <c:barDir val="bar"/>
        <c:grouping val="clustered"/>
        <c:varyColors val="0"/>
        <c:ser>
          <c:idx val="0"/>
          <c:order val="0"/>
          <c:tx>
            <c:strRef>
              <c:f>B14_B19!$C$4</c:f>
              <c:strCache>
                <c:ptCount val="1"/>
                <c:pt idx="0">
                  <c:v>DOH 2014</c:v>
                </c:pt>
              </c:strCache>
            </c:strRef>
          </c:tx>
          <c:spPr>
            <a:solidFill>
              <a:srgbClr val="BAE4BC"/>
            </a:solidFill>
            <a:ln>
              <a:solidFill>
                <a:schemeClr val="tx1"/>
              </a:solidFill>
            </a:ln>
            <a:effectLst/>
          </c:spPr>
          <c:invertIfNegative val="0"/>
          <c:cat>
            <c:strRef>
              <c:f>B14_B19!$A$5:$A$10</c:f>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f>B14_B19!$C$5:$C$10</c:f>
              <c:numCache>
                <c:formatCode>0%</c:formatCode>
                <c:ptCount val="6"/>
                <c:pt idx="0">
                  <c:v>0.43</c:v>
                </c:pt>
                <c:pt idx="1">
                  <c:v>0.56999999999999995</c:v>
                </c:pt>
                <c:pt idx="2">
                  <c:v>0.43</c:v>
                </c:pt>
                <c:pt idx="3">
                  <c:v>0.73</c:v>
                </c:pt>
                <c:pt idx="4">
                  <c:v>0.72</c:v>
                </c:pt>
                <c:pt idx="5">
                  <c:v>0.44</c:v>
                </c:pt>
              </c:numCache>
            </c:numRef>
          </c:val>
        </c:ser>
        <c:ser>
          <c:idx val="1"/>
          <c:order val="1"/>
          <c:tx>
            <c:strRef>
              <c:f>B14_B19!$B$4</c:f>
              <c:strCache>
                <c:ptCount val="1"/>
                <c:pt idx="0">
                  <c:v>DOH 2016</c:v>
                </c:pt>
              </c:strCache>
            </c:strRef>
          </c:tx>
          <c:spPr>
            <a:solidFill>
              <a:srgbClr val="2B8CBE"/>
            </a:solidFill>
            <a:ln>
              <a:solidFill>
                <a:schemeClr val="tx1"/>
              </a:solidFill>
            </a:ln>
            <a:effectLst/>
          </c:spPr>
          <c:invertIfNegative val="0"/>
          <c:cat>
            <c:strRef>
              <c:f>B14_B19!$A$5:$A$10</c:f>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f>B14_B19!$B$5:$B$10</c:f>
              <c:numCache>
                <c:formatCode>0%</c:formatCode>
                <c:ptCount val="6"/>
                <c:pt idx="0">
                  <c:v>0.61</c:v>
                </c:pt>
                <c:pt idx="1">
                  <c:v>0.63</c:v>
                </c:pt>
                <c:pt idx="2">
                  <c:v>0.79</c:v>
                </c:pt>
                <c:pt idx="3">
                  <c:v>0.8</c:v>
                </c:pt>
                <c:pt idx="4">
                  <c:v>0.8</c:v>
                </c:pt>
                <c:pt idx="5">
                  <c:v>0.83</c:v>
                </c:pt>
              </c:numCache>
            </c:numRef>
          </c:val>
        </c:ser>
        <c:dLbls>
          <c:showLegendKey val="0"/>
          <c:showVal val="0"/>
          <c:showCatName val="0"/>
          <c:showSerName val="0"/>
          <c:showPercent val="0"/>
          <c:showBubbleSize val="0"/>
        </c:dLbls>
        <c:gapWidth val="182"/>
        <c:axId val="114646288"/>
        <c:axId val="159705872"/>
        <c:extLst>
          <c:ext xmlns:c15="http://schemas.microsoft.com/office/drawing/2012/chart" uri="{02D57815-91ED-43cb-92C2-25804820EDAC}">
            <c15:filteredBarSeries>
              <c15:ser>
                <c:idx val="2"/>
                <c:order val="2"/>
                <c:tx>
                  <c:strRef>
                    <c:extLst>
                      <c:ext uri="{02D57815-91ED-43cb-92C2-25804820EDAC}">
                        <c15:formulaRef>
                          <c15:sqref>B14_B19!$D$4</c15:sqref>
                        </c15:formulaRef>
                      </c:ext>
                    </c:extLst>
                    <c:strCache>
                      <c:ptCount val="1"/>
                      <c:pt idx="0">
                        <c:v>Partners 2016</c:v>
                      </c:pt>
                    </c:strCache>
                  </c:strRef>
                </c:tx>
                <c:spPr>
                  <a:solidFill>
                    <a:schemeClr val="accent3"/>
                  </a:solidFill>
                  <a:ln>
                    <a:noFill/>
                  </a:ln>
                  <a:effectLst/>
                </c:spPr>
                <c:invertIfNegative val="0"/>
                <c:cat>
                  <c:strRef>
                    <c:extLst>
                      <c:ext uri="{02D57815-91ED-43cb-92C2-25804820EDAC}">
                        <c15:formulaRef>
                          <c15:sqref>B14_B19!$A$5:$A$10</c15:sqref>
                        </c15:formulaRef>
                      </c:ext>
                    </c:extLst>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extLst>
                      <c:ext uri="{02D57815-91ED-43cb-92C2-25804820EDAC}">
                        <c15:formulaRef>
                          <c15:sqref>B14_B19!$D$5:$D$10</c15:sqref>
                        </c15:formulaRef>
                      </c:ext>
                    </c:extLst>
                    <c:numCache>
                      <c:formatCode>0%</c:formatCode>
                      <c:ptCount val="6"/>
                      <c:pt idx="0">
                        <c:v>0.53</c:v>
                      </c:pt>
                      <c:pt idx="1">
                        <c:v>0.45</c:v>
                      </c:pt>
                      <c:pt idx="2">
                        <c:v>0.64</c:v>
                      </c:pt>
                      <c:pt idx="3">
                        <c:v>0.74</c:v>
                      </c:pt>
                      <c:pt idx="4">
                        <c:v>0.56000000000000005</c:v>
                      </c:pt>
                      <c:pt idx="5">
                        <c:v>0.67</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B14_B19!$E$4</c15:sqref>
                        </c15:formulaRef>
                      </c:ext>
                    </c:extLst>
                    <c:strCache>
                      <c:ptCount val="1"/>
                      <c:pt idx="0">
                        <c:v>Partners 2014</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B14_B19!$A$5:$A$10</c15:sqref>
                        </c15:formulaRef>
                      </c:ext>
                    </c:extLst>
                    <c:strCache>
                      <c:ptCount val="6"/>
                      <c:pt idx="0">
                        <c:v>Write a grant application.</c:v>
                      </c:pt>
                      <c:pt idx="1">
                        <c:v>Plan or conduct a needs assessment.</c:v>
                      </c:pt>
                      <c:pt idx="2">
                        <c:v>Justify selection of interventions to others.</c:v>
                      </c:pt>
                      <c:pt idx="3">
                        <c:v>Select interventions.</c:v>
                      </c:pt>
                      <c:pt idx="4">
                        <c:v>Develop materials for partners.</c:v>
                      </c:pt>
                      <c:pt idx="5">
                        <c:v>Evaluate interventions.</c:v>
                      </c:pt>
                    </c:strCache>
                  </c:strRef>
                </c:cat>
                <c:val>
                  <c:numRef>
                    <c:extLst xmlns:c15="http://schemas.microsoft.com/office/drawing/2012/chart">
                      <c:ext xmlns:c15="http://schemas.microsoft.com/office/drawing/2012/chart" uri="{02D57815-91ED-43cb-92C2-25804820EDAC}">
                        <c15:formulaRef>
                          <c15:sqref>B14_B19!$E$5:$E$10</c15:sqref>
                        </c15:formulaRef>
                      </c:ext>
                    </c:extLst>
                    <c:numCache>
                      <c:formatCode>0%</c:formatCode>
                      <c:ptCount val="6"/>
                      <c:pt idx="0">
                        <c:v>0.52</c:v>
                      </c:pt>
                      <c:pt idx="1">
                        <c:v>0.51</c:v>
                      </c:pt>
                      <c:pt idx="2">
                        <c:v>0.62</c:v>
                      </c:pt>
                      <c:pt idx="3">
                        <c:v>0.67</c:v>
                      </c:pt>
                      <c:pt idx="4">
                        <c:v>0.56000000000000005</c:v>
                      </c:pt>
                      <c:pt idx="5">
                        <c:v>0.64</c:v>
                      </c:pt>
                    </c:numCache>
                  </c:numRef>
                </c:val>
              </c15:ser>
            </c15:filteredBarSeries>
          </c:ext>
        </c:extLst>
      </c:barChart>
      <c:catAx>
        <c:axId val="11464628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159705872"/>
        <c:crosses val="autoZero"/>
        <c:auto val="1"/>
        <c:lblAlgn val="ctr"/>
        <c:lblOffset val="100"/>
        <c:noMultiLvlLbl val="0"/>
      </c:catAx>
      <c:valAx>
        <c:axId val="159705872"/>
        <c:scaling>
          <c:orientation val="minMax"/>
        </c:scaling>
        <c:delete val="0"/>
        <c:axPos val="b"/>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114646288"/>
        <c:crosses val="autoZero"/>
        <c:crossBetween val="between"/>
        <c:minorUnit val="0.2"/>
      </c:val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Entry>
      <c:layout>
        <c:manualLayout>
          <c:xMode val="edge"/>
          <c:yMode val="edge"/>
          <c:x val="0.35611438129630857"/>
          <c:y val="4.9481034014192266E-2"/>
          <c:w val="0.37034842519685035"/>
          <c:h val="0.11243787114819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SD data summaries perceived usefulness</a:t>
            </a:r>
            <a:endParaRPr lang="en-US" sz="2400" dirty="0"/>
          </a:p>
        </c:rich>
      </c:tx>
      <c:layout/>
      <c:overlay val="0"/>
      <c:spPr>
        <a:noFill/>
        <a:ln>
          <a:noFill/>
        </a:ln>
        <a:effectLst/>
      </c:spPr>
    </c:title>
    <c:autoTitleDeleted val="0"/>
    <c:plotArea>
      <c:layout/>
      <c:barChart>
        <c:barDir val="bar"/>
        <c:grouping val="stacked"/>
        <c:varyColors val="0"/>
        <c:ser>
          <c:idx val="0"/>
          <c:order val="0"/>
          <c:tx>
            <c:strRef>
              <c:f>Sheet1!$B$1</c:f>
              <c:strCache>
                <c:ptCount val="1"/>
                <c:pt idx="0">
                  <c:v>"A lot"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Usefulness of recommended strategies- Partners</c:v>
                </c:pt>
                <c:pt idx="1">
                  <c:v>Usefulness of data- Partners</c:v>
                </c:pt>
                <c:pt idx="2">
                  <c:v>Usefulness of recommended strategies- SHD</c:v>
                </c:pt>
                <c:pt idx="3">
                  <c:v>Usefulness of data- SHD</c:v>
                </c:pt>
              </c:strCache>
            </c:strRef>
          </c:cat>
          <c:val>
            <c:numRef>
              <c:f>Sheet1!$B$2:$B$5</c:f>
              <c:numCache>
                <c:formatCode>0%</c:formatCode>
                <c:ptCount val="4"/>
                <c:pt idx="0">
                  <c:v>0.51</c:v>
                </c:pt>
                <c:pt idx="1">
                  <c:v>0.55000000000000004</c:v>
                </c:pt>
                <c:pt idx="2">
                  <c:v>0.55000000000000004</c:v>
                </c:pt>
                <c:pt idx="3">
                  <c:v>0.61</c:v>
                </c:pt>
              </c:numCache>
            </c:numRef>
          </c:val>
        </c:ser>
        <c:ser>
          <c:idx val="1"/>
          <c:order val="1"/>
          <c:tx>
            <c:strRef>
              <c:f>Sheet1!$C$1</c:f>
              <c:strCache>
                <c:ptCount val="1"/>
                <c:pt idx="0">
                  <c:v>"Some"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Usefulness of recommended strategies- Partners</c:v>
                </c:pt>
                <c:pt idx="1">
                  <c:v>Usefulness of data- Partners</c:v>
                </c:pt>
                <c:pt idx="2">
                  <c:v>Usefulness of recommended strategies- SHD</c:v>
                </c:pt>
                <c:pt idx="3">
                  <c:v>Usefulness of data- SHD</c:v>
                </c:pt>
              </c:strCache>
            </c:strRef>
          </c:cat>
          <c:val>
            <c:numRef>
              <c:f>Sheet1!$C$2:$C$5</c:f>
              <c:numCache>
                <c:formatCode>0%</c:formatCode>
                <c:ptCount val="4"/>
                <c:pt idx="0">
                  <c:v>0.45</c:v>
                </c:pt>
                <c:pt idx="1">
                  <c:v>0.43</c:v>
                </c:pt>
                <c:pt idx="2">
                  <c:v>0.42</c:v>
                </c:pt>
                <c:pt idx="3">
                  <c:v>0.39</c:v>
                </c:pt>
              </c:numCache>
            </c:numRef>
          </c:val>
        </c:ser>
        <c:dLbls>
          <c:showLegendKey val="0"/>
          <c:showVal val="0"/>
          <c:showCatName val="0"/>
          <c:showSerName val="0"/>
          <c:showPercent val="0"/>
          <c:showBubbleSize val="0"/>
        </c:dLbls>
        <c:gapWidth val="150"/>
        <c:overlap val="100"/>
        <c:axId val="218728232"/>
        <c:axId val="218728624"/>
      </c:barChart>
      <c:catAx>
        <c:axId val="218728232"/>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8728624"/>
        <c:crosses val="autoZero"/>
        <c:auto val="1"/>
        <c:lblAlgn val="ctr"/>
        <c:lblOffset val="100"/>
        <c:noMultiLvlLbl val="0"/>
      </c:catAx>
      <c:valAx>
        <c:axId val="218728624"/>
        <c:scaling>
          <c:orientation val="minMax"/>
          <c:max val="1"/>
        </c:scaling>
        <c:delete val="0"/>
        <c:axPos val="b"/>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8728232"/>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0.03611</cdr:x>
      <cdr:y>0.86766</cdr:y>
    </cdr:from>
    <cdr:to>
      <cdr:x>0.47487</cdr:x>
      <cdr:y>0.98231</cdr:y>
    </cdr:to>
    <cdr:sp macro="" textlink="">
      <cdr:nvSpPr>
        <cdr:cNvPr id="2" name="TextBox 1"/>
        <cdr:cNvSpPr txBox="1"/>
      </cdr:nvSpPr>
      <cdr:spPr>
        <a:xfrm xmlns:a="http://schemas.openxmlformats.org/drawingml/2006/main">
          <a:off x="165100" y="1946275"/>
          <a:ext cx="2006007" cy="257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t>% who use "often</a:t>
          </a:r>
          <a:r>
            <a:rPr lang="en-US" sz="1000" b="1" baseline="0" dirty="0"/>
            <a:t>" or "always"</a:t>
          </a:r>
          <a:endParaRPr lang="en-US" sz="1000" b="1" dirty="0"/>
        </a:p>
      </cdr:txBody>
    </cdr:sp>
  </cdr:relSizeAnchor>
  <cdr:relSizeAnchor xmlns:cdr="http://schemas.openxmlformats.org/drawingml/2006/chartDrawing">
    <cdr:from>
      <cdr:x>0.70149</cdr:x>
      <cdr:y>0.80219</cdr:y>
    </cdr:from>
    <cdr:to>
      <cdr:x>0.88611</cdr:x>
      <cdr:y>0.87843</cdr:y>
    </cdr:to>
    <cdr:sp macro="" textlink="">
      <cdr:nvSpPr>
        <cdr:cNvPr id="3" name="Oval 2"/>
        <cdr:cNvSpPr/>
      </cdr:nvSpPr>
      <cdr:spPr>
        <a:xfrm xmlns:a="http://schemas.openxmlformats.org/drawingml/2006/main">
          <a:off x="3581399" y="4017339"/>
          <a:ext cx="942561" cy="38179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0.76839</cdr:x>
      <cdr:y>0.23838</cdr:y>
    </cdr:from>
    <cdr:to>
      <cdr:x>0.95301</cdr:x>
      <cdr:y>0.31462</cdr:y>
    </cdr:to>
    <cdr:sp macro="" textlink="">
      <cdr:nvSpPr>
        <cdr:cNvPr id="4" name="Oval 3"/>
        <cdr:cNvSpPr/>
      </cdr:nvSpPr>
      <cdr:spPr>
        <a:xfrm xmlns:a="http://schemas.openxmlformats.org/drawingml/2006/main">
          <a:off x="3922918" y="1193800"/>
          <a:ext cx="942561" cy="38179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0.75844</cdr:x>
      <cdr:y>0.57396</cdr:y>
    </cdr:from>
    <cdr:to>
      <cdr:x>0.94306</cdr:x>
      <cdr:y>0.65019</cdr:y>
    </cdr:to>
    <cdr:sp macro="" textlink="">
      <cdr:nvSpPr>
        <cdr:cNvPr id="5" name="Oval 4"/>
        <cdr:cNvSpPr/>
      </cdr:nvSpPr>
      <cdr:spPr>
        <a:xfrm xmlns:a="http://schemas.openxmlformats.org/drawingml/2006/main">
          <a:off x="3872118" y="2874339"/>
          <a:ext cx="942561" cy="38179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42029"/>
            <a:ext cx="3043343" cy="465455"/>
          </a:xfrm>
          <a:prstGeom prst="rect">
            <a:avLst/>
          </a:prstGeom>
        </p:spPr>
        <p:txBody>
          <a:bodyPr vert="horz" lIns="93313" tIns="46657" rIns="93313" bIns="46657" rtlCol="0" anchor="b"/>
          <a:lstStyle>
            <a:lvl1pPr algn="l">
              <a:defRPr sz="1200"/>
            </a:lvl1pPr>
          </a:lstStyle>
          <a:p>
            <a:r>
              <a:rPr lang="en-US" dirty="0" smtClean="0"/>
              <a:t>EBPH South Dakota, PRC-</a:t>
            </a:r>
            <a:r>
              <a:rPr lang="en-US" dirty="0" err="1" smtClean="0"/>
              <a:t>StLouis</a:t>
            </a:r>
            <a:r>
              <a:rPr lang="en-US" dirty="0" smtClean="0"/>
              <a:t>, July 2016</a:t>
            </a:r>
            <a:endParaRPr lang="en-US" dirty="0"/>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3" tIns="46657" rIns="93313" bIns="46657" rtlCol="0" anchor="b"/>
          <a:lstStyle>
            <a:lvl1pPr algn="r">
              <a:defRPr sz="1200"/>
            </a:lvl1pPr>
          </a:lstStyle>
          <a:p>
            <a:fld id="{F766A5A9-7661-43F9-9389-849FAFFCCE2B}" type="slidenum">
              <a:rPr lang="en-US" smtClean="0"/>
              <a:pPr/>
              <a:t>‹#›</a:t>
            </a:fld>
            <a:endParaRPr lang="en-US" dirty="0"/>
          </a:p>
        </p:txBody>
      </p:sp>
    </p:spTree>
    <p:extLst>
      <p:ext uri="{BB962C8B-B14F-4D97-AF65-F5344CB8AC3E}">
        <p14:creationId xmlns:p14="http://schemas.microsoft.com/office/powerpoint/2010/main" val="34622301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vl1pPr>
          </a:lstStyle>
          <a:p>
            <a:fld id="{389C0385-A88C-4D41-99DF-F77C35BC0C57}" type="datetimeFigureOut">
              <a:rPr lang="en-US" smtClean="0"/>
              <a:pPr/>
              <a:t>8/12/2016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3" tIns="46657" rIns="93313"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7" rIns="93313" bIns="46657" rtlCol="0" anchor="b"/>
          <a:lstStyle>
            <a:lvl1pPr algn="l">
              <a:defRPr sz="1200"/>
            </a:lvl1pPr>
          </a:lstStyle>
          <a:p>
            <a:r>
              <a:rPr lang="en-US" smtClean="0"/>
              <a:t>EBPH South Dakota, PRC-StLouis</a:t>
            </a:r>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3" tIns="46657" rIns="93313" bIns="46657" rtlCol="0" anchor="b"/>
          <a:lstStyle>
            <a:lvl1pPr algn="r">
              <a:defRPr sz="1200"/>
            </a:lvl1pPr>
          </a:lstStyle>
          <a:p>
            <a:fld id="{7ADA58A7-C821-437D-B21E-54C79DA60B1A}" type="slidenum">
              <a:rPr lang="en-US" smtClean="0"/>
              <a:pPr/>
              <a:t>‹#›</a:t>
            </a:fld>
            <a:endParaRPr lang="en-US" dirty="0"/>
          </a:p>
        </p:txBody>
      </p:sp>
    </p:spTree>
    <p:extLst>
      <p:ext uri="{BB962C8B-B14F-4D97-AF65-F5344CB8AC3E}">
        <p14:creationId xmlns:p14="http://schemas.microsoft.com/office/powerpoint/2010/main" val="32783266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3D64F977-2819-4031-B81B-DA028259070D}" type="slidenum">
              <a:rPr lang="en-US" smtClean="0"/>
              <a:pPr/>
              <a:t>1</a:t>
            </a:fld>
            <a:endParaRPr lang="en-US" dirty="0" smtClean="0"/>
          </a:p>
        </p:txBody>
      </p:sp>
      <p:sp>
        <p:nvSpPr>
          <p:cNvPr id="59395" name="Rectangle 2050"/>
          <p:cNvSpPr>
            <a:spLocks noGrp="1" noRot="1" noChangeAspect="1" noChangeArrowheads="1" noTextEdit="1"/>
          </p:cNvSpPr>
          <p:nvPr>
            <p:ph type="sldImg"/>
          </p:nvPr>
        </p:nvSpPr>
        <p:spPr>
          <a:ln cap="flat"/>
        </p:spPr>
      </p:sp>
      <p:sp>
        <p:nvSpPr>
          <p:cNvPr id="59396" name="Rectangle 2051"/>
          <p:cNvSpPr>
            <a:spLocks noGrp="1" noChangeArrowheads="1"/>
          </p:cNvSpPr>
          <p:nvPr>
            <p:ph type="body" idx="1"/>
          </p:nvPr>
        </p:nvSpPr>
        <p:spPr>
          <a:noFill/>
          <a:ln/>
        </p:spPr>
        <p:txBody>
          <a:bodyPr/>
          <a:lstStyle/>
          <a:p>
            <a:endParaRPr lang="en-US" b="1" dirty="0" smtClean="0"/>
          </a:p>
        </p:txBody>
      </p:sp>
      <p:sp>
        <p:nvSpPr>
          <p:cNvPr id="2" name="Footer Placeholder 1"/>
          <p:cNvSpPr>
            <a:spLocks noGrp="1"/>
          </p:cNvSpPr>
          <p:nvPr>
            <p:ph type="ftr" sz="quarter" idx="10"/>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265358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5- 10 minutes in groups to think about this</a:t>
            </a:r>
            <a:r>
              <a:rPr lang="en-US" baseline="0" dirty="0" smtClean="0"/>
              <a:t> &amp; write a few things out, be ready to report out</a:t>
            </a:r>
          </a:p>
          <a:p>
            <a:endParaRPr lang="en-US" dirty="0" smtClean="0"/>
          </a:p>
          <a:p>
            <a:r>
              <a:rPr lang="en-US" dirty="0" smtClean="0"/>
              <a:t>Small</a:t>
            </a:r>
            <a:r>
              <a:rPr lang="en-US" baseline="0" dirty="0" smtClean="0"/>
              <a:t> groups, write answers blank paper, report out on one recommendation</a:t>
            </a:r>
          </a:p>
          <a:p>
            <a:endParaRPr lang="en-US" baseline="0" dirty="0" smtClean="0"/>
          </a:p>
          <a:p>
            <a:r>
              <a:rPr lang="en-US" baseline="0" dirty="0" smtClean="0"/>
              <a:t>Turn to neighbors in dyads/triads – if rows – pass sheets – a few dyads report out</a:t>
            </a:r>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151933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14029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330219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ADA58A7-C821-437D-B21E-54C79DA60B1A}"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271694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2AF907D4-58F5-484F-94A0-A12C7EE21A62}" type="slidenum">
              <a:rPr lang="en-US" smtClean="0"/>
              <a:pPr/>
              <a:t>2</a:t>
            </a:fld>
            <a:endParaRPr lang="en-US" dirty="0" smtClean="0"/>
          </a:p>
        </p:txBody>
      </p:sp>
      <p:sp>
        <p:nvSpPr>
          <p:cNvPr id="2" name="Footer Placeholder 1"/>
          <p:cNvSpPr>
            <a:spLocks noGrp="1"/>
          </p:cNvSpPr>
          <p:nvPr>
            <p:ph type="ftr" sz="quarter" idx="10"/>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366254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240800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a:t>
            </a:r>
            <a:r>
              <a:rPr lang="en-US" baseline="0" dirty="0" smtClean="0"/>
              <a:t> by Derrick Haskins and small group of DOH and partners</a:t>
            </a:r>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409961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theme of this partners meeting has been the coalition building</a:t>
            </a:r>
            <a:r>
              <a:rPr lang="en-US" baseline="0" dirty="0" smtClean="0"/>
              <a:t> needed for this first step that lays the foundation for our work.</a:t>
            </a:r>
          </a:p>
          <a:p>
            <a:r>
              <a:rPr lang="en-US" baseline="0" dirty="0" smtClean="0"/>
              <a:t>The purpose of the collaborative EBPH project is to together figure out how best to prepare people for these steps. SD DOH is committed to providing tools and resources for these steps. </a:t>
            </a:r>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40510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EBPH South Dakota, PRC-StLouis</a:t>
            </a:r>
            <a:endParaRPr lang="en-US" dirty="0"/>
          </a:p>
        </p:txBody>
      </p:sp>
      <p:sp>
        <p:nvSpPr>
          <p:cNvPr id="5" name="Slide Number Placeholder 4"/>
          <p:cNvSpPr>
            <a:spLocks noGrp="1"/>
          </p:cNvSpPr>
          <p:nvPr>
            <p:ph type="sldNum" sz="quarter" idx="11"/>
          </p:nvPr>
        </p:nvSpPr>
        <p:spPr/>
        <p:txBody>
          <a:bodyPr/>
          <a:lstStyle/>
          <a:p>
            <a:fld id="{7ADA58A7-C821-437D-B21E-54C79DA60B1A}" type="slidenum">
              <a:rPr lang="en-US" smtClean="0"/>
              <a:pPr/>
              <a:t>6</a:t>
            </a:fld>
            <a:endParaRPr lang="en-US" dirty="0"/>
          </a:p>
        </p:txBody>
      </p:sp>
    </p:spTree>
    <p:extLst>
      <p:ext uri="{BB962C8B-B14F-4D97-AF65-F5344CB8AC3E}">
        <p14:creationId xmlns:p14="http://schemas.microsoft.com/office/powerpoint/2010/main" val="75614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79674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246484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A58A7-C821-437D-B21E-54C79DA60B1A}"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EBPH South Dakota, PRC-StLouis</a:t>
            </a:r>
            <a:endParaRPr lang="en-US" dirty="0"/>
          </a:p>
        </p:txBody>
      </p:sp>
    </p:spTree>
    <p:extLst>
      <p:ext uri="{BB962C8B-B14F-4D97-AF65-F5344CB8AC3E}">
        <p14:creationId xmlns:p14="http://schemas.microsoft.com/office/powerpoint/2010/main" val="3139672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ctrTitle"/>
          </p:nvPr>
        </p:nvSpPr>
        <p:spPr>
          <a:xfrm>
            <a:off x="685800" y="990600"/>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6705600" y="6248400"/>
            <a:ext cx="2133600" cy="365125"/>
          </a:xfrm>
        </p:spPr>
        <p:txBody>
          <a:bodyPr/>
          <a:lstStyle>
            <a:lvl1pPr>
              <a:defRPr/>
            </a:lvl1pPr>
          </a:lstStyle>
          <a:p>
            <a:fld id="{D545EDB3-C3FC-4851-9D4F-FEE03EB9EF59}" type="datetime1">
              <a:rPr lang="en-US" smtClean="0"/>
              <a:pPr/>
              <a:t>8/12/2016</a:t>
            </a:fld>
            <a:endParaRPr lang="en-US" dirty="0"/>
          </a:p>
        </p:txBody>
      </p:sp>
      <p:sp>
        <p:nvSpPr>
          <p:cNvPr id="6" name="Slide Number Placeholder 5"/>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7CF5FB-D1A4-427B-9F2B-F8C9D14E6F28}" type="datetime1">
              <a:rPr lang="en-US" smtClean="0"/>
              <a:pPr/>
              <a:t>8/12/2016</a:t>
            </a:fld>
            <a:endParaRPr lang="en-US" dirty="0"/>
          </a:p>
        </p:txBody>
      </p:sp>
      <p:sp>
        <p:nvSpPr>
          <p:cNvPr id="5" name="Slide Number Placeholder 4"/>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99494FF-B032-46D2-AB31-43B96BECFA48}" type="datetime1">
              <a:rPr lang="en-US" smtClean="0"/>
              <a:pPr/>
              <a:t>8/12/2016</a:t>
            </a:fld>
            <a:endParaRPr lang="en-US" dirty="0"/>
          </a:p>
        </p:txBody>
      </p:sp>
      <p:sp>
        <p:nvSpPr>
          <p:cNvPr id="6" name="Slide Number Placeholder 5"/>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1379E11-02D1-40FC-9FEA-707169FB724B}" type="datetime1">
              <a:rPr lang="en-US" smtClean="0"/>
              <a:pPr/>
              <a:t>8/12/2016</a:t>
            </a:fld>
            <a:endParaRPr lang="en-US" dirty="0"/>
          </a:p>
        </p:txBody>
      </p:sp>
      <p:sp>
        <p:nvSpPr>
          <p:cNvPr id="8" name="Slide Number Placeholder 7"/>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4081DC-B186-43FE-961A-12E48FAA6051}" type="datetime1">
              <a:rPr lang="en-US" smtClean="0"/>
              <a:pPr/>
              <a:t>8/12/2016</a:t>
            </a:fld>
            <a:endParaRPr lang="en-US" dirty="0"/>
          </a:p>
        </p:txBody>
      </p:sp>
      <p:sp>
        <p:nvSpPr>
          <p:cNvPr id="3" name="Slide Number Placeholder 2"/>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248400"/>
            <a:ext cx="2133600" cy="365125"/>
          </a:xfrm>
        </p:spPr>
        <p:txBody>
          <a:bodyPr/>
          <a:lstStyle>
            <a:lvl1pPr>
              <a:defRPr/>
            </a:lvl1pPr>
          </a:lstStyle>
          <a:p>
            <a:fld id="{D6BF9272-9B7A-4DEF-AF71-3BCD5C1D5F6C}" type="datetime1">
              <a:rPr lang="en-US" smtClean="0"/>
              <a:pPr/>
              <a:t>8/12/2016</a:t>
            </a:fld>
            <a:endParaRPr lang="en-US" dirty="0"/>
          </a:p>
        </p:txBody>
      </p:sp>
      <p:sp>
        <p:nvSpPr>
          <p:cNvPr id="6" name="Slide Number Placeholder 5"/>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D93C44A7-CB72-4614-A198-9A885E07883B}" type="datetime1">
              <a:rPr lang="en-US" smtClean="0"/>
              <a:pPr/>
              <a:t>8/12/2016</a:t>
            </a:fld>
            <a:endParaRPr lang="en-US" dirty="0"/>
          </a:p>
        </p:txBody>
      </p:sp>
      <p:sp>
        <p:nvSpPr>
          <p:cNvPr id="11" name="Slide Number Placeholder 10"/>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3378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05640665-A06B-44EF-AFB2-17925B1BCF08}" type="datetime1">
              <a:rPr lang="en-US" smtClean="0"/>
              <a:pPr/>
              <a:t>8/12/2016</a:t>
            </a:fld>
            <a:endParaRPr lang="en-US" dirty="0"/>
          </a:p>
        </p:txBody>
      </p:sp>
      <p:sp>
        <p:nvSpPr>
          <p:cNvPr id="6" name="Rectangle 3"/>
          <p:cNvSpPr>
            <a:spLocks noGrp="1" noChangeArrowheads="1"/>
          </p:cNvSpPr>
          <p:nvPr>
            <p:ph type="ftr" sz="quarter" idx="11"/>
          </p:nvPr>
        </p:nvSpPr>
        <p:spPr>
          <a:xfrm>
            <a:off x="3149600" y="6248400"/>
            <a:ext cx="2844800" cy="457200"/>
          </a:xfrm>
          <a:prstGeom prst="rect">
            <a:avLst/>
          </a:prstGeom>
          <a:ln/>
        </p:spPr>
        <p:txBody>
          <a:bodyPr/>
          <a:lstStyle>
            <a:lvl1pPr>
              <a:defRPr/>
            </a:lvl1pPr>
          </a:lstStyle>
          <a:p>
            <a:endParaRPr lang="en-US" dirty="0"/>
          </a:p>
        </p:txBody>
      </p:sp>
      <p:sp>
        <p:nvSpPr>
          <p:cNvPr id="7" name="Rectangle 4"/>
          <p:cNvSpPr>
            <a:spLocks noGrp="1" noChangeArrowheads="1"/>
          </p:cNvSpPr>
          <p:nvPr>
            <p:ph type="sldNum" sz="quarter" idx="12"/>
          </p:nvPr>
        </p:nvSpPr>
        <p:spPr>
          <a:xfrm>
            <a:off x="6535738" y="6248400"/>
            <a:ext cx="1897062" cy="457200"/>
          </a:xfrm>
          <a:prstGeom prst="rect">
            <a:avLst/>
          </a:prstGeom>
          <a:ln/>
        </p:spPr>
        <p:txBody>
          <a:bodyPr/>
          <a:lstStyle>
            <a:lvl1pPr>
              <a:defRPr/>
            </a:lvl1pPr>
          </a:lstStyle>
          <a:p>
            <a:fld id="{9C134598-5B55-4E48-94E1-A2888BA8FD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1_Title Only with Logo">
    <p:spTree>
      <p:nvGrpSpPr>
        <p:cNvPr id="1" name=""/>
        <p:cNvGrpSpPr/>
        <p:nvPr/>
      </p:nvGrpSpPr>
      <p:grpSpPr>
        <a:xfrm>
          <a:off x="0" y="0"/>
          <a:ext cx="0" cy="0"/>
          <a:chOff x="0" y="0"/>
          <a:chExt cx="0" cy="0"/>
        </a:xfrm>
      </p:grpSpPr>
      <p:pic>
        <p:nvPicPr>
          <p:cNvPr id="3"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11CCCE1D-8160-4B81-AAD1-3FF5521DCE79}" type="datetime1">
              <a:rPr lang="en-US" smtClean="0"/>
              <a:pPr/>
              <a:t>8/12/2016</a:t>
            </a:fld>
            <a:endParaRPr lang="en-US" dirty="0"/>
          </a:p>
        </p:txBody>
      </p:sp>
      <p:sp>
        <p:nvSpPr>
          <p:cNvPr id="5" name="Slide Number Placeholder 4"/>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with Logo">
    <p:spTree>
      <p:nvGrpSpPr>
        <p:cNvPr id="1" name=""/>
        <p:cNvGrpSpPr/>
        <p:nvPr/>
      </p:nvGrpSpPr>
      <p:grpSpPr>
        <a:xfrm>
          <a:off x="0" y="0"/>
          <a:ext cx="0" cy="0"/>
          <a:chOff x="0" y="0"/>
          <a:chExt cx="0" cy="0"/>
        </a:xfrm>
      </p:grpSpPr>
      <p:pic>
        <p:nvPicPr>
          <p:cNvPr id="4"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43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553200" y="6172200"/>
            <a:ext cx="2133600" cy="365125"/>
          </a:xfrm>
        </p:spPr>
        <p:txBody>
          <a:bodyPr/>
          <a:lstStyle>
            <a:lvl1pPr>
              <a:defRPr/>
            </a:lvl1pPr>
          </a:lstStyle>
          <a:p>
            <a:fld id="{2509B489-B896-4280-A658-674B49CC44D1}" type="datetime1">
              <a:rPr lang="en-US" smtClean="0"/>
              <a:pPr/>
              <a:t>8/12/2016</a:t>
            </a:fld>
            <a:endParaRPr lang="en-US" dirty="0"/>
          </a:p>
        </p:txBody>
      </p:sp>
      <p:sp>
        <p:nvSpPr>
          <p:cNvPr id="6" name="Slide Number Placeholder 5"/>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1_Two Content with Logo">
    <p:spTree>
      <p:nvGrpSpPr>
        <p:cNvPr id="1" name=""/>
        <p:cNvGrpSpPr/>
        <p:nvPr/>
      </p:nvGrpSpPr>
      <p:grpSpPr>
        <a:xfrm>
          <a:off x="0" y="0"/>
          <a:ext cx="0" cy="0"/>
          <a:chOff x="0" y="0"/>
          <a:chExt cx="0" cy="0"/>
        </a:xfrm>
      </p:grpSpPr>
      <p:pic>
        <p:nvPicPr>
          <p:cNvPr id="5"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B2403C18-E664-4246-83D0-43FAB6A4451D}" type="datetime1">
              <a:rPr lang="en-US" smtClean="0"/>
              <a:pPr/>
              <a:t>8/12/2016</a:t>
            </a:fld>
            <a:endParaRPr lang="en-US" dirty="0"/>
          </a:p>
        </p:txBody>
      </p:sp>
      <p:sp>
        <p:nvSpPr>
          <p:cNvPr id="7" name="Slide Number Placeholder 6"/>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with Logo">
    <p:spTree>
      <p:nvGrpSpPr>
        <p:cNvPr id="1" name=""/>
        <p:cNvGrpSpPr/>
        <p:nvPr/>
      </p:nvGrpSpPr>
      <p:grpSpPr>
        <a:xfrm>
          <a:off x="0" y="0"/>
          <a:ext cx="0" cy="0"/>
          <a:chOff x="0" y="0"/>
          <a:chExt cx="0" cy="0"/>
        </a:xfrm>
      </p:grpSpPr>
      <p:pic>
        <p:nvPicPr>
          <p:cNvPr id="7"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fld id="{EC583470-1A76-40C1-BFEA-8F257EBE009F}" type="datetime1">
              <a:rPr lang="en-US" smtClean="0"/>
              <a:pPr/>
              <a:t>8/12/2016</a:t>
            </a:fld>
            <a:endParaRPr lang="en-US" dirty="0"/>
          </a:p>
        </p:txBody>
      </p:sp>
      <p:sp>
        <p:nvSpPr>
          <p:cNvPr id="9" name="Slide Number Placeholder 8"/>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with Logo">
    <p:spTree>
      <p:nvGrpSpPr>
        <p:cNvPr id="1" name=""/>
        <p:cNvGrpSpPr/>
        <p:nvPr/>
      </p:nvGrpSpPr>
      <p:grpSpPr>
        <a:xfrm>
          <a:off x="0" y="0"/>
          <a:ext cx="0" cy="0"/>
          <a:chOff x="0" y="0"/>
          <a:chExt cx="0" cy="0"/>
        </a:xfrm>
      </p:grpSpPr>
      <p:pic>
        <p:nvPicPr>
          <p:cNvPr id="2"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567299D0-4E8F-43CE-B1EC-3ED31AA55763}" type="datetime1">
              <a:rPr lang="en-US" smtClean="0"/>
              <a:pPr/>
              <a:t>8/12/2016</a:t>
            </a:fld>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ontact Info Slide">
    <p:spTree>
      <p:nvGrpSpPr>
        <p:cNvPr id="1" name=""/>
        <p:cNvGrpSpPr/>
        <p:nvPr/>
      </p:nvGrpSpPr>
      <p:grpSpPr>
        <a:xfrm>
          <a:off x="0" y="0"/>
          <a:ext cx="0" cy="0"/>
          <a:chOff x="0" y="0"/>
          <a:chExt cx="0" cy="0"/>
        </a:xfrm>
      </p:grpSpPr>
      <p:pic>
        <p:nvPicPr>
          <p:cNvPr id="2"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3" name="TextBox 2"/>
          <p:cNvSpPr txBox="1"/>
          <p:nvPr/>
        </p:nvSpPr>
        <p:spPr>
          <a:xfrm>
            <a:off x="990600" y="2719227"/>
            <a:ext cx="7162799" cy="584775"/>
          </a:xfrm>
          <a:prstGeom prst="rect">
            <a:avLst/>
          </a:prstGeom>
          <a:noFill/>
        </p:spPr>
        <p:txBody>
          <a:bodyPr wrap="square">
            <a:spAutoFit/>
          </a:bodyPr>
          <a:lstStyle/>
          <a:p>
            <a:pPr algn="ctr" fontAlgn="auto">
              <a:spcBef>
                <a:spcPts val="0"/>
              </a:spcBef>
              <a:spcAft>
                <a:spcPts val="0"/>
              </a:spcAft>
              <a:defRPr/>
            </a:pPr>
            <a:r>
              <a:rPr lang="en-US" sz="3200" u="none" dirty="0" smtClean="0">
                <a:solidFill>
                  <a:schemeClr val="accent3"/>
                </a:solidFill>
                <a:latin typeface="+mn-lt"/>
              </a:rPr>
              <a:t>http</a:t>
            </a:r>
            <a:r>
              <a:rPr lang="en-US" sz="3200" u="none" dirty="0">
                <a:solidFill>
                  <a:schemeClr val="accent3"/>
                </a:solidFill>
                <a:latin typeface="+mn-lt"/>
              </a:rPr>
              <a:t>://</a:t>
            </a:r>
            <a:r>
              <a:rPr lang="en-US" sz="3200" u="none" dirty="0" smtClean="0">
                <a:solidFill>
                  <a:schemeClr val="accent3"/>
                </a:solidFill>
                <a:latin typeface="+mn-lt"/>
              </a:rPr>
              <a:t>prcstl.wustl.edu</a:t>
            </a:r>
            <a:endParaRPr lang="en-US" sz="3200" u="none" dirty="0">
              <a:solidFill>
                <a:schemeClr val="accent3"/>
              </a:solidFill>
              <a:latin typeface="+mn-lt"/>
            </a:endParaRPr>
          </a:p>
        </p:txBody>
      </p:sp>
      <p:sp>
        <p:nvSpPr>
          <p:cNvPr id="4" name="TextBox 3"/>
          <p:cNvSpPr txBox="1"/>
          <p:nvPr/>
        </p:nvSpPr>
        <p:spPr>
          <a:xfrm>
            <a:off x="457200" y="609600"/>
            <a:ext cx="8229600" cy="1446213"/>
          </a:xfrm>
          <a:prstGeom prst="rect">
            <a:avLst/>
          </a:prstGeom>
          <a:noFill/>
        </p:spPr>
        <p:txBody>
          <a:bodyPr>
            <a:spAutoFit/>
          </a:bodyPr>
          <a:lstStyle/>
          <a:p>
            <a:pPr algn="ctr" fontAlgn="auto">
              <a:spcBef>
                <a:spcPts val="0"/>
              </a:spcBef>
              <a:spcAft>
                <a:spcPts val="0"/>
              </a:spcAft>
              <a:defRPr/>
            </a:pPr>
            <a:r>
              <a:rPr lang="en-US" sz="4400" dirty="0">
                <a:latin typeface="+mj-lt"/>
              </a:rPr>
              <a:t>Contact the Prevention Research Center in St. Louis</a:t>
            </a:r>
          </a:p>
        </p:txBody>
      </p:sp>
      <p:sp>
        <p:nvSpPr>
          <p:cNvPr id="5" name="Date Placeholder 4"/>
          <p:cNvSpPr>
            <a:spLocks noGrp="1"/>
          </p:cNvSpPr>
          <p:nvPr>
            <p:ph type="dt" sz="half" idx="10"/>
          </p:nvPr>
        </p:nvSpPr>
        <p:spPr/>
        <p:txBody>
          <a:bodyPr/>
          <a:lstStyle/>
          <a:p>
            <a:fld id="{18B675DC-0E4E-41F0-B48E-E05388B5E3BC}" type="datetime1">
              <a:rPr lang="en-US" smtClean="0"/>
              <a:pPr/>
              <a:t>8/12/2016</a:t>
            </a:fld>
            <a:endParaRPr lang="en-US" dirty="0"/>
          </a:p>
        </p:txBody>
      </p:sp>
      <p:sp>
        <p:nvSpPr>
          <p:cNvPr id="6" name="Slide Number Placeholder 5"/>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and Logo">
    <p:spTree>
      <p:nvGrpSpPr>
        <p:cNvPr id="1" name=""/>
        <p:cNvGrpSpPr/>
        <p:nvPr/>
      </p:nvGrpSpPr>
      <p:grpSpPr>
        <a:xfrm>
          <a:off x="0" y="0"/>
          <a:ext cx="0" cy="0"/>
          <a:chOff x="0" y="0"/>
          <a:chExt cx="0" cy="0"/>
        </a:xfrm>
      </p:grpSpPr>
      <p:pic>
        <p:nvPicPr>
          <p:cNvPr id="5" name="Picture 4" descr="PRC_Logo_Use.jpg"/>
          <p:cNvPicPr>
            <a:picLocks noChangeAspect="1"/>
          </p:cNvPicPr>
          <p:nvPr/>
        </p:nvPicPr>
        <p:blipFill>
          <a:blip r:embed="rId2" cstate="print"/>
          <a:srcRect/>
          <a:stretch>
            <a:fillRect/>
          </a:stretch>
        </p:blipFill>
        <p:spPr bwMode="auto">
          <a:xfrm>
            <a:off x="0" y="6016625"/>
            <a:ext cx="5257800" cy="84137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553200" y="6248400"/>
            <a:ext cx="2133600" cy="365125"/>
          </a:xfrm>
        </p:spPr>
        <p:txBody>
          <a:bodyPr/>
          <a:lstStyle>
            <a:lvl1pPr>
              <a:defRPr/>
            </a:lvl1pPr>
          </a:lstStyle>
          <a:p>
            <a:fld id="{8F08FCBA-668F-42F1-9A5B-5EE3E34F55CC}" type="datetime1">
              <a:rPr lang="en-US" smtClean="0"/>
              <a:pPr/>
              <a:t>8/12/2016</a:t>
            </a:fld>
            <a:endParaRPr lang="en-US" dirty="0"/>
          </a:p>
        </p:txBody>
      </p:sp>
      <p:sp>
        <p:nvSpPr>
          <p:cNvPr id="7" name="Slide Number Placeholder 6"/>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6CE6E8E-88C8-4B09-AACC-AD718555EF5C}" type="datetime1">
              <a:rPr lang="en-US" smtClean="0"/>
              <a:pPr/>
              <a:t>8/12/2016</a:t>
            </a:fld>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8B1B9DBC-DAEE-41FA-9175-D3B6EBD66797}" type="datetime1">
              <a:rPr lang="en-US" smtClean="0"/>
              <a:pPr/>
              <a:t>8/12/2016</a:t>
            </a:fld>
            <a:endParaRPr lang="en-US" dirty="0"/>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82519-2B1C-49F7-A57A-345B230BA0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mailto:pegallen@wustl.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0519" y="295073"/>
            <a:ext cx="8229600" cy="5334000"/>
          </a:xfrm>
          <a:noFill/>
        </p:spPr>
        <p:txBody>
          <a:bodyPr/>
          <a:lstStyle/>
          <a:p>
            <a:r>
              <a:rPr lang="en-US" sz="4000" dirty="0" smtClean="0">
                <a:solidFill>
                  <a:schemeClr val="tx2"/>
                </a:solidFill>
                <a:latin typeface="+mn-lt"/>
                <a:ea typeface="+mn-ea"/>
                <a:cs typeface="+mn-cs"/>
              </a:rPr>
              <a:t/>
            </a:r>
            <a:br>
              <a:rPr lang="en-US" sz="4000" dirty="0" smtClean="0">
                <a:solidFill>
                  <a:schemeClr val="tx2"/>
                </a:solidFill>
                <a:latin typeface="+mn-lt"/>
                <a:ea typeface="+mn-ea"/>
                <a:cs typeface="+mn-cs"/>
              </a:rPr>
            </a:br>
            <a:r>
              <a:rPr lang="en-US" sz="4000" dirty="0"/>
              <a:t>Evidence-Based Chronic Disease Prevention in South Dakota: </a:t>
            </a:r>
            <a:br>
              <a:rPr lang="en-US" sz="4000" dirty="0"/>
            </a:br>
            <a:r>
              <a:rPr lang="en-US" sz="3600" b="1" dirty="0" smtClean="0">
                <a:solidFill>
                  <a:schemeClr val="bg2">
                    <a:lumMod val="50000"/>
                  </a:schemeClr>
                </a:solidFill>
                <a:ea typeface="ＭＳ Ｐゴシック" pitchFamily="1" charset="-128"/>
              </a:rPr>
              <a:t>Where Are We Now, Lessons Learned, and Next Steps </a:t>
            </a:r>
            <a:br>
              <a:rPr lang="en-US" sz="3600" b="1" dirty="0" smtClean="0">
                <a:solidFill>
                  <a:schemeClr val="bg2">
                    <a:lumMod val="50000"/>
                  </a:schemeClr>
                </a:solidFill>
                <a:ea typeface="ＭＳ Ｐゴシック" pitchFamily="1" charset="-128"/>
              </a:rPr>
            </a:br>
            <a:r>
              <a:rPr lang="en-US" sz="3200" b="1" dirty="0">
                <a:solidFill>
                  <a:schemeClr val="tx2"/>
                </a:solidFill>
                <a:ea typeface="ＭＳ Ｐゴシック" pitchFamily="1" charset="-128"/>
              </a:rPr>
              <a:t/>
            </a:r>
            <a:br>
              <a:rPr lang="en-US" sz="3200" b="1" dirty="0">
                <a:solidFill>
                  <a:schemeClr val="tx2"/>
                </a:solidFill>
                <a:ea typeface="ＭＳ Ｐゴシック" pitchFamily="1" charset="-128"/>
              </a:rPr>
            </a:br>
            <a:r>
              <a:rPr lang="en-US" sz="2800" dirty="0" smtClean="0">
                <a:solidFill>
                  <a:schemeClr val="tx2"/>
                </a:solidFill>
                <a:ea typeface="ＭＳ Ｐゴシック" pitchFamily="1" charset="-128"/>
              </a:rPr>
              <a:t>Peg Allen</a:t>
            </a:r>
            <a:br>
              <a:rPr lang="en-US" sz="2800" dirty="0" smtClean="0">
                <a:solidFill>
                  <a:schemeClr val="tx2"/>
                </a:solidFill>
                <a:ea typeface="ＭＳ Ｐゴシック" pitchFamily="1" charset="-128"/>
              </a:rPr>
            </a:br>
            <a:r>
              <a:rPr lang="en-US" sz="2800" dirty="0" smtClean="0">
                <a:solidFill>
                  <a:schemeClr val="tx2"/>
                </a:solidFill>
                <a:ea typeface="ＭＳ Ｐゴシック" pitchFamily="1" charset="-128"/>
              </a:rPr>
              <a:t>Chronic Disease Partners Meeting</a:t>
            </a:r>
            <a:br>
              <a:rPr lang="en-US" sz="2800" dirty="0" smtClean="0">
                <a:solidFill>
                  <a:schemeClr val="tx2"/>
                </a:solidFill>
                <a:ea typeface="ＭＳ Ｐゴシック" pitchFamily="1" charset="-128"/>
              </a:rPr>
            </a:br>
            <a:r>
              <a:rPr lang="en-US" sz="2800" dirty="0" smtClean="0">
                <a:solidFill>
                  <a:schemeClr val="tx2"/>
                </a:solidFill>
                <a:ea typeface="ＭＳ Ｐゴシック" pitchFamily="1" charset="-128"/>
              </a:rPr>
              <a:t>Mitchell, South Dakota</a:t>
            </a:r>
            <a:br>
              <a:rPr lang="en-US" sz="2800" dirty="0" smtClean="0">
                <a:solidFill>
                  <a:schemeClr val="tx2"/>
                </a:solidFill>
                <a:ea typeface="ＭＳ Ｐゴシック" pitchFamily="1" charset="-128"/>
              </a:rPr>
            </a:br>
            <a:r>
              <a:rPr lang="en-US" sz="2800" dirty="0" smtClean="0">
                <a:solidFill>
                  <a:schemeClr val="tx2"/>
                </a:solidFill>
                <a:ea typeface="ＭＳ Ｐゴシック" pitchFamily="1" charset="-128"/>
              </a:rPr>
              <a:t>July 27, 2016</a:t>
            </a:r>
            <a:endParaRPr lang="en-US" sz="2800" dirty="0" smtClean="0">
              <a:solidFill>
                <a:schemeClr val="tx2"/>
              </a:solidFill>
            </a:endParaRPr>
          </a:p>
        </p:txBody>
      </p:sp>
      <p:sp>
        <p:nvSpPr>
          <p:cNvPr id="2" name="Slide Number Placeholder 1"/>
          <p:cNvSpPr>
            <a:spLocks noGrp="1"/>
          </p:cNvSpPr>
          <p:nvPr>
            <p:ph type="sldNum" sz="quarter" idx="11"/>
          </p:nvPr>
        </p:nvSpPr>
        <p:spPr>
          <a:xfrm>
            <a:off x="6542386" y="6356351"/>
            <a:ext cx="2133600" cy="365125"/>
          </a:xfrm>
        </p:spPr>
        <p:txBody>
          <a:bodyPr/>
          <a:lstStyle/>
          <a:p>
            <a:fld id="{EC482519-2B1C-49F7-A57A-345B230BA0D8}" type="slidenum">
              <a:rPr lang="en-US" smtClean="0"/>
              <a:pPr/>
              <a:t>1</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682472"/>
            <a:ext cx="4535824" cy="7458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919" y="5028188"/>
            <a:ext cx="1600200" cy="1400175"/>
          </a:xfrm>
          <a:prstGeom prst="rect">
            <a:avLst/>
          </a:prstGeom>
        </p:spPr>
      </p:pic>
    </p:spTree>
    <p:extLst>
      <p:ext uri="{BB962C8B-B14F-4D97-AF65-F5344CB8AC3E}">
        <p14:creationId xmlns:p14="http://schemas.microsoft.com/office/powerpoint/2010/main" val="39447363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2812"/>
          </a:xfrm>
        </p:spPr>
        <p:txBody>
          <a:bodyPr/>
          <a:lstStyle/>
          <a:p>
            <a:r>
              <a:rPr lang="en-US" dirty="0" smtClean="0"/>
              <a:t>EBPH Challenges</a:t>
            </a:r>
            <a:endParaRPr lang="en-US" dirty="0"/>
          </a:p>
        </p:txBody>
      </p:sp>
      <p:sp>
        <p:nvSpPr>
          <p:cNvPr id="3" name="Content Placeholder 2"/>
          <p:cNvSpPr>
            <a:spLocks noGrp="1"/>
          </p:cNvSpPr>
          <p:nvPr>
            <p:ph idx="1"/>
          </p:nvPr>
        </p:nvSpPr>
        <p:spPr>
          <a:xfrm>
            <a:off x="304800" y="1279525"/>
            <a:ext cx="8534400" cy="4984750"/>
          </a:xfrm>
        </p:spPr>
        <p:txBody>
          <a:bodyPr/>
          <a:lstStyle/>
          <a:p>
            <a:r>
              <a:rPr lang="en-US" sz="2400" dirty="0" smtClean="0"/>
              <a:t>Limited </a:t>
            </a:r>
            <a:r>
              <a:rPr lang="en-US" sz="2400" dirty="0" smtClean="0"/>
              <a:t>evidence some program areas</a:t>
            </a:r>
          </a:p>
          <a:p>
            <a:r>
              <a:rPr lang="en-US" sz="2400" dirty="0" smtClean="0"/>
              <a:t>Limited SD data (but </a:t>
            </a:r>
            <a:r>
              <a:rPr lang="en-US" sz="2400" dirty="0" smtClean="0"/>
              <a:t>more data &amp; </a:t>
            </a:r>
            <a:r>
              <a:rPr lang="en-US" sz="2400" dirty="0" smtClean="0"/>
              <a:t>access now than before</a:t>
            </a:r>
            <a:r>
              <a:rPr lang="en-US" sz="2400" dirty="0" smtClean="0"/>
              <a:t>)</a:t>
            </a:r>
          </a:p>
          <a:p>
            <a:r>
              <a:rPr lang="en-US" sz="2400" dirty="0"/>
              <a:t>CD lower priority: </a:t>
            </a:r>
            <a:r>
              <a:rPr lang="en-US" sz="2200" dirty="0"/>
              <a:t>“Infectious disease always takes first seat</a:t>
            </a:r>
            <a:r>
              <a:rPr lang="en-US" sz="2200" dirty="0" smtClean="0"/>
              <a:t>”</a:t>
            </a:r>
            <a:endParaRPr lang="en-US" sz="2200" dirty="0" smtClean="0"/>
          </a:p>
          <a:p>
            <a:r>
              <a:rPr lang="en-US" sz="2400" dirty="0" smtClean="0"/>
              <a:t>Varied skills, knowledge, “understanding of the big picture”</a:t>
            </a:r>
          </a:p>
          <a:p>
            <a:pPr lvl="1"/>
            <a:r>
              <a:rPr lang="en-US" sz="2000" dirty="0" smtClean="0"/>
              <a:t>Varied understanding why quality resources are needed and in EB strategies: “Sometimes you don’t know what you don’t know”</a:t>
            </a:r>
          </a:p>
          <a:p>
            <a:r>
              <a:rPr lang="en-US" sz="2400" dirty="0" smtClean="0"/>
              <a:t>Turnover in coalitions and agencies</a:t>
            </a:r>
          </a:p>
          <a:p>
            <a:r>
              <a:rPr lang="en-US" sz="2400" dirty="0" smtClean="0"/>
              <a:t>Unclear expectations, unclear how everyone fits into EBPH</a:t>
            </a:r>
          </a:p>
          <a:p>
            <a:pPr lvl="1"/>
            <a:r>
              <a:rPr lang="en-US" sz="2000" dirty="0" smtClean="0"/>
              <a:t>All can contribute but not everyone sees where they fit in big picture</a:t>
            </a:r>
          </a:p>
          <a:p>
            <a:r>
              <a:rPr lang="en-US" sz="2400" dirty="0" smtClean="0"/>
              <a:t>Time:  “</a:t>
            </a:r>
            <a:r>
              <a:rPr lang="en-US" sz="2000" dirty="0" smtClean="0"/>
              <a:t>Everyone wears lots of hats”, outcomes not immediate, not taking the time to “get the whole picture” </a:t>
            </a:r>
          </a:p>
          <a:p>
            <a:r>
              <a:rPr lang="en-US" sz="2400" smtClean="0"/>
              <a:t>Funding</a:t>
            </a:r>
            <a:endParaRPr lang="en-US" sz="2400" dirty="0" smtClean="0"/>
          </a:p>
          <a:p>
            <a:pPr marL="0" indent="0">
              <a:buNone/>
            </a:pPr>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10</a:t>
            </a:fld>
            <a:endParaRPr lang="en-US" dirty="0"/>
          </a:p>
        </p:txBody>
      </p:sp>
    </p:spTree>
    <p:extLst>
      <p:ext uri="{BB962C8B-B14F-4D97-AF65-F5344CB8AC3E}">
        <p14:creationId xmlns:p14="http://schemas.microsoft.com/office/powerpoint/2010/main" val="242564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Recommendations from Interviews</a:t>
            </a:r>
            <a:endParaRPr lang="en-US" sz="4000" dirty="0"/>
          </a:p>
        </p:txBody>
      </p:sp>
      <p:sp>
        <p:nvSpPr>
          <p:cNvPr id="3" name="Content Placeholder 2"/>
          <p:cNvSpPr>
            <a:spLocks noGrp="1"/>
          </p:cNvSpPr>
          <p:nvPr>
            <p:ph idx="1"/>
          </p:nvPr>
        </p:nvSpPr>
        <p:spPr>
          <a:xfrm>
            <a:off x="304800" y="1585913"/>
            <a:ext cx="8534400" cy="5135562"/>
          </a:xfrm>
        </p:spPr>
        <p:txBody>
          <a:bodyPr/>
          <a:lstStyle/>
          <a:p>
            <a:pPr>
              <a:spcAft>
                <a:spcPts val="400"/>
              </a:spcAft>
            </a:pPr>
            <a:r>
              <a:rPr lang="en-US" sz="2400" b="1" dirty="0" smtClean="0"/>
              <a:t>Enhance tools, resources</a:t>
            </a:r>
            <a:r>
              <a:rPr lang="en-US" sz="2400" dirty="0" smtClean="0"/>
              <a:t>: </a:t>
            </a:r>
            <a:r>
              <a:rPr lang="en-US" sz="2000" dirty="0" smtClean="0"/>
              <a:t>Central repository of data sources</a:t>
            </a:r>
            <a:r>
              <a:rPr lang="en-US" sz="2000" dirty="0"/>
              <a:t>,</a:t>
            </a:r>
            <a:r>
              <a:rPr lang="en-US" sz="2000" dirty="0" smtClean="0"/>
              <a:t> “A data concierge” “Align and organize” data “Update the community health needs assessments template”, Success stories central source </a:t>
            </a:r>
          </a:p>
          <a:p>
            <a:pPr>
              <a:spcAft>
                <a:spcPts val="400"/>
              </a:spcAft>
            </a:pPr>
            <a:r>
              <a:rPr lang="en-US" sz="2000" b="1" dirty="0" smtClean="0"/>
              <a:t>EBPH Training</a:t>
            </a:r>
            <a:r>
              <a:rPr lang="en-US" sz="2000" dirty="0" smtClean="0"/>
              <a:t>: “Access for more people”, “Do a short course”, “Do an advanced course”, webinar series archived so can do on own time, How to uniformly integrate into all program areas, How to evaluate</a:t>
            </a:r>
          </a:p>
          <a:p>
            <a:pPr>
              <a:spcAft>
                <a:spcPts val="400"/>
              </a:spcAft>
            </a:pPr>
            <a:r>
              <a:rPr lang="en-US" sz="2400" b="1" dirty="0" smtClean="0"/>
              <a:t>Workforce development</a:t>
            </a:r>
            <a:r>
              <a:rPr lang="en-US" sz="2400" dirty="0" smtClean="0"/>
              <a:t>: </a:t>
            </a:r>
            <a:r>
              <a:rPr lang="en-US" sz="2000" dirty="0" smtClean="0"/>
              <a:t>EBPH in new CHR curriculum, Online course new people, “Ongoing learning opportunities”, Community college EBPH coursework for variety of majors</a:t>
            </a:r>
          </a:p>
          <a:p>
            <a:pPr>
              <a:spcAft>
                <a:spcPts val="400"/>
              </a:spcAft>
            </a:pPr>
            <a:r>
              <a:rPr lang="en-US" sz="2400" b="1" dirty="0" smtClean="0"/>
              <a:t>Evaluate</a:t>
            </a:r>
            <a:r>
              <a:rPr lang="en-US" sz="2400" dirty="0" smtClean="0"/>
              <a:t>!: </a:t>
            </a:r>
            <a:r>
              <a:rPr lang="en-US" sz="2000" dirty="0" smtClean="0"/>
              <a:t>Using EB now we need to evaluate</a:t>
            </a:r>
            <a:r>
              <a:rPr lang="en-US" sz="2400" dirty="0" smtClean="0"/>
              <a:t>, </a:t>
            </a:r>
            <a:r>
              <a:rPr lang="en-US" sz="2000" dirty="0" smtClean="0"/>
              <a:t>“Does the toolkit we developed make a difference?”,  Hire an in-house evaluator</a:t>
            </a:r>
          </a:p>
          <a:p>
            <a:pPr>
              <a:spcAft>
                <a:spcPts val="400"/>
              </a:spcAft>
            </a:pPr>
            <a:r>
              <a:rPr lang="en-US" sz="2400" b="1" dirty="0" smtClean="0"/>
              <a:t>Improve collaboration</a:t>
            </a:r>
            <a:r>
              <a:rPr lang="en-US" sz="2400" dirty="0" smtClean="0"/>
              <a:t>: </a:t>
            </a:r>
            <a:r>
              <a:rPr lang="en-US" sz="2000" dirty="0" smtClean="0"/>
              <a:t>“Work together. . .and reduce duplication of efforts” Provide consistent messages across partners</a:t>
            </a:r>
          </a:p>
          <a:p>
            <a:pPr marL="0" indent="0">
              <a:buNone/>
            </a:pPr>
            <a:endParaRPr lang="en-US" sz="2400"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11</a:t>
            </a:fld>
            <a:endParaRPr lang="en-US" dirty="0"/>
          </a:p>
        </p:txBody>
      </p:sp>
    </p:spTree>
    <p:extLst>
      <p:ext uri="{BB962C8B-B14F-4D97-AF65-F5344CB8AC3E}">
        <p14:creationId xmlns:p14="http://schemas.microsoft.com/office/powerpoint/2010/main" val="33125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Recommendations </a:t>
            </a:r>
            <a:br>
              <a:rPr lang="en-US" dirty="0" smtClean="0"/>
            </a:br>
            <a:r>
              <a:rPr lang="en-US" dirty="0" smtClean="0"/>
              <a:t>from Interviews</a:t>
            </a:r>
            <a:endParaRPr lang="en-US" dirty="0"/>
          </a:p>
        </p:txBody>
      </p:sp>
      <p:sp>
        <p:nvSpPr>
          <p:cNvPr id="3" name="Content Placeholder 2"/>
          <p:cNvSpPr>
            <a:spLocks noGrp="1"/>
          </p:cNvSpPr>
          <p:nvPr>
            <p:ph idx="1"/>
          </p:nvPr>
        </p:nvSpPr>
        <p:spPr>
          <a:xfrm>
            <a:off x="457200" y="1828800"/>
            <a:ext cx="8229600" cy="4343400"/>
          </a:xfrm>
        </p:spPr>
        <p:txBody>
          <a:bodyPr/>
          <a:lstStyle/>
          <a:p>
            <a:pPr>
              <a:spcAft>
                <a:spcPts val="600"/>
              </a:spcAft>
            </a:pPr>
            <a:r>
              <a:rPr lang="en-US" sz="2400" b="1" dirty="0"/>
              <a:t>Funding:</a:t>
            </a:r>
            <a:r>
              <a:rPr lang="en-US" sz="2800" dirty="0"/>
              <a:t> </a:t>
            </a:r>
            <a:r>
              <a:rPr lang="en-US" sz="2400" dirty="0" smtClean="0"/>
              <a:t>“How </a:t>
            </a:r>
            <a:r>
              <a:rPr lang="en-US" sz="2400" dirty="0"/>
              <a:t>we can come together to leverage funding” “Utilize an RFP process more”</a:t>
            </a:r>
          </a:p>
          <a:p>
            <a:pPr>
              <a:spcAft>
                <a:spcPts val="600"/>
              </a:spcAft>
            </a:pPr>
            <a:r>
              <a:rPr lang="en-US" sz="2400" b="1" dirty="0"/>
              <a:t>Champions: </a:t>
            </a:r>
            <a:r>
              <a:rPr lang="en-US" sz="2400" dirty="0"/>
              <a:t>“Find the </a:t>
            </a:r>
            <a:r>
              <a:rPr lang="en-US" sz="2400" dirty="0" smtClean="0"/>
              <a:t>fire starter</a:t>
            </a:r>
            <a:r>
              <a:rPr lang="en-US" sz="2400" dirty="0"/>
              <a:t>”, “support the sparks</a:t>
            </a:r>
            <a:r>
              <a:rPr lang="en-US" sz="2400" dirty="0" smtClean="0"/>
              <a:t>”</a:t>
            </a:r>
            <a:endParaRPr lang="en-US" sz="2400" dirty="0" smtClean="0">
              <a:solidFill>
                <a:srgbClr val="002060"/>
              </a:solidFill>
            </a:endParaRPr>
          </a:p>
          <a:p>
            <a:pPr lvl="0">
              <a:spcAft>
                <a:spcPts val="600"/>
              </a:spcAft>
            </a:pPr>
            <a:r>
              <a:rPr lang="en-US" sz="2400" b="1" dirty="0" smtClean="0">
                <a:solidFill>
                  <a:srgbClr val="002060"/>
                </a:solidFill>
              </a:rPr>
              <a:t>Adapting</a:t>
            </a:r>
            <a:r>
              <a:rPr lang="en-US" sz="2400" dirty="0" smtClean="0">
                <a:solidFill>
                  <a:srgbClr val="002060"/>
                </a:solidFill>
              </a:rPr>
              <a:t>: Allow </a:t>
            </a:r>
            <a:r>
              <a:rPr lang="en-US" sz="2400" dirty="0">
                <a:solidFill>
                  <a:srgbClr val="002060"/>
                </a:solidFill>
              </a:rPr>
              <a:t>for tailoring of strategies in rural areas</a:t>
            </a:r>
          </a:p>
          <a:p>
            <a:pPr lvl="0">
              <a:spcAft>
                <a:spcPts val="600"/>
              </a:spcAft>
            </a:pPr>
            <a:r>
              <a:rPr lang="en-US" sz="2400" b="1" dirty="0" smtClean="0">
                <a:solidFill>
                  <a:srgbClr val="002060"/>
                </a:solidFill>
              </a:rPr>
              <a:t>Management</a:t>
            </a:r>
            <a:r>
              <a:rPr lang="en-US" sz="2400" dirty="0" smtClean="0">
                <a:solidFill>
                  <a:srgbClr val="002060"/>
                </a:solidFill>
              </a:rPr>
              <a:t>: Incorporate </a:t>
            </a:r>
            <a:r>
              <a:rPr lang="en-US" sz="2400" dirty="0">
                <a:solidFill>
                  <a:srgbClr val="002060"/>
                </a:solidFill>
              </a:rPr>
              <a:t>EBPH into job descriptions, hiring processes, orientation, and performance </a:t>
            </a:r>
            <a:r>
              <a:rPr lang="en-US" sz="2400" dirty="0" smtClean="0">
                <a:solidFill>
                  <a:srgbClr val="002060"/>
                </a:solidFill>
              </a:rPr>
              <a:t>reviews</a:t>
            </a:r>
          </a:p>
          <a:p>
            <a:pPr lvl="0">
              <a:spcAft>
                <a:spcPts val="600"/>
              </a:spcAft>
            </a:pPr>
            <a:r>
              <a:rPr lang="en-US" sz="2400" b="1" dirty="0" smtClean="0">
                <a:solidFill>
                  <a:srgbClr val="002060"/>
                </a:solidFill>
              </a:rPr>
              <a:t>Restructuring</a:t>
            </a:r>
            <a:r>
              <a:rPr lang="en-US" sz="2400" dirty="0" smtClean="0">
                <a:solidFill>
                  <a:srgbClr val="002060"/>
                </a:solidFill>
              </a:rPr>
              <a:t>: Use funding stream opportunities for more process and system changes within programs</a:t>
            </a:r>
          </a:p>
          <a:p>
            <a:pPr lvl="1">
              <a:spcAft>
                <a:spcPts val="600"/>
              </a:spcAft>
            </a:pPr>
            <a:r>
              <a:rPr lang="en-US" sz="2000" dirty="0">
                <a:solidFill>
                  <a:srgbClr val="002060"/>
                </a:solidFill>
              </a:rPr>
              <a:t>A</a:t>
            </a:r>
            <a:r>
              <a:rPr lang="en-US" sz="2000" dirty="0" smtClean="0">
                <a:solidFill>
                  <a:srgbClr val="002060"/>
                </a:solidFill>
              </a:rPr>
              <a:t>d hoc stakeholder group could review processes &amp; recommend</a:t>
            </a:r>
            <a:endParaRPr lang="en-US" sz="2400" dirty="0">
              <a:solidFill>
                <a:srgbClr val="002060"/>
              </a:solidFill>
            </a:endParaRPr>
          </a:p>
          <a:p>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12</a:t>
            </a:fld>
            <a:endParaRPr lang="en-US" dirty="0"/>
          </a:p>
        </p:txBody>
      </p:sp>
    </p:spTree>
    <p:extLst>
      <p:ext uri="{BB962C8B-B14F-4D97-AF65-F5344CB8AC3E}">
        <p14:creationId xmlns:p14="http://schemas.microsoft.com/office/powerpoint/2010/main" val="41014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Your Recommendations </a:t>
            </a:r>
            <a:endParaRPr lang="en-US" dirty="0"/>
          </a:p>
        </p:txBody>
      </p:sp>
      <p:sp>
        <p:nvSpPr>
          <p:cNvPr id="3" name="Content Placeholder 2"/>
          <p:cNvSpPr>
            <a:spLocks noGrp="1"/>
          </p:cNvSpPr>
          <p:nvPr>
            <p:ph idx="1"/>
          </p:nvPr>
        </p:nvSpPr>
        <p:spPr>
          <a:xfrm>
            <a:off x="304800" y="1600200"/>
            <a:ext cx="8610600" cy="4343400"/>
          </a:xfrm>
        </p:spPr>
        <p:txBody>
          <a:bodyPr/>
          <a:lstStyle/>
          <a:p>
            <a:pPr marL="0" indent="0">
              <a:spcAft>
                <a:spcPts val="1000"/>
              </a:spcAft>
              <a:buNone/>
            </a:pPr>
            <a:r>
              <a:rPr lang="en-US" sz="2800" dirty="0" smtClean="0"/>
              <a:t>Based on interviews findings and your experiences:</a:t>
            </a:r>
          </a:p>
          <a:p>
            <a:pPr marL="0" indent="0">
              <a:spcAft>
                <a:spcPts val="1000"/>
              </a:spcAft>
              <a:buNone/>
            </a:pPr>
            <a:r>
              <a:rPr lang="en-US" sz="2800" dirty="0" smtClean="0"/>
              <a:t>1. What is the most important finding?</a:t>
            </a:r>
          </a:p>
          <a:p>
            <a:pPr marL="0" indent="0">
              <a:spcAft>
                <a:spcPts val="1000"/>
              </a:spcAft>
              <a:buNone/>
            </a:pPr>
            <a:r>
              <a:rPr lang="en-US" sz="2800" dirty="0" smtClean="0"/>
              <a:t>2. What can </a:t>
            </a:r>
            <a:r>
              <a:rPr lang="en-US" sz="2800" b="1" dirty="0" smtClean="0"/>
              <a:t>DOH</a:t>
            </a:r>
            <a:r>
              <a:rPr lang="en-US" sz="2800" dirty="0" smtClean="0"/>
              <a:t> do--Recommendations to emphasize </a:t>
            </a:r>
            <a:r>
              <a:rPr lang="en-US" sz="2800" dirty="0"/>
              <a:t>or </a:t>
            </a:r>
            <a:r>
              <a:rPr lang="en-US" sz="2800" dirty="0" smtClean="0"/>
              <a:t>add </a:t>
            </a:r>
            <a:r>
              <a:rPr lang="en-US" sz="2800" b="1" dirty="0" smtClean="0"/>
              <a:t>for DOH</a:t>
            </a:r>
            <a:r>
              <a:rPr lang="en-US" sz="2800" dirty="0" smtClean="0"/>
              <a:t>?</a:t>
            </a:r>
          </a:p>
          <a:p>
            <a:pPr marL="0" indent="0">
              <a:spcAft>
                <a:spcPts val="1000"/>
              </a:spcAft>
              <a:buNone/>
            </a:pPr>
            <a:r>
              <a:rPr lang="en-US" sz="2800" dirty="0" smtClean="0"/>
              <a:t>3. What can </a:t>
            </a:r>
            <a:r>
              <a:rPr lang="en-US" sz="2800" b="1" dirty="0" smtClean="0"/>
              <a:t>partner organizations </a:t>
            </a:r>
            <a:r>
              <a:rPr lang="en-US" sz="2800" dirty="0" smtClean="0"/>
              <a:t>do-- </a:t>
            </a:r>
            <a:r>
              <a:rPr lang="en-US" sz="2800" dirty="0"/>
              <a:t>Recommendations to emphasize or </a:t>
            </a:r>
            <a:r>
              <a:rPr lang="en-US" sz="2800" dirty="0" smtClean="0"/>
              <a:t>add for partners?</a:t>
            </a:r>
            <a:endParaRPr lang="en-US" sz="2800"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13</a:t>
            </a:fld>
            <a:endParaRPr lang="en-US" dirty="0"/>
          </a:p>
        </p:txBody>
      </p:sp>
    </p:spTree>
    <p:extLst>
      <p:ext uri="{BB962C8B-B14F-4D97-AF65-F5344CB8AC3E}">
        <p14:creationId xmlns:p14="http://schemas.microsoft.com/office/powerpoint/2010/main" val="133675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 EBPH Surveys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1248039"/>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3886200"/>
                <a:gridCol w="2133600"/>
                <a:gridCol w="2209800"/>
              </a:tblGrid>
              <a:tr h="370840">
                <a:tc>
                  <a:txBody>
                    <a:bodyPr/>
                    <a:lstStyle/>
                    <a:p>
                      <a:endParaRPr lang="en-US" dirty="0"/>
                    </a:p>
                  </a:txBody>
                  <a:tcPr/>
                </a:tc>
                <a:tc>
                  <a:txBody>
                    <a:bodyPr/>
                    <a:lstStyle/>
                    <a:p>
                      <a:pPr algn="ctr"/>
                      <a:r>
                        <a:rPr lang="en-US" dirty="0" smtClean="0"/>
                        <a:t>Feb 2016</a:t>
                      </a:r>
                      <a:endParaRPr lang="en-US" dirty="0"/>
                    </a:p>
                  </a:txBody>
                  <a:tcPr/>
                </a:tc>
                <a:tc>
                  <a:txBody>
                    <a:bodyPr/>
                    <a:lstStyle/>
                    <a:p>
                      <a:pPr algn="ctr"/>
                      <a:r>
                        <a:rPr lang="en-US" dirty="0" smtClean="0"/>
                        <a:t>Feb 2014</a:t>
                      </a:r>
                      <a:endParaRPr lang="en-US" dirty="0"/>
                    </a:p>
                  </a:txBody>
                  <a:tcPr/>
                </a:tc>
              </a:tr>
              <a:tr h="370840">
                <a:tc>
                  <a:txBody>
                    <a:bodyPr/>
                    <a:lstStyle/>
                    <a:p>
                      <a:r>
                        <a:rPr lang="en-US" dirty="0" smtClean="0"/>
                        <a:t>Number</a:t>
                      </a:r>
                      <a:r>
                        <a:rPr lang="en-US" baseline="0" dirty="0" smtClean="0"/>
                        <a:t> of p</a:t>
                      </a:r>
                      <a:r>
                        <a:rPr lang="en-US" dirty="0" smtClean="0"/>
                        <a:t>eople </a:t>
                      </a:r>
                      <a:r>
                        <a:rPr lang="en-US" baseline="0" dirty="0" smtClean="0">
                          <a:solidFill>
                            <a:schemeClr val="bg2">
                              <a:lumMod val="50000"/>
                            </a:schemeClr>
                          </a:solidFill>
                        </a:rPr>
                        <a:t>   </a:t>
                      </a:r>
                      <a:r>
                        <a:rPr lang="en-US" b="1" dirty="0" smtClean="0">
                          <a:solidFill>
                            <a:schemeClr val="bg2">
                              <a:lumMod val="50000"/>
                            </a:schemeClr>
                          </a:solidFill>
                        </a:rPr>
                        <a:t>THANK</a:t>
                      </a:r>
                      <a:r>
                        <a:rPr lang="en-US" b="1" baseline="0" dirty="0" smtClean="0">
                          <a:solidFill>
                            <a:schemeClr val="bg2">
                              <a:lumMod val="50000"/>
                            </a:schemeClr>
                          </a:solidFill>
                        </a:rPr>
                        <a:t> YOU!!</a:t>
                      </a:r>
                      <a:endParaRPr lang="en-US" b="1" dirty="0">
                        <a:solidFill>
                          <a:schemeClr val="bg2">
                            <a:lumMod val="50000"/>
                          </a:schemeClr>
                        </a:solidFill>
                      </a:endParaRPr>
                    </a:p>
                  </a:txBody>
                  <a:tcPr/>
                </a:tc>
                <a:tc>
                  <a:txBody>
                    <a:bodyPr/>
                    <a:lstStyle/>
                    <a:p>
                      <a:pPr algn="ctr"/>
                      <a:r>
                        <a:rPr lang="en-US" dirty="0" smtClean="0"/>
                        <a:t>149</a:t>
                      </a:r>
                      <a:endParaRPr lang="en-US" dirty="0"/>
                    </a:p>
                  </a:txBody>
                  <a:tcPr/>
                </a:tc>
                <a:tc>
                  <a:txBody>
                    <a:bodyPr/>
                    <a:lstStyle/>
                    <a:p>
                      <a:pPr algn="ctr"/>
                      <a:r>
                        <a:rPr lang="en-US" dirty="0" smtClean="0"/>
                        <a:t>115</a:t>
                      </a:r>
                      <a:endParaRPr lang="en-US" dirty="0"/>
                    </a:p>
                  </a:txBody>
                  <a:tcPr/>
                </a:tc>
              </a:tr>
              <a:tr h="370840">
                <a:tc>
                  <a:txBody>
                    <a:bodyPr/>
                    <a:lstStyle/>
                    <a:p>
                      <a:r>
                        <a:rPr lang="en-US" dirty="0" smtClean="0"/>
                        <a:t>Response</a:t>
                      </a:r>
                      <a:r>
                        <a:rPr lang="en-US" baseline="0" dirty="0" smtClean="0"/>
                        <a:t> rate      </a:t>
                      </a:r>
                      <a:r>
                        <a:rPr lang="en-US" baseline="0" dirty="0" smtClean="0">
                          <a:solidFill>
                            <a:schemeClr val="bg2">
                              <a:lumMod val="50000"/>
                            </a:schemeClr>
                          </a:solidFill>
                        </a:rPr>
                        <a:t>   </a:t>
                      </a:r>
                      <a:r>
                        <a:rPr lang="en-US" b="1" baseline="0" dirty="0" smtClean="0">
                          <a:solidFill>
                            <a:schemeClr val="bg2">
                              <a:lumMod val="50000"/>
                            </a:schemeClr>
                          </a:solidFill>
                        </a:rPr>
                        <a:t>THANK YOU!!</a:t>
                      </a:r>
                      <a:endParaRPr lang="en-US" b="1" dirty="0">
                        <a:solidFill>
                          <a:schemeClr val="bg2">
                            <a:lumMod val="50000"/>
                          </a:schemeClr>
                        </a:solidFill>
                      </a:endParaRPr>
                    </a:p>
                  </a:txBody>
                  <a:tcPr/>
                </a:tc>
                <a:tc>
                  <a:txBody>
                    <a:bodyPr/>
                    <a:lstStyle/>
                    <a:p>
                      <a:pPr algn="ctr"/>
                      <a:r>
                        <a:rPr lang="en-US" dirty="0" smtClean="0"/>
                        <a:t>78%</a:t>
                      </a:r>
                      <a:endParaRPr lang="en-US" dirty="0"/>
                    </a:p>
                  </a:txBody>
                  <a:tcPr/>
                </a:tc>
                <a:tc>
                  <a:txBody>
                    <a:bodyPr/>
                    <a:lstStyle/>
                    <a:p>
                      <a:pPr algn="ctr"/>
                      <a:r>
                        <a:rPr lang="en-US" dirty="0" smtClean="0"/>
                        <a:t>87%</a:t>
                      </a:r>
                      <a:endParaRPr lang="en-US" dirty="0"/>
                    </a:p>
                  </a:txBody>
                  <a:tcPr/>
                </a:tc>
              </a:tr>
              <a:tr h="370840">
                <a:tc>
                  <a:txBody>
                    <a:bodyPr/>
                    <a:lstStyle/>
                    <a:p>
                      <a:r>
                        <a:rPr lang="en-US" dirty="0" smtClean="0"/>
                        <a:t>DOH</a:t>
                      </a:r>
                      <a:endParaRPr lang="en-US" dirty="0"/>
                    </a:p>
                  </a:txBody>
                  <a:tcPr/>
                </a:tc>
                <a:tc>
                  <a:txBody>
                    <a:bodyPr/>
                    <a:lstStyle/>
                    <a:p>
                      <a:pPr algn="ctr"/>
                      <a:r>
                        <a:rPr lang="en-US" dirty="0" smtClean="0"/>
                        <a:t>26%</a:t>
                      </a:r>
                      <a:endParaRPr lang="en-US" dirty="0"/>
                    </a:p>
                  </a:txBody>
                  <a:tcPr/>
                </a:tc>
                <a:tc>
                  <a:txBody>
                    <a:bodyPr/>
                    <a:lstStyle/>
                    <a:p>
                      <a:pPr algn="ctr"/>
                      <a:r>
                        <a:rPr lang="en-US" dirty="0" smtClean="0"/>
                        <a:t>27%</a:t>
                      </a:r>
                      <a:endParaRPr lang="en-US" dirty="0"/>
                    </a:p>
                  </a:txBody>
                  <a:tcPr/>
                </a:tc>
              </a:tr>
              <a:tr h="370840">
                <a:tc>
                  <a:txBody>
                    <a:bodyPr/>
                    <a:lstStyle/>
                    <a:p>
                      <a:r>
                        <a:rPr lang="en-US" dirty="0" smtClean="0"/>
                        <a:t>Partner agencies</a:t>
                      </a:r>
                      <a:endParaRPr lang="en-US" dirty="0"/>
                    </a:p>
                  </a:txBody>
                  <a:tcPr/>
                </a:tc>
                <a:tc>
                  <a:txBody>
                    <a:bodyPr/>
                    <a:lstStyle/>
                    <a:p>
                      <a:pPr algn="ctr"/>
                      <a:r>
                        <a:rPr lang="en-US" dirty="0" smtClean="0"/>
                        <a:t>74%</a:t>
                      </a:r>
                      <a:endParaRPr lang="en-US" dirty="0"/>
                    </a:p>
                  </a:txBody>
                  <a:tcPr/>
                </a:tc>
                <a:tc>
                  <a:txBody>
                    <a:bodyPr/>
                    <a:lstStyle/>
                    <a:p>
                      <a:pPr algn="ctr"/>
                      <a:r>
                        <a:rPr lang="en-US" dirty="0" smtClean="0"/>
                        <a:t>73%</a:t>
                      </a:r>
                      <a:endParaRPr lang="en-US" dirty="0"/>
                    </a:p>
                  </a:txBody>
                  <a:tcPr/>
                </a:tc>
              </a:tr>
              <a:tr h="370840">
                <a:tc>
                  <a:txBody>
                    <a:bodyPr/>
                    <a:lstStyle/>
                    <a:p>
                      <a:r>
                        <a:rPr lang="en-US" dirty="0" smtClean="0"/>
                        <a:t>Women</a:t>
                      </a:r>
                      <a:endParaRPr lang="en-US" dirty="0"/>
                    </a:p>
                  </a:txBody>
                  <a:tcPr/>
                </a:tc>
                <a:tc>
                  <a:txBody>
                    <a:bodyPr/>
                    <a:lstStyle/>
                    <a:p>
                      <a:pPr algn="ctr"/>
                      <a:r>
                        <a:rPr lang="en-US" dirty="0" smtClean="0"/>
                        <a:t>83%</a:t>
                      </a:r>
                      <a:endParaRPr lang="en-US" dirty="0"/>
                    </a:p>
                  </a:txBody>
                  <a:tcPr/>
                </a:tc>
                <a:tc>
                  <a:txBody>
                    <a:bodyPr/>
                    <a:lstStyle/>
                    <a:p>
                      <a:pPr algn="ctr"/>
                      <a:r>
                        <a:rPr lang="en-US" dirty="0" smtClean="0"/>
                        <a:t>87%</a:t>
                      </a:r>
                      <a:endParaRPr lang="en-US" dirty="0"/>
                    </a:p>
                  </a:txBody>
                  <a:tcPr/>
                </a:tc>
              </a:tr>
              <a:tr h="370840">
                <a:tc>
                  <a:txBody>
                    <a:bodyPr/>
                    <a:lstStyle/>
                    <a:p>
                      <a:r>
                        <a:rPr lang="en-US" dirty="0" smtClean="0"/>
                        <a:t>Program manager or coordinator</a:t>
                      </a:r>
                      <a:endParaRPr lang="en-US" dirty="0"/>
                    </a:p>
                  </a:txBody>
                  <a:tcPr/>
                </a:tc>
                <a:tc>
                  <a:txBody>
                    <a:bodyPr/>
                    <a:lstStyle/>
                    <a:p>
                      <a:pPr algn="ctr"/>
                      <a:r>
                        <a:rPr lang="en-US" dirty="0" smtClean="0"/>
                        <a:t>49%</a:t>
                      </a:r>
                      <a:endParaRPr lang="en-US" dirty="0"/>
                    </a:p>
                  </a:txBody>
                  <a:tcPr/>
                </a:tc>
                <a:tc>
                  <a:txBody>
                    <a:bodyPr/>
                    <a:lstStyle/>
                    <a:p>
                      <a:pPr algn="ctr"/>
                      <a:r>
                        <a:rPr lang="en-US" dirty="0" smtClean="0"/>
                        <a:t>46%</a:t>
                      </a:r>
                      <a:endParaRPr lang="en-US" dirty="0"/>
                    </a:p>
                  </a:txBody>
                  <a:tcPr/>
                </a:tc>
              </a:tr>
              <a:tr h="370840">
                <a:tc>
                  <a:txBody>
                    <a:bodyPr/>
                    <a:lstStyle/>
                    <a:p>
                      <a:r>
                        <a:rPr lang="en-US" dirty="0" smtClean="0"/>
                        <a:t>Years at agency, average</a:t>
                      </a:r>
                      <a:endParaRPr lang="en-US" dirty="0"/>
                    </a:p>
                  </a:txBody>
                  <a:tcPr/>
                </a:tc>
                <a:tc>
                  <a:txBody>
                    <a:bodyPr/>
                    <a:lstStyle/>
                    <a:p>
                      <a:pPr algn="ctr"/>
                      <a:r>
                        <a:rPr lang="en-US" dirty="0" smtClean="0"/>
                        <a:t>9</a:t>
                      </a:r>
                      <a:endParaRPr lang="en-US" dirty="0"/>
                    </a:p>
                  </a:txBody>
                  <a:tcPr/>
                </a:tc>
                <a:tc>
                  <a:txBody>
                    <a:bodyPr/>
                    <a:lstStyle/>
                    <a:p>
                      <a:pPr algn="ctr"/>
                      <a:r>
                        <a:rPr lang="en-US" dirty="0" smtClean="0"/>
                        <a:t>8</a:t>
                      </a:r>
                      <a:endParaRPr lang="en-US" dirty="0"/>
                    </a:p>
                  </a:txBody>
                  <a:tcPr/>
                </a:tc>
              </a:tr>
              <a:tr h="370840">
                <a:tc>
                  <a:txBody>
                    <a:bodyPr/>
                    <a:lstStyle/>
                    <a:p>
                      <a:r>
                        <a:rPr lang="en-US" dirty="0" smtClean="0"/>
                        <a:t>Years in public health, average</a:t>
                      </a:r>
                      <a:endParaRPr lang="en-US" dirty="0"/>
                    </a:p>
                  </a:txBody>
                  <a:tcPr/>
                </a:tc>
                <a:tc>
                  <a:txBody>
                    <a:bodyPr/>
                    <a:lstStyle/>
                    <a:p>
                      <a:pPr algn="ctr"/>
                      <a:r>
                        <a:rPr lang="en-US" dirty="0" smtClean="0"/>
                        <a:t>16</a:t>
                      </a:r>
                      <a:endParaRPr lang="en-US" dirty="0"/>
                    </a:p>
                  </a:txBody>
                  <a:tcPr/>
                </a:tc>
                <a:tc>
                  <a:txBody>
                    <a:bodyPr/>
                    <a:lstStyle/>
                    <a:p>
                      <a:pPr algn="ctr"/>
                      <a:r>
                        <a:rPr lang="en-US" dirty="0" smtClean="0"/>
                        <a:t>12</a:t>
                      </a:r>
                      <a:endParaRPr lang="en-US" dirty="0"/>
                    </a:p>
                  </a:txBody>
                  <a:tcPr/>
                </a:tc>
              </a:tr>
            </a:tbl>
          </a:graphicData>
        </a:graphic>
      </p:graphicFrame>
      <p:sp>
        <p:nvSpPr>
          <p:cNvPr id="4" name="Slide Number Placeholder 3"/>
          <p:cNvSpPr>
            <a:spLocks noGrp="1"/>
          </p:cNvSpPr>
          <p:nvPr>
            <p:ph type="sldNum" sz="quarter" idx="11"/>
          </p:nvPr>
        </p:nvSpPr>
        <p:spPr/>
        <p:txBody>
          <a:bodyPr/>
          <a:lstStyle/>
          <a:p>
            <a:fld id="{EC482519-2B1C-49F7-A57A-345B230BA0D8}" type="slidenum">
              <a:rPr lang="en-US" smtClean="0"/>
              <a:pPr/>
              <a:t>14</a:t>
            </a:fld>
            <a:endParaRPr lang="en-US" dirty="0"/>
          </a:p>
        </p:txBody>
      </p:sp>
      <p:sp>
        <p:nvSpPr>
          <p:cNvPr id="3" name="TextBox 2"/>
          <p:cNvSpPr txBox="1"/>
          <p:nvPr/>
        </p:nvSpPr>
        <p:spPr>
          <a:xfrm>
            <a:off x="457200" y="5334000"/>
            <a:ext cx="8153400" cy="646331"/>
          </a:xfrm>
          <a:prstGeom prst="rect">
            <a:avLst/>
          </a:prstGeom>
          <a:noFill/>
        </p:spPr>
        <p:txBody>
          <a:bodyPr wrap="square" rtlCol="0">
            <a:spAutoFit/>
          </a:bodyPr>
          <a:lstStyle/>
          <a:p>
            <a:r>
              <a:rPr lang="en-US" dirty="0" smtClean="0"/>
              <a:t>Note: Not </a:t>
            </a:r>
            <a:r>
              <a:rPr lang="en-US" dirty="0"/>
              <a:t>all the same people </a:t>
            </a:r>
            <a:r>
              <a:rPr lang="en-US" dirty="0" smtClean="0"/>
              <a:t>in 2016– </a:t>
            </a:r>
            <a:r>
              <a:rPr lang="en-US" dirty="0"/>
              <a:t>turnover, new people</a:t>
            </a:r>
          </a:p>
          <a:p>
            <a:r>
              <a:rPr lang="en-US" dirty="0" smtClean="0"/>
              <a:t>          More </a:t>
            </a:r>
            <a:r>
              <a:rPr lang="en-US" dirty="0"/>
              <a:t>people invited in 2016 because of expanded partnerships</a:t>
            </a:r>
          </a:p>
        </p:txBody>
      </p:sp>
    </p:spTree>
    <p:extLst>
      <p:ext uri="{BB962C8B-B14F-4D97-AF65-F5344CB8AC3E}">
        <p14:creationId xmlns:p14="http://schemas.microsoft.com/office/powerpoint/2010/main" val="1852364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C482519-2B1C-49F7-A57A-345B230BA0D8}" type="slidenum">
              <a:rPr lang="en-US" smtClean="0"/>
              <a:pPr/>
              <a:t>15</a:t>
            </a:fld>
            <a:endParaRPr lang="en-US" dirty="0"/>
          </a:p>
        </p:txBody>
      </p:sp>
      <p:grpSp>
        <p:nvGrpSpPr>
          <p:cNvPr id="4" name="Group 3"/>
          <p:cNvGrpSpPr/>
          <p:nvPr/>
        </p:nvGrpSpPr>
        <p:grpSpPr>
          <a:xfrm>
            <a:off x="250787" y="1008326"/>
            <a:ext cx="8458198" cy="5029200"/>
            <a:chOff x="1" y="0"/>
            <a:chExt cx="7048499" cy="2252660"/>
          </a:xfrm>
        </p:grpSpPr>
        <p:graphicFrame>
          <p:nvGraphicFramePr>
            <p:cNvPr id="5" name="Chart 4"/>
            <p:cNvGraphicFramePr/>
            <p:nvPr>
              <p:extLst>
                <p:ext uri="{D42A27DB-BD31-4B8C-83A1-F6EECF244321}">
                  <p14:modId xmlns:p14="http://schemas.microsoft.com/office/powerpoint/2010/main" val="3393599634"/>
                </p:ext>
              </p:extLst>
            </p:nvPr>
          </p:nvGraphicFramePr>
          <p:xfrm>
            <a:off x="2085975" y="0"/>
            <a:ext cx="4962525" cy="224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680462716"/>
                </p:ext>
              </p:extLst>
            </p:nvPr>
          </p:nvGraphicFramePr>
          <p:xfrm>
            <a:off x="1" y="9523"/>
            <a:ext cx="4254500" cy="2243137"/>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itle 1"/>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US" dirty="0" smtClean="0"/>
              <a:t>SD Use of Evidence for Tasks</a:t>
            </a:r>
            <a:endParaRPr lang="en-US" dirty="0"/>
          </a:p>
        </p:txBody>
      </p:sp>
      <p:sp>
        <p:nvSpPr>
          <p:cNvPr id="8" name="Oval 7"/>
          <p:cNvSpPr/>
          <p:nvPr/>
        </p:nvSpPr>
        <p:spPr>
          <a:xfrm>
            <a:off x="7010400" y="3505200"/>
            <a:ext cx="942561" cy="381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324600" y="4642489"/>
            <a:ext cx="942561" cy="381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4239" y="6150992"/>
            <a:ext cx="7495761" cy="646331"/>
          </a:xfrm>
          <a:prstGeom prst="rect">
            <a:avLst/>
          </a:prstGeom>
          <a:noFill/>
        </p:spPr>
        <p:txBody>
          <a:bodyPr wrap="square" rtlCol="0">
            <a:spAutoFit/>
          </a:bodyPr>
          <a:lstStyle/>
          <a:p>
            <a:r>
              <a:rPr lang="en-US" dirty="0" smtClean="0"/>
              <a:t>Note: Some partners have been using EBPH in planning, implementation, and evaluation for years and others are newer to it.</a:t>
            </a:r>
            <a:endParaRPr lang="en-US" dirty="0"/>
          </a:p>
        </p:txBody>
      </p:sp>
    </p:spTree>
    <p:extLst>
      <p:ext uri="{BB962C8B-B14F-4D97-AF65-F5344CB8AC3E}">
        <p14:creationId xmlns:p14="http://schemas.microsoft.com/office/powerpoint/2010/main" val="304314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EBPH Experience</a:t>
            </a:r>
            <a:br>
              <a:rPr lang="en-US" dirty="0" smtClean="0"/>
            </a:br>
            <a:r>
              <a:rPr lang="en-US" sz="3600" dirty="0" smtClean="0"/>
              <a:t>SD 2016 vs. 2014</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2132454"/>
              </p:ext>
            </p:extLst>
          </p:nvPr>
        </p:nvGraphicFramePr>
        <p:xfrm>
          <a:off x="304800" y="1714218"/>
          <a:ext cx="8229600" cy="3566160"/>
        </p:xfrm>
        <a:graphic>
          <a:graphicData uri="http://schemas.openxmlformats.org/drawingml/2006/table">
            <a:tbl>
              <a:tblPr firstRow="1" bandRow="1">
                <a:tableStyleId>{5C22544A-7EE6-4342-B048-85BDC9FD1C3A}</a:tableStyleId>
              </a:tblPr>
              <a:tblGrid>
                <a:gridCol w="4648200"/>
                <a:gridCol w="1295400"/>
                <a:gridCol w="2286000"/>
              </a:tblGrid>
              <a:tr h="256540">
                <a:tc>
                  <a:txBody>
                    <a:bodyPr/>
                    <a:lstStyle/>
                    <a:p>
                      <a:endParaRPr lang="en-US" dirty="0"/>
                    </a:p>
                  </a:txBody>
                  <a:tcPr/>
                </a:tc>
                <a:tc>
                  <a:txBody>
                    <a:bodyPr/>
                    <a:lstStyle/>
                    <a:p>
                      <a:pPr algn="ctr"/>
                      <a:r>
                        <a:rPr lang="en-US" sz="2400" baseline="0" dirty="0" smtClean="0"/>
                        <a:t>DOH</a:t>
                      </a:r>
                      <a:endParaRPr lang="en-US" sz="2400" baseline="0" dirty="0"/>
                    </a:p>
                  </a:txBody>
                  <a:tcPr/>
                </a:tc>
                <a:tc>
                  <a:txBody>
                    <a:bodyPr/>
                    <a:lstStyle/>
                    <a:p>
                      <a:pPr algn="ctr"/>
                      <a:r>
                        <a:rPr lang="en-US" sz="2400" baseline="0" dirty="0" smtClean="0"/>
                        <a:t>Partners</a:t>
                      </a:r>
                      <a:endParaRPr lang="en-US" sz="2400" baseline="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 use EBDM in my work</a:t>
                      </a:r>
                    </a:p>
                  </a:txBody>
                  <a:tcPr/>
                </a:tc>
                <a:tc>
                  <a:txBody>
                    <a:bodyPr/>
                    <a:lstStyle/>
                    <a:p>
                      <a:pPr algn="ctr"/>
                      <a:endParaRPr lang="en-US" sz="2400" dirty="0"/>
                    </a:p>
                  </a:txBody>
                  <a:tcPr/>
                </a:tc>
                <a:tc>
                  <a:txBody>
                    <a:bodyPr/>
                    <a:lstStyle/>
                    <a:p>
                      <a:pPr algn="ctr"/>
                      <a:r>
                        <a:rPr lang="en-US" sz="2400" dirty="0" smtClean="0"/>
                        <a:t>~ No change</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Supervisor expects EBDM</a:t>
                      </a:r>
                      <a:r>
                        <a:rPr lang="en-US" sz="2400" baseline="0" dirty="0" smtClean="0"/>
                        <a:t> use</a:t>
                      </a:r>
                      <a:endParaRPr lang="en-US" sz="2400" dirty="0" smtClean="0"/>
                    </a:p>
                  </a:txBody>
                  <a:tcPr/>
                </a:tc>
                <a:tc>
                  <a:txBody>
                    <a:bodyPr/>
                    <a:lstStyle/>
                    <a:p>
                      <a:pPr algn="ctr"/>
                      <a:r>
                        <a:rPr lang="en-US" sz="2400" dirty="0" smtClean="0"/>
                        <a:t>~</a:t>
                      </a:r>
                      <a:endParaRPr lang="en-US" sz="2400" dirty="0"/>
                    </a:p>
                  </a:txBody>
                  <a:tcPr/>
                </a:tc>
                <a:tc>
                  <a:txBody>
                    <a:bodyPr/>
                    <a:lstStyle/>
                    <a:p>
                      <a:pPr algn="ctr"/>
                      <a:endParaRPr lang="en-US" sz="2400" dirty="0">
                        <a:solidFill>
                          <a:schemeClr val="tx2">
                            <a:lumMod val="60000"/>
                            <a:lumOff val="40000"/>
                          </a:schemeClr>
                        </a:solidFill>
                      </a:endParaRPr>
                    </a:p>
                  </a:txBody>
                  <a:tcPr/>
                </a:tc>
              </a:tr>
              <a:tr h="370840">
                <a:tc>
                  <a:txBody>
                    <a:bodyPr/>
                    <a:lstStyle/>
                    <a:p>
                      <a:r>
                        <a:rPr lang="en-US" sz="2400" dirty="0" smtClean="0"/>
                        <a:t>Supervisor values</a:t>
                      </a:r>
                      <a:r>
                        <a:rPr lang="en-US" sz="2400" baseline="0" dirty="0" smtClean="0"/>
                        <a:t> EBDM management practices</a:t>
                      </a:r>
                      <a:endParaRPr lang="en-US" sz="2400" dirty="0"/>
                    </a:p>
                  </a:txBody>
                  <a:tcPr/>
                </a:tc>
                <a:tc>
                  <a:txBody>
                    <a:bodyPr/>
                    <a:lstStyle/>
                    <a:p>
                      <a:pPr algn="ctr"/>
                      <a:endParaRPr lang="en-US" sz="2400" dirty="0"/>
                    </a:p>
                  </a:txBody>
                  <a:tcPr/>
                </a:tc>
                <a:tc>
                  <a:txBody>
                    <a:bodyPr/>
                    <a:lstStyle/>
                    <a:p>
                      <a:pPr algn="ctr"/>
                      <a:endParaRPr lang="en-US" sz="2400" dirty="0" smtClean="0"/>
                    </a:p>
                    <a:p>
                      <a:pPr algn="ctr"/>
                      <a:r>
                        <a:rPr lang="en-US" sz="2400" dirty="0" smtClean="0"/>
                        <a:t>~</a:t>
                      </a:r>
                      <a:endParaRPr lang="en-US" sz="2400" dirty="0"/>
                    </a:p>
                  </a:txBody>
                  <a:tcPr/>
                </a:tc>
              </a:tr>
              <a:tr h="370840">
                <a:tc>
                  <a:txBody>
                    <a:bodyPr/>
                    <a:lstStyle/>
                    <a:p>
                      <a:r>
                        <a:rPr lang="en-US" sz="2400" dirty="0" smtClean="0"/>
                        <a:t>We distribute evaluation findings</a:t>
                      </a:r>
                      <a:endParaRPr lang="en-US" sz="2400" dirty="0"/>
                    </a:p>
                  </a:txBody>
                  <a:tcPr/>
                </a:tc>
                <a:tc>
                  <a:txBody>
                    <a:bodyPr/>
                    <a:lstStyle/>
                    <a:p>
                      <a:pPr algn="ct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Staff have EBDM skills</a:t>
                      </a:r>
                      <a:endParaRPr lang="en-US" sz="2400" dirty="0"/>
                    </a:p>
                  </a:txBody>
                  <a:tcPr/>
                </a:tc>
                <a:tc>
                  <a:txBody>
                    <a:bodyPr/>
                    <a:lstStyle/>
                    <a:p>
                      <a:pPr algn="ct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EBDM</a:t>
                      </a:r>
                      <a:r>
                        <a:rPr lang="en-US" sz="2400" baseline="0" dirty="0" smtClean="0"/>
                        <a:t> in employee performance</a:t>
                      </a:r>
                      <a:endParaRPr lang="en-US" sz="2400" dirty="0"/>
                    </a:p>
                  </a:txBody>
                  <a:tcPr/>
                </a:tc>
                <a:tc>
                  <a:txBody>
                    <a:bodyPr/>
                    <a:lstStyle/>
                    <a:p>
                      <a:pPr algn="ctr"/>
                      <a:endParaRPr lang="en-US" sz="2400" dirty="0"/>
                    </a:p>
                  </a:txBody>
                  <a:tcPr/>
                </a:tc>
                <a:tc>
                  <a:txBody>
                    <a:bodyPr/>
                    <a:lstStyle/>
                    <a:p>
                      <a:pPr algn="ctr"/>
                      <a:r>
                        <a:rPr lang="en-US" sz="2400" dirty="0" smtClean="0"/>
                        <a:t>~</a:t>
                      </a:r>
                      <a:endParaRPr lang="en-US" sz="2400" dirty="0"/>
                    </a:p>
                  </a:txBody>
                  <a:tcPr/>
                </a:tc>
              </a:tr>
            </a:tbl>
          </a:graphicData>
        </a:graphic>
      </p:graphicFrame>
      <p:sp>
        <p:nvSpPr>
          <p:cNvPr id="4" name="Slide Number Placeholder 3"/>
          <p:cNvSpPr>
            <a:spLocks noGrp="1"/>
          </p:cNvSpPr>
          <p:nvPr>
            <p:ph type="sldNum" sz="quarter" idx="11"/>
          </p:nvPr>
        </p:nvSpPr>
        <p:spPr/>
        <p:txBody>
          <a:bodyPr/>
          <a:lstStyle/>
          <a:p>
            <a:fld id="{EC482519-2B1C-49F7-A57A-345B230BA0D8}" type="slidenum">
              <a:rPr lang="en-US" smtClean="0"/>
              <a:pPr/>
              <a:t>16</a:t>
            </a:fld>
            <a:endParaRPr lang="en-US" dirty="0"/>
          </a:p>
        </p:txBody>
      </p:sp>
      <p:cxnSp>
        <p:nvCxnSpPr>
          <p:cNvPr id="9" name="Straight Arrow Connector 8"/>
          <p:cNvCxnSpPr/>
          <p:nvPr/>
        </p:nvCxnSpPr>
        <p:spPr>
          <a:xfrm flipV="1">
            <a:off x="5639762" y="32766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9762" y="22098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39762" y="39624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39762" y="44196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39762" y="48768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5449032"/>
            <a:ext cx="4724400" cy="369332"/>
          </a:xfrm>
          <a:prstGeom prst="rect">
            <a:avLst/>
          </a:prstGeom>
          <a:noFill/>
        </p:spPr>
        <p:txBody>
          <a:bodyPr wrap="square" rtlCol="0">
            <a:spAutoFit/>
          </a:bodyPr>
          <a:lstStyle/>
          <a:p>
            <a:r>
              <a:rPr lang="en-US" dirty="0" smtClean="0"/>
              <a:t>Notes: ~ </a:t>
            </a:r>
            <a:r>
              <a:rPr lang="en-US" dirty="0" smtClean="0"/>
              <a:t>No change 2016 compared to 2014</a:t>
            </a:r>
            <a:endParaRPr lang="en-US" dirty="0"/>
          </a:p>
        </p:txBody>
      </p:sp>
      <p:cxnSp>
        <p:nvCxnSpPr>
          <p:cNvPr id="11" name="Straight Arrow Connector 10"/>
          <p:cNvCxnSpPr/>
          <p:nvPr/>
        </p:nvCxnSpPr>
        <p:spPr>
          <a:xfrm flipH="1">
            <a:off x="7391400" y="2743200"/>
            <a:ext cx="962"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2871" y="5847695"/>
            <a:ext cx="7926729" cy="923330"/>
          </a:xfrm>
          <a:prstGeom prst="rect">
            <a:avLst/>
          </a:prstGeom>
          <a:noFill/>
        </p:spPr>
        <p:txBody>
          <a:bodyPr wrap="square" rtlCol="0">
            <a:spAutoFit/>
          </a:bodyPr>
          <a:lstStyle/>
          <a:p>
            <a:r>
              <a:rPr lang="en-US" dirty="0"/>
              <a:t>	</a:t>
            </a:r>
            <a:r>
              <a:rPr lang="en-US" dirty="0" smtClean="0"/>
              <a:t>Some SD partners started high at baseline since some have been 	using EBPH steps in planning, implementation, and evaluation for 	years, while others are newer to it.</a:t>
            </a:r>
            <a:endParaRPr lang="en-US" dirty="0"/>
          </a:p>
        </p:txBody>
      </p:sp>
    </p:spTree>
    <p:extLst>
      <p:ext uri="{BB962C8B-B14F-4D97-AF65-F5344CB8AC3E}">
        <p14:creationId xmlns:p14="http://schemas.microsoft.com/office/powerpoint/2010/main" val="793770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Support for EBPH</a:t>
            </a:r>
            <a:br>
              <a:rPr lang="en-US" dirty="0" smtClean="0"/>
            </a:br>
            <a:r>
              <a:rPr lang="en-US" sz="3600" dirty="0" smtClean="0"/>
              <a:t>SD 2016 vs 2014</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398823"/>
              </p:ext>
            </p:extLst>
          </p:nvPr>
        </p:nvGraphicFramePr>
        <p:xfrm>
          <a:off x="468489" y="1683286"/>
          <a:ext cx="8229600" cy="3566160"/>
        </p:xfrm>
        <a:graphic>
          <a:graphicData uri="http://schemas.openxmlformats.org/drawingml/2006/table">
            <a:tbl>
              <a:tblPr firstRow="1" bandRow="1">
                <a:tableStyleId>{5C22544A-7EE6-4342-B048-85BDC9FD1C3A}</a:tableStyleId>
              </a:tblPr>
              <a:tblGrid>
                <a:gridCol w="4800600"/>
                <a:gridCol w="1524000"/>
                <a:gridCol w="1905000"/>
              </a:tblGrid>
              <a:tr h="370840">
                <a:tc>
                  <a:txBody>
                    <a:bodyPr/>
                    <a:lstStyle/>
                    <a:p>
                      <a:endParaRPr lang="en-US" dirty="0"/>
                    </a:p>
                  </a:txBody>
                  <a:tcPr/>
                </a:tc>
                <a:tc>
                  <a:txBody>
                    <a:bodyPr/>
                    <a:lstStyle/>
                    <a:p>
                      <a:pPr algn="ctr"/>
                      <a:r>
                        <a:rPr lang="en-US" sz="2400" baseline="0" dirty="0" smtClean="0"/>
                        <a:t>DOH</a:t>
                      </a:r>
                      <a:endParaRPr lang="en-US" sz="2400" baseline="0" dirty="0"/>
                    </a:p>
                  </a:txBody>
                  <a:tcPr/>
                </a:tc>
                <a:tc>
                  <a:txBody>
                    <a:bodyPr/>
                    <a:lstStyle/>
                    <a:p>
                      <a:pPr algn="ctr"/>
                      <a:r>
                        <a:rPr lang="en-US" sz="2400" baseline="0" dirty="0" smtClean="0"/>
                        <a:t>Partners</a:t>
                      </a:r>
                      <a:endParaRPr lang="en-US" sz="2400" baseline="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Information resources available</a:t>
                      </a:r>
                    </a:p>
                  </a:txBody>
                  <a:tcPr/>
                </a:tc>
                <a:tc>
                  <a:txBody>
                    <a:bodyPr/>
                    <a:lstStyle/>
                    <a:p>
                      <a:pPr algn="ctr"/>
                      <a:endParaRPr lang="en-US" sz="2400" dirty="0"/>
                    </a:p>
                  </a:txBody>
                  <a:tcPr/>
                </a:tc>
                <a:tc>
                  <a:txBody>
                    <a:bodyPr/>
                    <a:lstStyle/>
                    <a:p>
                      <a:pPr algn="ctr"/>
                      <a:r>
                        <a:rPr lang="en-US" sz="2400" dirty="0" smtClean="0"/>
                        <a:t>~No change</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Access to research evidence</a:t>
                      </a:r>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Top leadership value EBDM</a:t>
                      </a:r>
                      <a:endParaRPr lang="en-US" sz="2400" dirty="0"/>
                    </a:p>
                  </a:txBody>
                  <a:tcPr/>
                </a:tc>
                <a:tc>
                  <a:txBody>
                    <a:bodyPr/>
                    <a:lstStyle/>
                    <a:p>
                      <a:pPr algn="ctr"/>
                      <a:r>
                        <a:rPr lang="en-US" sz="2400" dirty="0" smtClean="0"/>
                        <a:t> </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Top leadership encourage</a:t>
                      </a:r>
                      <a:r>
                        <a:rPr lang="en-US" sz="2400" baseline="0" dirty="0" smtClean="0"/>
                        <a:t> use of EBDM</a:t>
                      </a:r>
                      <a:endParaRPr lang="en-US" sz="2400" dirty="0"/>
                    </a:p>
                  </a:txBody>
                  <a:tcPr/>
                </a:tc>
                <a:tc>
                  <a:txBody>
                    <a:bodyPr/>
                    <a:lstStyle/>
                    <a:p>
                      <a:pPr algn="ct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Engage</a:t>
                      </a:r>
                      <a:r>
                        <a:rPr lang="en-US" sz="2400" baseline="0" dirty="0" smtClean="0"/>
                        <a:t> diverse partner network</a:t>
                      </a:r>
                      <a:endParaRPr lang="en-US" sz="2400" dirty="0"/>
                    </a:p>
                  </a:txBody>
                  <a:tcPr/>
                </a:tc>
                <a:tc>
                  <a:txBody>
                    <a:bodyPr/>
                    <a:lstStyle/>
                    <a:p>
                      <a:pPr algn="ct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Participatory</a:t>
                      </a:r>
                      <a:r>
                        <a:rPr lang="en-US" sz="2400" baseline="0" dirty="0" smtClean="0"/>
                        <a:t> decision-making</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r>
            </a:tbl>
          </a:graphicData>
        </a:graphic>
      </p:graphicFrame>
      <p:sp>
        <p:nvSpPr>
          <p:cNvPr id="4" name="Slide Number Placeholder 3"/>
          <p:cNvSpPr>
            <a:spLocks noGrp="1"/>
          </p:cNvSpPr>
          <p:nvPr>
            <p:ph type="sldNum" sz="quarter" idx="11"/>
          </p:nvPr>
        </p:nvSpPr>
        <p:spPr/>
        <p:txBody>
          <a:bodyPr/>
          <a:lstStyle/>
          <a:p>
            <a:fld id="{EC482519-2B1C-49F7-A57A-345B230BA0D8}" type="slidenum">
              <a:rPr lang="en-US" smtClean="0"/>
              <a:pPr/>
              <a:t>17</a:t>
            </a:fld>
            <a:endParaRPr lang="en-US" dirty="0"/>
          </a:p>
        </p:txBody>
      </p:sp>
      <p:cxnSp>
        <p:nvCxnSpPr>
          <p:cNvPr id="6" name="Straight Arrow Connector 5"/>
          <p:cNvCxnSpPr/>
          <p:nvPr/>
        </p:nvCxnSpPr>
        <p:spPr>
          <a:xfrm flipV="1">
            <a:off x="5943600" y="22098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43600" y="307848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5415078"/>
            <a:ext cx="5715000" cy="369332"/>
          </a:xfrm>
          <a:prstGeom prst="rect">
            <a:avLst/>
          </a:prstGeom>
          <a:noFill/>
        </p:spPr>
        <p:txBody>
          <a:bodyPr wrap="square" rtlCol="0">
            <a:spAutoFit/>
          </a:bodyPr>
          <a:lstStyle/>
          <a:p>
            <a:r>
              <a:rPr lang="en-US" dirty="0" smtClean="0"/>
              <a:t>Notes: ~ </a:t>
            </a:r>
            <a:r>
              <a:rPr lang="en-US" dirty="0" smtClean="0"/>
              <a:t>No change</a:t>
            </a:r>
            <a:endParaRPr lang="en-US" dirty="0"/>
          </a:p>
        </p:txBody>
      </p:sp>
      <p:grpSp>
        <p:nvGrpSpPr>
          <p:cNvPr id="11" name="Group 10"/>
          <p:cNvGrpSpPr/>
          <p:nvPr/>
        </p:nvGrpSpPr>
        <p:grpSpPr>
          <a:xfrm>
            <a:off x="5943600" y="3631932"/>
            <a:ext cx="228600" cy="304800"/>
            <a:chOff x="5943600" y="3048000"/>
            <a:chExt cx="228600" cy="304800"/>
          </a:xfrm>
        </p:grpSpPr>
        <p:cxnSp>
          <p:nvCxnSpPr>
            <p:cNvPr id="12" name="Straight Arrow Connector 11"/>
            <p:cNvCxnSpPr/>
            <p:nvPr/>
          </p:nvCxnSpPr>
          <p:spPr>
            <a:xfrm flipV="1">
              <a:off x="5943600" y="30480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72200" y="30480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5943600" y="4343400"/>
            <a:ext cx="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2871" y="5847695"/>
            <a:ext cx="7926729" cy="923330"/>
          </a:xfrm>
          <a:prstGeom prst="rect">
            <a:avLst/>
          </a:prstGeom>
          <a:noFill/>
        </p:spPr>
        <p:txBody>
          <a:bodyPr wrap="square" rtlCol="0">
            <a:spAutoFit/>
          </a:bodyPr>
          <a:lstStyle/>
          <a:p>
            <a:r>
              <a:rPr lang="en-US" dirty="0"/>
              <a:t>	</a:t>
            </a:r>
            <a:r>
              <a:rPr lang="en-US" dirty="0" smtClean="0"/>
              <a:t>Some SD partners started high at baseline since some have been 	using EBPH steps in planning, implementation, and evaluation for 	years, while others are newer to it.</a:t>
            </a:r>
            <a:endParaRPr lang="en-US" dirty="0"/>
          </a:p>
        </p:txBody>
      </p:sp>
    </p:spTree>
    <p:extLst>
      <p:ext uri="{BB962C8B-B14F-4D97-AF65-F5344CB8AC3E}">
        <p14:creationId xmlns:p14="http://schemas.microsoft.com/office/powerpoint/2010/main" val="3999501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EBPH Skills</a:t>
            </a:r>
            <a:endParaRPr lang="en-US" dirty="0"/>
          </a:p>
        </p:txBody>
      </p:sp>
      <p:sp>
        <p:nvSpPr>
          <p:cNvPr id="3" name="Content Placeholder 2"/>
          <p:cNvSpPr>
            <a:spLocks noGrp="1"/>
          </p:cNvSpPr>
          <p:nvPr>
            <p:ph idx="1"/>
          </p:nvPr>
        </p:nvSpPr>
        <p:spPr>
          <a:xfrm>
            <a:off x="457200" y="1417638"/>
            <a:ext cx="8229600" cy="4602162"/>
          </a:xfrm>
        </p:spPr>
        <p:txBody>
          <a:bodyPr/>
          <a:lstStyle/>
          <a:p>
            <a:r>
              <a:rPr lang="en-US" sz="2800" dirty="0" smtClean="0"/>
              <a:t>All gaps were smaller in 2016 than 2014</a:t>
            </a:r>
          </a:p>
          <a:p>
            <a:r>
              <a:rPr lang="en-US" sz="2800" dirty="0" smtClean="0"/>
              <a:t>Top gaps DOH &amp; Partners both years:</a:t>
            </a:r>
          </a:p>
          <a:p>
            <a:pPr lvl="0" algn="ctr">
              <a:buFont typeface="Wingdings" panose="05000000000000000000" pitchFamily="2" charset="2"/>
              <a:buChar char="Ø"/>
            </a:pPr>
            <a:r>
              <a:rPr lang="en-US" sz="2600" dirty="0">
                <a:solidFill>
                  <a:srgbClr val="002060"/>
                </a:solidFill>
              </a:rPr>
              <a:t>Communicating evidence to policymakers</a:t>
            </a:r>
          </a:p>
          <a:p>
            <a:pPr lvl="0" algn="ctr">
              <a:buFont typeface="Wingdings" panose="05000000000000000000" pitchFamily="2" charset="2"/>
              <a:buChar char="Ø"/>
            </a:pPr>
            <a:r>
              <a:rPr lang="en-US" sz="2600" dirty="0">
                <a:solidFill>
                  <a:srgbClr val="002060"/>
                </a:solidFill>
              </a:rPr>
              <a:t>Economic evaluation</a:t>
            </a:r>
          </a:p>
          <a:p>
            <a:pPr lvl="0" algn="ctr">
              <a:buFont typeface="Wingdings" panose="05000000000000000000" pitchFamily="2" charset="2"/>
              <a:buChar char="Ø"/>
            </a:pPr>
            <a:r>
              <a:rPr lang="en-US" sz="2600" dirty="0">
                <a:solidFill>
                  <a:srgbClr val="002060"/>
                </a:solidFill>
              </a:rPr>
              <a:t>Quantifying the issue</a:t>
            </a:r>
          </a:p>
          <a:p>
            <a:pPr lvl="0" algn="ctr">
              <a:buFont typeface="Wingdings" panose="05000000000000000000" pitchFamily="2" charset="2"/>
              <a:buChar char="Ø"/>
            </a:pPr>
            <a:r>
              <a:rPr lang="en-US" sz="2600" dirty="0">
                <a:solidFill>
                  <a:srgbClr val="002060"/>
                </a:solidFill>
              </a:rPr>
              <a:t>Evaluation designs</a:t>
            </a:r>
          </a:p>
          <a:p>
            <a:pPr lvl="0" algn="ctr">
              <a:buFont typeface="Wingdings" panose="05000000000000000000" pitchFamily="2" charset="2"/>
              <a:buChar char="Ø"/>
            </a:pPr>
            <a:r>
              <a:rPr lang="en-US" sz="2600" dirty="0">
                <a:solidFill>
                  <a:srgbClr val="002060"/>
                </a:solidFill>
              </a:rPr>
              <a:t>Adapting interventions</a:t>
            </a:r>
          </a:p>
          <a:p>
            <a:r>
              <a:rPr lang="en-US" sz="2800" dirty="0" smtClean="0">
                <a:solidFill>
                  <a:srgbClr val="002060"/>
                </a:solidFill>
              </a:rPr>
              <a:t>Partners additional gap: 	</a:t>
            </a:r>
            <a:r>
              <a:rPr lang="en-US" sz="2600" dirty="0" smtClean="0">
                <a:solidFill>
                  <a:srgbClr val="002060"/>
                </a:solidFill>
              </a:rPr>
              <a:t>Prioritization</a:t>
            </a:r>
          </a:p>
          <a:p>
            <a:r>
              <a:rPr lang="en-US" sz="2800" dirty="0" smtClean="0">
                <a:solidFill>
                  <a:srgbClr val="002060"/>
                </a:solidFill>
              </a:rPr>
              <a:t>DOH additional gap: 		</a:t>
            </a:r>
            <a:r>
              <a:rPr lang="en-US" sz="2600" dirty="0" smtClean="0">
                <a:solidFill>
                  <a:srgbClr val="002060"/>
                </a:solidFill>
              </a:rPr>
              <a:t>Qualitative </a:t>
            </a:r>
            <a:r>
              <a:rPr lang="en-US" sz="2600" dirty="0">
                <a:solidFill>
                  <a:srgbClr val="002060"/>
                </a:solidFill>
              </a:rPr>
              <a:t>evaluation</a:t>
            </a:r>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18</a:t>
            </a:fld>
            <a:endParaRPr lang="en-US" dirty="0"/>
          </a:p>
        </p:txBody>
      </p:sp>
    </p:spTree>
    <p:extLst>
      <p:ext uri="{BB962C8B-B14F-4D97-AF65-F5344CB8AC3E}">
        <p14:creationId xmlns:p14="http://schemas.microsoft.com/office/powerpoint/2010/main" val="13944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Data Summaries</a:t>
            </a:r>
            <a:endParaRPr lang="en-US" dirty="0"/>
          </a:p>
        </p:txBody>
      </p:sp>
      <p:pic>
        <p:nvPicPr>
          <p:cNvPr id="5" name="Content Placeholder 4"/>
          <p:cNvPicPr>
            <a:picLocks noGrp="1" noChangeAspect="1"/>
          </p:cNvPicPr>
          <p:nvPr>
            <p:ph idx="1"/>
          </p:nvPr>
        </p:nvPicPr>
        <p:blipFill>
          <a:blip r:embed="rId2"/>
          <a:stretch>
            <a:fillRect/>
          </a:stretch>
        </p:blipFill>
        <p:spPr>
          <a:xfrm>
            <a:off x="554388" y="1778335"/>
            <a:ext cx="8035224" cy="3987130"/>
          </a:xfrm>
          <a:prstGeom prst="rect">
            <a:avLst/>
          </a:prstGeom>
        </p:spPr>
      </p:pic>
      <p:sp>
        <p:nvSpPr>
          <p:cNvPr id="4" name="Slide Number Placeholder 3"/>
          <p:cNvSpPr>
            <a:spLocks noGrp="1"/>
          </p:cNvSpPr>
          <p:nvPr>
            <p:ph type="sldNum" sz="quarter" idx="11"/>
          </p:nvPr>
        </p:nvSpPr>
        <p:spPr/>
        <p:txBody>
          <a:bodyPr/>
          <a:lstStyle/>
          <a:p>
            <a:fld id="{EC482519-2B1C-49F7-A57A-345B230BA0D8}" type="slidenum">
              <a:rPr lang="en-US" smtClean="0"/>
              <a:pPr/>
              <a:t>19</a:t>
            </a:fld>
            <a:endParaRPr lang="en-US" dirty="0"/>
          </a:p>
        </p:txBody>
      </p:sp>
      <p:sp>
        <p:nvSpPr>
          <p:cNvPr id="6" name="Rectangle 5"/>
          <p:cNvSpPr/>
          <p:nvPr/>
        </p:nvSpPr>
        <p:spPr>
          <a:xfrm>
            <a:off x="540276" y="5923625"/>
            <a:ext cx="5784323" cy="369332"/>
          </a:xfrm>
          <a:prstGeom prst="rect">
            <a:avLst/>
          </a:prstGeom>
        </p:spPr>
        <p:txBody>
          <a:bodyPr wrap="square">
            <a:spAutoFit/>
          </a:bodyPr>
          <a:lstStyle/>
          <a:p>
            <a:r>
              <a:rPr lang="en-US" dirty="0"/>
              <a:t>http://goodandhealthysd.org/about/key-data/</a:t>
            </a:r>
          </a:p>
        </p:txBody>
      </p:sp>
    </p:spTree>
    <p:extLst>
      <p:ext uri="{BB962C8B-B14F-4D97-AF65-F5344CB8AC3E}">
        <p14:creationId xmlns:p14="http://schemas.microsoft.com/office/powerpoint/2010/main" val="85298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7600" y="228600"/>
            <a:ext cx="6908800" cy="1143000"/>
          </a:xfrm>
        </p:spPr>
        <p:txBody>
          <a:bodyPr/>
          <a:lstStyle/>
          <a:p>
            <a:r>
              <a:rPr lang="en-US" dirty="0" smtClean="0">
                <a:solidFill>
                  <a:schemeClr val="tx2"/>
                </a:solidFill>
              </a:rPr>
              <a:t>Acknowledgements</a:t>
            </a:r>
          </a:p>
        </p:txBody>
      </p:sp>
      <p:sp>
        <p:nvSpPr>
          <p:cNvPr id="7171" name="Rectangle 3"/>
          <p:cNvSpPr>
            <a:spLocks noGrp="1" noChangeArrowheads="1"/>
          </p:cNvSpPr>
          <p:nvPr>
            <p:ph idx="1"/>
          </p:nvPr>
        </p:nvSpPr>
        <p:spPr>
          <a:xfrm>
            <a:off x="685800" y="1447800"/>
            <a:ext cx="7645400" cy="4191000"/>
          </a:xfrm>
        </p:spPr>
        <p:txBody>
          <a:bodyPr>
            <a:normAutofit fontScale="92500" lnSpcReduction="10000"/>
          </a:bodyPr>
          <a:lstStyle/>
          <a:p>
            <a:pPr>
              <a:spcAft>
                <a:spcPts val="1200"/>
              </a:spcAft>
            </a:pPr>
            <a:r>
              <a:rPr lang="en-US" dirty="0" smtClean="0"/>
              <a:t>Kiley Hump, Linda Ahrendt</a:t>
            </a:r>
            <a:endParaRPr lang="en-US" dirty="0"/>
          </a:p>
          <a:p>
            <a:pPr>
              <a:spcAft>
                <a:spcPts val="1200"/>
              </a:spcAft>
            </a:pPr>
            <a:r>
              <a:rPr lang="en-US" dirty="0" smtClean="0"/>
              <a:t>OCDPHP Staff</a:t>
            </a:r>
          </a:p>
          <a:p>
            <a:pPr>
              <a:spcAft>
                <a:spcPts val="1200"/>
              </a:spcAft>
            </a:pPr>
            <a:r>
              <a:rPr lang="en-US" dirty="0" smtClean="0"/>
              <a:t>Partners!!</a:t>
            </a:r>
          </a:p>
          <a:p>
            <a:pPr>
              <a:spcAft>
                <a:spcPts val="1200"/>
              </a:spcAft>
            </a:pPr>
            <a:r>
              <a:rPr lang="en-US" dirty="0" smtClean="0"/>
              <a:t>PRC-StL: Ross Brownson, Alicia Manteiga, Rebekah Jacob, Meena Lakshman, Leslie Best, Lindsay Elliott</a:t>
            </a:r>
          </a:p>
          <a:p>
            <a:pPr>
              <a:spcAft>
                <a:spcPts val="1200"/>
              </a:spcAft>
            </a:pPr>
            <a:r>
              <a:rPr lang="en-US" dirty="0"/>
              <a:t>F</a:t>
            </a:r>
            <a:r>
              <a:rPr lang="en-US" dirty="0" smtClean="0"/>
              <a:t>unding from National Cancer Institute</a:t>
            </a:r>
          </a:p>
        </p:txBody>
      </p:sp>
      <p:sp>
        <p:nvSpPr>
          <p:cNvPr id="4" name="Slide Number Placeholder 3"/>
          <p:cNvSpPr>
            <a:spLocks noGrp="1"/>
          </p:cNvSpPr>
          <p:nvPr>
            <p:ph type="sldNum" sz="quarter" idx="11"/>
          </p:nvPr>
        </p:nvSpPr>
        <p:spPr>
          <a:xfrm>
            <a:off x="6705600" y="6356350"/>
            <a:ext cx="2133600" cy="365125"/>
          </a:xfrm>
          <a:prstGeom prst="rect">
            <a:avLst/>
          </a:prstGeom>
        </p:spPr>
        <p:txBody>
          <a:bodyPr/>
          <a:lstStyle/>
          <a:p>
            <a:pPr>
              <a:defRPr/>
            </a:pPr>
            <a:fld id="{189FE491-0336-4B60-8EEB-AD9381B8936A}" type="slidenum">
              <a:rPr lang="en-US" smtClean="0"/>
              <a:pPr>
                <a:defRPr/>
              </a:pPr>
              <a:t>2</a:t>
            </a:fld>
            <a:endParaRPr lang="en-US" dirty="0"/>
          </a:p>
        </p:txBody>
      </p:sp>
    </p:spTree>
    <p:extLst>
      <p:ext uri="{BB962C8B-B14F-4D97-AF65-F5344CB8AC3E}">
        <p14:creationId xmlns:p14="http://schemas.microsoft.com/office/powerpoint/2010/main" val="2242487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457200"/>
            <a:ext cx="8229600" cy="4343400"/>
          </a:xfrm>
        </p:spPr>
        <p:txBody>
          <a:bodyPr/>
          <a:lstStyle/>
          <a:p>
            <a:pPr marL="0" indent="0">
              <a:buNone/>
            </a:pPr>
            <a:r>
              <a:rPr lang="en-US" sz="2800" dirty="0">
                <a:solidFill>
                  <a:prstClr val="black"/>
                </a:solidFill>
              </a:rPr>
              <a:t>94% of DOH staff and 84% </a:t>
            </a:r>
            <a:r>
              <a:rPr lang="en-US" sz="2800" dirty="0" smtClean="0">
                <a:solidFill>
                  <a:prstClr val="black"/>
                </a:solidFill>
              </a:rPr>
              <a:t>of </a:t>
            </a:r>
            <a:r>
              <a:rPr lang="en-US" sz="2800" dirty="0">
                <a:solidFill>
                  <a:prstClr val="black"/>
                </a:solidFill>
              </a:rPr>
              <a:t>partners reported using the DOH </a:t>
            </a:r>
            <a:r>
              <a:rPr lang="en-US" sz="2800" dirty="0" smtClean="0">
                <a:solidFill>
                  <a:prstClr val="black"/>
                </a:solidFill>
              </a:rPr>
              <a:t>data summary infographics.</a:t>
            </a:r>
            <a:endParaRPr lang="en-US" sz="2800"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20</a:t>
            </a:fld>
            <a:endParaRPr lang="en-US" dirty="0"/>
          </a:p>
        </p:txBody>
      </p:sp>
      <p:graphicFrame>
        <p:nvGraphicFramePr>
          <p:cNvPr id="5" name="Content Placeholder 8"/>
          <p:cNvGraphicFramePr>
            <a:graphicFrameLocks/>
          </p:cNvGraphicFramePr>
          <p:nvPr>
            <p:extLst>
              <p:ext uri="{D42A27DB-BD31-4B8C-83A1-F6EECF244321}">
                <p14:modId xmlns:p14="http://schemas.microsoft.com/office/powerpoint/2010/main" val="2344560797"/>
              </p:ext>
            </p:extLst>
          </p:nvPr>
        </p:nvGraphicFramePr>
        <p:xfrm>
          <a:off x="457200" y="1600200"/>
          <a:ext cx="7769225" cy="493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6233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Interview Recommendations for </a:t>
            </a:r>
            <a:br>
              <a:rPr lang="en-US" sz="3600" dirty="0" smtClean="0"/>
            </a:br>
            <a:r>
              <a:rPr lang="en-US" sz="3600" dirty="0" smtClean="0"/>
              <a:t>DOH Online Materials</a:t>
            </a:r>
            <a:endParaRPr lang="en-US" sz="3600" dirty="0"/>
          </a:p>
        </p:txBody>
      </p:sp>
      <p:sp>
        <p:nvSpPr>
          <p:cNvPr id="3" name="Content Placeholder 2"/>
          <p:cNvSpPr>
            <a:spLocks noGrp="1"/>
          </p:cNvSpPr>
          <p:nvPr>
            <p:ph idx="1"/>
          </p:nvPr>
        </p:nvSpPr>
        <p:spPr>
          <a:xfrm>
            <a:off x="342900" y="1720549"/>
            <a:ext cx="8458200" cy="4343400"/>
          </a:xfrm>
        </p:spPr>
        <p:txBody>
          <a:bodyPr/>
          <a:lstStyle/>
          <a:p>
            <a:r>
              <a:rPr lang="en-US" sz="2400" dirty="0"/>
              <a:t>More specifics on EB strategies in infographics</a:t>
            </a:r>
          </a:p>
          <a:p>
            <a:r>
              <a:rPr lang="en-US" sz="2400" dirty="0"/>
              <a:t>Show </a:t>
            </a:r>
            <a:r>
              <a:rPr lang="en-US" sz="2400" dirty="0" smtClean="0"/>
              <a:t>more model </a:t>
            </a:r>
            <a:r>
              <a:rPr lang="en-US" sz="2400" dirty="0"/>
              <a:t>policies </a:t>
            </a:r>
            <a:endParaRPr lang="en-US" sz="2400" dirty="0" smtClean="0"/>
          </a:p>
          <a:p>
            <a:r>
              <a:rPr lang="en-US" sz="2400" dirty="0" smtClean="0"/>
              <a:t>More </a:t>
            </a:r>
            <a:r>
              <a:rPr lang="en-US" sz="2400" dirty="0"/>
              <a:t>links to data and tools - each program &amp; EBPH </a:t>
            </a:r>
            <a:r>
              <a:rPr lang="en-US" sz="2400" dirty="0" smtClean="0"/>
              <a:t>page</a:t>
            </a:r>
          </a:p>
          <a:p>
            <a:r>
              <a:rPr lang="en-US" sz="2400" dirty="0" smtClean="0"/>
              <a:t>Consolidate for fewer levels – hard to find what need, </a:t>
            </a:r>
            <a:r>
              <a:rPr lang="en-US" sz="2400" dirty="0" smtClean="0"/>
              <a:t>and takes </a:t>
            </a:r>
            <a:r>
              <a:rPr lang="en-US" sz="2400" dirty="0" smtClean="0"/>
              <a:t>too many clicks to find</a:t>
            </a:r>
          </a:p>
          <a:p>
            <a:r>
              <a:rPr lang="en-US" sz="2400" dirty="0" smtClean="0"/>
              <a:t>Create “one stop shop”</a:t>
            </a:r>
          </a:p>
          <a:p>
            <a:r>
              <a:rPr lang="en-US" sz="2400" dirty="0" smtClean="0"/>
              <a:t>Visuals to summarize CD plan sections</a:t>
            </a:r>
          </a:p>
          <a:p>
            <a:r>
              <a:rPr lang="en-US" sz="2400" dirty="0" smtClean="0"/>
              <a:t>Add </a:t>
            </a:r>
            <a:r>
              <a:rPr lang="en-US" sz="2400" dirty="0" smtClean="0"/>
              <a:t>dates to posted items, ensure references cited</a:t>
            </a:r>
          </a:p>
          <a:p>
            <a:pPr marL="0" indent="0">
              <a:buNone/>
            </a:pPr>
            <a:endParaRPr lang="en-US" sz="2400" dirty="0" smtClean="0"/>
          </a:p>
          <a:p>
            <a:endParaRPr lang="en-US" dirty="0" smtClean="0"/>
          </a:p>
          <a:p>
            <a:pPr marL="0" indent="0">
              <a:buNone/>
            </a:pP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21</a:t>
            </a:fld>
            <a:endParaRPr lang="en-US" dirty="0"/>
          </a:p>
        </p:txBody>
      </p:sp>
    </p:spTree>
    <p:extLst>
      <p:ext uri="{BB962C8B-B14F-4D97-AF65-F5344CB8AC3E}">
        <p14:creationId xmlns:p14="http://schemas.microsoft.com/office/powerpoint/2010/main" val="1992379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30"/>
            <a:ext cx="8229600" cy="1143000"/>
          </a:xfrm>
        </p:spPr>
        <p:txBody>
          <a:bodyPr/>
          <a:lstStyle/>
          <a:p>
            <a:r>
              <a:rPr lang="en-US" dirty="0" smtClean="0"/>
              <a:t>Summary Recommendations</a:t>
            </a:r>
            <a:endParaRPr lang="en-US" dirty="0"/>
          </a:p>
        </p:txBody>
      </p:sp>
      <p:sp>
        <p:nvSpPr>
          <p:cNvPr id="3" name="Content Placeholder 2"/>
          <p:cNvSpPr>
            <a:spLocks noGrp="1"/>
          </p:cNvSpPr>
          <p:nvPr>
            <p:ph idx="1"/>
          </p:nvPr>
        </p:nvSpPr>
        <p:spPr>
          <a:xfrm>
            <a:off x="457200" y="1174830"/>
            <a:ext cx="8229600" cy="5454570"/>
          </a:xfrm>
        </p:spPr>
        <p:txBody>
          <a:bodyPr/>
          <a:lstStyle/>
          <a:p>
            <a:r>
              <a:rPr lang="en-US" sz="2800" dirty="0" smtClean="0"/>
              <a:t>Continue key EBPH facilitators:</a:t>
            </a:r>
          </a:p>
          <a:p>
            <a:pPr lvl="1"/>
            <a:r>
              <a:rPr lang="en-US" sz="2400" dirty="0" smtClean="0"/>
              <a:t>Leadership support – formal and informal</a:t>
            </a:r>
          </a:p>
          <a:p>
            <a:pPr lvl="1"/>
            <a:r>
              <a:rPr lang="en-US" sz="2400" dirty="0"/>
              <a:t>Community health </a:t>
            </a:r>
            <a:r>
              <a:rPr lang="en-US" sz="2400" dirty="0" smtClean="0"/>
              <a:t>assessments</a:t>
            </a:r>
          </a:p>
          <a:p>
            <a:r>
              <a:rPr lang="en-US" dirty="0" smtClean="0"/>
              <a:t>Provide more online tools &amp; resource links</a:t>
            </a:r>
          </a:p>
          <a:p>
            <a:r>
              <a:rPr lang="en-US" dirty="0" smtClean="0"/>
              <a:t>Provide EBPH training with new people, in CHR curriculum, short refreshers, and ongoing online learning opportunities</a:t>
            </a:r>
          </a:p>
          <a:p>
            <a:r>
              <a:rPr lang="en-US" dirty="0" smtClean="0"/>
              <a:t>Build skills in communicating evidence with decision-makers</a:t>
            </a:r>
          </a:p>
          <a:p>
            <a:r>
              <a:rPr lang="en-US" dirty="0" smtClean="0"/>
              <a:t>Enhance program evaluation skills &amp; use</a:t>
            </a:r>
          </a:p>
          <a:p>
            <a:pPr lvl="1"/>
            <a:endParaRPr lang="en-US" sz="2400" dirty="0" smtClean="0"/>
          </a:p>
          <a:p>
            <a:pPr lvl="1"/>
            <a:endParaRPr lang="en-US" sz="2400" dirty="0" smtClean="0"/>
          </a:p>
          <a:p>
            <a:pPr marL="2743200" lvl="6" indent="0">
              <a:buNone/>
            </a:pPr>
            <a:r>
              <a:rPr lang="en-US" sz="1600" dirty="0" smtClean="0"/>
              <a:t>  </a:t>
            </a:r>
            <a:endParaRPr lang="en-US" sz="1600"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22</a:t>
            </a:fld>
            <a:endParaRPr lang="en-US" dirty="0"/>
          </a:p>
        </p:txBody>
      </p:sp>
    </p:spTree>
    <p:extLst>
      <p:ext uri="{BB962C8B-B14F-4D97-AF65-F5344CB8AC3E}">
        <p14:creationId xmlns:p14="http://schemas.microsoft.com/office/powerpoint/2010/main" val="81002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1143000"/>
          </a:xfrm>
        </p:spPr>
        <p:txBody>
          <a:bodyPr/>
          <a:lstStyle/>
          <a:p>
            <a:r>
              <a:rPr lang="en-US" dirty="0" smtClean="0"/>
              <a:t>!!Thank you!!</a:t>
            </a:r>
            <a:endParaRPr lang="en-US" dirty="0"/>
          </a:p>
        </p:txBody>
      </p:sp>
      <p:sp>
        <p:nvSpPr>
          <p:cNvPr id="3" name="Content Placeholder 2"/>
          <p:cNvSpPr>
            <a:spLocks noGrp="1"/>
          </p:cNvSpPr>
          <p:nvPr>
            <p:ph idx="1"/>
          </p:nvPr>
        </p:nvSpPr>
        <p:spPr>
          <a:xfrm>
            <a:off x="457200" y="1295400"/>
            <a:ext cx="8382000" cy="4800600"/>
          </a:xfrm>
        </p:spPr>
        <p:txBody>
          <a:bodyPr/>
          <a:lstStyle/>
          <a:p>
            <a:pPr marL="0" indent="0">
              <a:buNone/>
            </a:pPr>
            <a:endParaRPr lang="en-US" dirty="0" smtClean="0"/>
          </a:p>
          <a:p>
            <a:pPr marL="0" indent="0">
              <a:buNone/>
            </a:pPr>
            <a:r>
              <a:rPr lang="en-US" sz="2400" dirty="0" smtClean="0"/>
              <a:t>Please send: </a:t>
            </a:r>
            <a:endParaRPr lang="en-US" sz="2400" dirty="0"/>
          </a:p>
          <a:p>
            <a:r>
              <a:rPr lang="en-US" sz="2400" dirty="0" smtClean="0"/>
              <a:t>Recommendations for future</a:t>
            </a:r>
          </a:p>
          <a:p>
            <a:r>
              <a:rPr lang="en-US" sz="2400" dirty="0" smtClean="0"/>
              <a:t>Success stories, lessons learned</a:t>
            </a:r>
          </a:p>
          <a:p>
            <a:pPr marL="0" indent="0">
              <a:buNone/>
            </a:pPr>
            <a:endParaRPr lang="en-US" dirty="0"/>
          </a:p>
          <a:p>
            <a:pPr marL="0" indent="0" algn="ctr">
              <a:buNone/>
            </a:pPr>
            <a:r>
              <a:rPr lang="en-US" sz="2400" dirty="0" smtClean="0"/>
              <a:t>Peg Allen</a:t>
            </a:r>
          </a:p>
          <a:p>
            <a:pPr marL="0" indent="0" algn="ctr">
              <a:buNone/>
            </a:pPr>
            <a:r>
              <a:rPr lang="en-US" sz="2400" dirty="0" smtClean="0"/>
              <a:t>Prevention Research Center</a:t>
            </a:r>
          </a:p>
          <a:p>
            <a:pPr marL="0" indent="0" algn="ctr">
              <a:buNone/>
            </a:pPr>
            <a:r>
              <a:rPr lang="en-US" sz="2400" dirty="0" smtClean="0"/>
              <a:t>Washington University in St. Louis</a:t>
            </a:r>
          </a:p>
          <a:p>
            <a:pPr marL="0" indent="0" algn="ctr">
              <a:buNone/>
            </a:pPr>
            <a:r>
              <a:rPr lang="en-US" sz="2400" dirty="0" smtClean="0">
                <a:hlinkClick r:id="rId2"/>
              </a:rPr>
              <a:t>pegallen@wustl.edu</a:t>
            </a:r>
            <a:r>
              <a:rPr lang="en-US" sz="2400" dirty="0" smtClean="0"/>
              <a:t>, 314-935-0116</a:t>
            </a:r>
            <a:endParaRPr lang="en-US" sz="2400"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23</a:t>
            </a:fld>
            <a:endParaRPr lang="en-US" dirty="0"/>
          </a:p>
        </p:txBody>
      </p:sp>
    </p:spTree>
    <p:extLst>
      <p:ext uri="{BB962C8B-B14F-4D97-AF65-F5344CB8AC3E}">
        <p14:creationId xmlns:p14="http://schemas.microsoft.com/office/powerpoint/2010/main" val="213250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71600"/>
            <a:ext cx="8229600" cy="4984750"/>
          </a:xfrm>
        </p:spPr>
        <p:txBody>
          <a:bodyPr/>
          <a:lstStyle/>
          <a:p>
            <a:pPr>
              <a:spcAft>
                <a:spcPts val="600"/>
              </a:spcAft>
            </a:pPr>
            <a:r>
              <a:rPr lang="en-US" sz="2800" dirty="0" smtClean="0"/>
              <a:t>EBPH overview</a:t>
            </a:r>
          </a:p>
          <a:p>
            <a:pPr>
              <a:spcAft>
                <a:spcPts val="600"/>
              </a:spcAft>
            </a:pPr>
            <a:r>
              <a:rPr lang="en-US" sz="2800" dirty="0" smtClean="0"/>
              <a:t>Project </a:t>
            </a:r>
            <a:r>
              <a:rPr lang="en-US" sz="2800" dirty="0"/>
              <a:t>timeline and activities</a:t>
            </a:r>
          </a:p>
          <a:p>
            <a:pPr>
              <a:spcAft>
                <a:spcPts val="600"/>
              </a:spcAft>
            </a:pPr>
            <a:r>
              <a:rPr lang="en-US" sz="2800" dirty="0" smtClean="0"/>
              <a:t>Interview </a:t>
            </a:r>
            <a:r>
              <a:rPr lang="en-US" sz="2800" dirty="0"/>
              <a:t>findings so </a:t>
            </a:r>
            <a:r>
              <a:rPr lang="en-US" sz="2800" dirty="0" smtClean="0"/>
              <a:t>far</a:t>
            </a:r>
          </a:p>
          <a:p>
            <a:pPr>
              <a:spcAft>
                <a:spcPts val="600"/>
              </a:spcAft>
            </a:pPr>
            <a:r>
              <a:rPr lang="en-US" sz="2800" dirty="0" smtClean="0"/>
              <a:t>Your Recommendations</a:t>
            </a:r>
            <a:endParaRPr lang="en-US" sz="2800" dirty="0"/>
          </a:p>
          <a:p>
            <a:pPr>
              <a:spcAft>
                <a:spcPts val="600"/>
              </a:spcAft>
            </a:pPr>
            <a:r>
              <a:rPr lang="en-US" sz="2800" dirty="0" smtClean="0"/>
              <a:t>Survey </a:t>
            </a:r>
            <a:r>
              <a:rPr lang="en-US" sz="2800" dirty="0"/>
              <a:t>findings 2014 and </a:t>
            </a:r>
            <a:r>
              <a:rPr lang="en-US" sz="2800" dirty="0" smtClean="0"/>
              <a:t>2016</a:t>
            </a:r>
          </a:p>
          <a:p>
            <a:pPr>
              <a:spcAft>
                <a:spcPts val="600"/>
              </a:spcAft>
            </a:pPr>
            <a:r>
              <a:rPr lang="en-US" sz="2800" dirty="0" smtClean="0"/>
              <a:t>Wrap-up</a:t>
            </a:r>
            <a:endParaRPr lang="en-US" sz="2800" dirty="0"/>
          </a:p>
          <a:p>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3</a:t>
            </a:fld>
            <a:endParaRPr lang="en-US" dirty="0"/>
          </a:p>
        </p:txBody>
      </p:sp>
    </p:spTree>
    <p:extLst>
      <p:ext uri="{BB962C8B-B14F-4D97-AF65-F5344CB8AC3E}">
        <p14:creationId xmlns:p14="http://schemas.microsoft.com/office/powerpoint/2010/main" val="40484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EBPH Definition</a:t>
            </a:r>
            <a:endParaRPr lang="en-US" dirty="0"/>
          </a:p>
        </p:txBody>
      </p:sp>
      <p:sp>
        <p:nvSpPr>
          <p:cNvPr id="3" name="Content Placeholder 2"/>
          <p:cNvSpPr>
            <a:spLocks noGrp="1"/>
          </p:cNvSpPr>
          <p:nvPr>
            <p:ph idx="1"/>
          </p:nvPr>
        </p:nvSpPr>
        <p:spPr>
          <a:xfrm>
            <a:off x="457200" y="1600200"/>
            <a:ext cx="8229600" cy="4495800"/>
          </a:xfrm>
        </p:spPr>
        <p:txBody>
          <a:bodyPr/>
          <a:lstStyle/>
          <a:p>
            <a:pPr marL="0" indent="0" algn="ctr">
              <a:buNone/>
            </a:pPr>
            <a:r>
              <a:rPr lang="en-US" dirty="0" smtClean="0"/>
              <a:t>Evidence-based is the infrastructure of what we do in public health.</a:t>
            </a:r>
          </a:p>
          <a:p>
            <a:pPr marL="0" indent="0" algn="ctr">
              <a:buNone/>
            </a:pPr>
            <a:endParaRPr lang="en-US" sz="1600" i="1" dirty="0" smtClean="0">
              <a:solidFill>
                <a:schemeClr val="accent3">
                  <a:lumMod val="75000"/>
                </a:schemeClr>
              </a:solidFill>
            </a:endParaRPr>
          </a:p>
          <a:p>
            <a:pPr marL="0" indent="0">
              <a:buNone/>
            </a:pPr>
            <a:r>
              <a:rPr lang="en-US" i="1" dirty="0" smtClean="0">
                <a:solidFill>
                  <a:schemeClr val="accent3">
                    <a:lumMod val="75000"/>
                  </a:schemeClr>
                </a:solidFill>
              </a:rPr>
              <a:t>“</a:t>
            </a:r>
            <a:r>
              <a:rPr lang="en-US" i="1" dirty="0">
                <a:solidFill>
                  <a:schemeClr val="accent3">
                    <a:lumMod val="75000"/>
                  </a:schemeClr>
                </a:solidFill>
              </a:rPr>
              <a:t>We empower communities to improve their health. Using data and proven strategies allows communities to determine and implement solutions that have the greatest impact on the most people, building the foundation for long-term change.”</a:t>
            </a:r>
          </a:p>
          <a:p>
            <a:pPr marL="0" indent="0">
              <a:buNone/>
            </a:pPr>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4</a:t>
            </a:fld>
            <a:endParaRPr lang="en-US" dirty="0"/>
          </a:p>
        </p:txBody>
      </p:sp>
    </p:spTree>
    <p:extLst>
      <p:ext uri="{BB962C8B-B14F-4D97-AF65-F5344CB8AC3E}">
        <p14:creationId xmlns:p14="http://schemas.microsoft.com/office/powerpoint/2010/main" val="739819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1143000"/>
          </a:xfrm>
        </p:spPr>
        <p:txBody>
          <a:bodyPr/>
          <a:lstStyle/>
          <a:p>
            <a:r>
              <a:rPr lang="en-US" dirty="0" smtClean="0"/>
              <a:t>Basic Steps in EBPH</a:t>
            </a:r>
            <a:endParaRPr lang="en-US" dirty="0"/>
          </a:p>
        </p:txBody>
      </p:sp>
      <p:sp>
        <p:nvSpPr>
          <p:cNvPr id="3" name="Content Placeholder 2"/>
          <p:cNvSpPr>
            <a:spLocks noGrp="1"/>
          </p:cNvSpPr>
          <p:nvPr>
            <p:ph idx="1"/>
          </p:nvPr>
        </p:nvSpPr>
        <p:spPr>
          <a:xfrm>
            <a:off x="304800" y="1676400"/>
            <a:ext cx="8534400" cy="5313903"/>
          </a:xfrm>
        </p:spPr>
        <p:txBody>
          <a:bodyPr/>
          <a:lstStyle/>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Engaging </a:t>
            </a:r>
            <a:r>
              <a:rPr lang="en-US" sz="2600" dirty="0" smtClean="0">
                <a:solidFill>
                  <a:schemeClr val="accent3">
                    <a:lumMod val="75000"/>
                  </a:schemeClr>
                </a:solidFill>
                <a:latin typeface="+mj-lt"/>
              </a:rPr>
              <a:t>the community </a:t>
            </a:r>
            <a:r>
              <a:rPr lang="en-US" sz="2600" dirty="0">
                <a:solidFill>
                  <a:schemeClr val="accent3">
                    <a:lumMod val="75000"/>
                  </a:schemeClr>
                </a:solidFill>
                <a:latin typeface="+mj-lt"/>
              </a:rPr>
              <a:t>in assessment and decision making;</a:t>
            </a:r>
          </a:p>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Using data and information systems systematically;</a:t>
            </a:r>
          </a:p>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Making decisions on the basis of the best available peer-reviewed qualitative and quantitative evidence;</a:t>
            </a:r>
          </a:p>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Applying program planning frameworks;</a:t>
            </a:r>
          </a:p>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Conducting sound evaluation</a:t>
            </a:r>
            <a:r>
              <a:rPr lang="en-US" sz="2600" dirty="0" smtClean="0">
                <a:solidFill>
                  <a:schemeClr val="accent3">
                    <a:lumMod val="75000"/>
                  </a:schemeClr>
                </a:solidFill>
                <a:latin typeface="+mj-lt"/>
              </a:rPr>
              <a:t>;</a:t>
            </a:r>
          </a:p>
          <a:p>
            <a:pPr marL="514350" lvl="0" indent="-514350" fontAlgn="auto">
              <a:spcBef>
                <a:spcPts val="700"/>
              </a:spcBef>
              <a:spcAft>
                <a:spcPts val="0"/>
              </a:spcAft>
              <a:buClr>
                <a:srgbClr val="DD8047"/>
              </a:buClr>
              <a:buSzPct val="60000"/>
              <a:buFont typeface="+mj-lt"/>
              <a:buAutoNum type="arabicPeriod"/>
            </a:pPr>
            <a:r>
              <a:rPr lang="en-US" sz="2600" dirty="0" smtClean="0">
                <a:solidFill>
                  <a:schemeClr val="accent3">
                    <a:lumMod val="75000"/>
                  </a:schemeClr>
                </a:solidFill>
                <a:latin typeface="+mj-lt"/>
              </a:rPr>
              <a:t>Improving </a:t>
            </a:r>
            <a:r>
              <a:rPr lang="en-US" sz="2600" dirty="0">
                <a:solidFill>
                  <a:schemeClr val="accent3">
                    <a:lumMod val="75000"/>
                  </a:schemeClr>
                </a:solidFill>
                <a:latin typeface="+mj-lt"/>
              </a:rPr>
              <a:t>implementation and reach; and</a:t>
            </a:r>
          </a:p>
          <a:p>
            <a:pPr marL="514350" lvl="0" indent="-514350" fontAlgn="auto">
              <a:spcBef>
                <a:spcPts val="700"/>
              </a:spcBef>
              <a:spcAft>
                <a:spcPts val="0"/>
              </a:spcAft>
              <a:buClr>
                <a:srgbClr val="DD8047"/>
              </a:buClr>
              <a:buSzPct val="60000"/>
              <a:buFont typeface="+mj-lt"/>
              <a:buAutoNum type="arabicPeriod"/>
            </a:pPr>
            <a:r>
              <a:rPr lang="en-US" sz="2600" dirty="0">
                <a:solidFill>
                  <a:schemeClr val="accent3">
                    <a:lumMod val="75000"/>
                  </a:schemeClr>
                </a:solidFill>
                <a:latin typeface="+mj-lt"/>
              </a:rPr>
              <a:t>Disseminating what is learned.</a:t>
            </a:r>
          </a:p>
          <a:p>
            <a:pPr marL="0" indent="0">
              <a:buNone/>
            </a:pPr>
            <a:endParaRPr lang="en-US" dirty="0"/>
          </a:p>
        </p:txBody>
      </p:sp>
      <p:sp>
        <p:nvSpPr>
          <p:cNvPr id="4" name="Slide Number Placeholder 3"/>
          <p:cNvSpPr>
            <a:spLocks noGrp="1"/>
          </p:cNvSpPr>
          <p:nvPr>
            <p:ph type="sldNum" sz="quarter" idx="11"/>
          </p:nvPr>
        </p:nvSpPr>
        <p:spPr/>
        <p:txBody>
          <a:bodyPr/>
          <a:lstStyle/>
          <a:p>
            <a:fld id="{EC482519-2B1C-49F7-A57A-345B230BA0D8}" type="slidenum">
              <a:rPr lang="en-US" smtClean="0"/>
              <a:pPr/>
              <a:t>5</a:t>
            </a:fld>
            <a:endParaRPr lang="en-US" dirty="0"/>
          </a:p>
        </p:txBody>
      </p:sp>
    </p:spTree>
    <p:extLst>
      <p:ext uri="{BB962C8B-B14F-4D97-AF65-F5344CB8AC3E}">
        <p14:creationId xmlns:p14="http://schemas.microsoft.com/office/powerpoint/2010/main" val="210063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EBPH Framework - Brownson</a:t>
            </a:r>
            <a:endParaRPr lang="en-US" dirty="0"/>
          </a:p>
        </p:txBody>
      </p:sp>
      <p:pic>
        <p:nvPicPr>
          <p:cNvPr id="5" name="Content Placeholder 4"/>
          <p:cNvPicPr>
            <a:picLocks noGrp="1" noChangeAspect="1"/>
          </p:cNvPicPr>
          <p:nvPr>
            <p:ph idx="1"/>
          </p:nvPr>
        </p:nvPicPr>
        <p:blipFill>
          <a:blip r:embed="rId3"/>
          <a:stretch>
            <a:fillRect/>
          </a:stretch>
        </p:blipFill>
        <p:spPr>
          <a:xfrm>
            <a:off x="1371600" y="1185787"/>
            <a:ext cx="6477000" cy="5535688"/>
          </a:xfrm>
          <a:prstGeom prst="rect">
            <a:avLst/>
          </a:prstGeom>
        </p:spPr>
      </p:pic>
      <p:sp>
        <p:nvSpPr>
          <p:cNvPr id="4" name="Slide Number Placeholder 3"/>
          <p:cNvSpPr>
            <a:spLocks noGrp="1"/>
          </p:cNvSpPr>
          <p:nvPr>
            <p:ph type="sldNum" sz="quarter" idx="11"/>
          </p:nvPr>
        </p:nvSpPr>
        <p:spPr/>
        <p:txBody>
          <a:bodyPr/>
          <a:lstStyle/>
          <a:p>
            <a:fld id="{EC482519-2B1C-49F7-A57A-345B230BA0D8}" type="slidenum">
              <a:rPr lang="en-US" smtClean="0"/>
              <a:pPr/>
              <a:t>6</a:t>
            </a:fld>
            <a:endParaRPr lang="en-US" dirty="0"/>
          </a:p>
        </p:txBody>
      </p:sp>
      <p:sp>
        <p:nvSpPr>
          <p:cNvPr id="6" name="TextBox 5"/>
          <p:cNvSpPr txBox="1"/>
          <p:nvPr/>
        </p:nvSpPr>
        <p:spPr>
          <a:xfrm>
            <a:off x="1388165" y="5791200"/>
            <a:ext cx="3733800" cy="830997"/>
          </a:xfrm>
          <a:prstGeom prst="rect">
            <a:avLst/>
          </a:prstGeom>
          <a:noFill/>
        </p:spPr>
        <p:txBody>
          <a:bodyPr wrap="square" rtlCol="0">
            <a:spAutoFit/>
          </a:bodyPr>
          <a:lstStyle/>
          <a:p>
            <a:r>
              <a:rPr lang="en-US" sz="1200" dirty="0"/>
              <a:t>Brownson RC, Fielding JE, Maylahn CM. Evidence-based public health: a fundamental concept for public health practice. Annu. Rev. Public Health. </a:t>
            </a:r>
            <a:r>
              <a:rPr lang="en-US" sz="1200" dirty="0" smtClean="0"/>
              <a:t>2009;30175–201.</a:t>
            </a:r>
            <a:endParaRPr lang="en-US" sz="1200" dirty="0"/>
          </a:p>
        </p:txBody>
      </p:sp>
    </p:spTree>
    <p:extLst>
      <p:ext uri="{BB962C8B-B14F-4D97-AF65-F5344CB8AC3E}">
        <p14:creationId xmlns:p14="http://schemas.microsoft.com/office/powerpoint/2010/main" val="172674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EBPH Project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7537497"/>
              </p:ext>
            </p:extLst>
          </p:nvPr>
        </p:nvGraphicFramePr>
        <p:xfrm>
          <a:off x="493986" y="1280378"/>
          <a:ext cx="8229600" cy="5273041"/>
        </p:xfrm>
        <a:graphic>
          <a:graphicData uri="http://schemas.openxmlformats.org/drawingml/2006/table">
            <a:tbl>
              <a:tblPr firstRow="1" bandRow="1">
                <a:tableStyleId>{5C22544A-7EE6-4342-B048-85BDC9FD1C3A}</a:tableStyleId>
              </a:tblPr>
              <a:tblGrid>
                <a:gridCol w="1676400"/>
                <a:gridCol w="3733800"/>
                <a:gridCol w="2819400"/>
              </a:tblGrid>
              <a:tr h="711565">
                <a:tc>
                  <a:txBody>
                    <a:bodyPr/>
                    <a:lstStyle/>
                    <a:p>
                      <a:r>
                        <a:rPr lang="en-US" dirty="0" smtClean="0"/>
                        <a:t>When</a:t>
                      </a:r>
                      <a:endParaRPr lang="en-US" dirty="0"/>
                    </a:p>
                  </a:txBody>
                  <a:tcPr/>
                </a:tc>
                <a:tc>
                  <a:txBody>
                    <a:bodyPr/>
                    <a:lstStyle/>
                    <a:p>
                      <a:r>
                        <a:rPr lang="en-US" dirty="0" smtClean="0"/>
                        <a:t>Activity</a:t>
                      </a:r>
                      <a:endParaRPr lang="en-US" dirty="0"/>
                    </a:p>
                  </a:txBody>
                  <a:tcPr/>
                </a:tc>
                <a:tc>
                  <a:txBody>
                    <a:bodyPr/>
                    <a:lstStyle/>
                    <a:p>
                      <a:r>
                        <a:rPr lang="en-US" dirty="0" smtClean="0"/>
                        <a:t>Who</a:t>
                      </a:r>
                      <a:endParaRPr lang="en-US" dirty="0"/>
                    </a:p>
                  </a:txBody>
                  <a:tcPr/>
                </a:tc>
              </a:tr>
              <a:tr h="440206">
                <a:tc>
                  <a:txBody>
                    <a:bodyPr/>
                    <a:lstStyle/>
                    <a:p>
                      <a:r>
                        <a:rPr lang="en-US" dirty="0" smtClean="0"/>
                        <a:t>Ongoing</a:t>
                      </a:r>
                      <a:endParaRPr lang="en-US" dirty="0"/>
                    </a:p>
                  </a:txBody>
                  <a:tcPr/>
                </a:tc>
                <a:tc>
                  <a:txBody>
                    <a:bodyPr/>
                    <a:lstStyle/>
                    <a:p>
                      <a:r>
                        <a:rPr lang="en-US" dirty="0" smtClean="0"/>
                        <a:t>Ensure EBPH in program plans</a:t>
                      </a:r>
                    </a:p>
                    <a:p>
                      <a:r>
                        <a:rPr lang="en-US" dirty="0" smtClean="0"/>
                        <a:t>Program-specific webinars</a:t>
                      </a:r>
                      <a:endParaRPr lang="en-US" dirty="0"/>
                    </a:p>
                  </a:txBody>
                  <a:tcPr/>
                </a:tc>
                <a:tc>
                  <a:txBody>
                    <a:bodyPr/>
                    <a:lstStyle/>
                    <a:p>
                      <a:r>
                        <a:rPr lang="en-US" dirty="0" smtClean="0"/>
                        <a:t>OCDPHP &amp; Partners</a:t>
                      </a:r>
                      <a:endParaRPr lang="en-US" dirty="0"/>
                    </a:p>
                  </a:txBody>
                  <a:tcPr/>
                </a:tc>
              </a:tr>
              <a:tr h="440206">
                <a:tc>
                  <a:txBody>
                    <a:bodyPr/>
                    <a:lstStyle/>
                    <a:p>
                      <a:r>
                        <a:rPr lang="en-US" dirty="0" smtClean="0"/>
                        <a:t>Feb 2014</a:t>
                      </a:r>
                      <a:endParaRPr lang="en-US" dirty="0"/>
                    </a:p>
                  </a:txBody>
                  <a:tcPr/>
                </a:tc>
                <a:tc>
                  <a:txBody>
                    <a:bodyPr/>
                    <a:lstStyle/>
                    <a:p>
                      <a:r>
                        <a:rPr lang="en-US" dirty="0" smtClean="0"/>
                        <a:t>Baseline survey</a:t>
                      </a:r>
                      <a:endParaRPr lang="en-US" dirty="0"/>
                    </a:p>
                  </a:txBody>
                  <a:tcPr/>
                </a:tc>
                <a:tc>
                  <a:txBody>
                    <a:bodyPr/>
                    <a:lstStyle/>
                    <a:p>
                      <a:r>
                        <a:rPr lang="en-US" dirty="0" smtClean="0"/>
                        <a:t>PRC/OCDPHP/Partners</a:t>
                      </a:r>
                      <a:endParaRPr lang="en-US" dirty="0"/>
                    </a:p>
                  </a:txBody>
                  <a:tcPr/>
                </a:tc>
              </a:tr>
              <a:tr h="440206">
                <a:tc>
                  <a:txBody>
                    <a:bodyPr/>
                    <a:lstStyle/>
                    <a:p>
                      <a:r>
                        <a:rPr lang="en-US" dirty="0" smtClean="0"/>
                        <a:t>March 2014</a:t>
                      </a:r>
                      <a:endParaRPr lang="en-US" dirty="0"/>
                    </a:p>
                  </a:txBody>
                  <a:tcPr/>
                </a:tc>
                <a:tc>
                  <a:txBody>
                    <a:bodyPr/>
                    <a:lstStyle/>
                    <a:p>
                      <a:r>
                        <a:rPr lang="en-US" dirty="0" smtClean="0"/>
                        <a:t>EBPH Training</a:t>
                      </a:r>
                      <a:r>
                        <a:rPr lang="en-US" baseline="0" dirty="0" smtClean="0"/>
                        <a:t> in Pierre, SD</a:t>
                      </a:r>
                      <a:endParaRPr lang="en-US" dirty="0"/>
                    </a:p>
                  </a:txBody>
                  <a:tcPr/>
                </a:tc>
                <a:tc>
                  <a:txBody>
                    <a:bodyPr/>
                    <a:lstStyle/>
                    <a:p>
                      <a:r>
                        <a:rPr lang="en-US" dirty="0" smtClean="0"/>
                        <a:t>PRC&amp; 35 DOH/Partners</a:t>
                      </a:r>
                      <a:endParaRPr lang="en-US" dirty="0"/>
                    </a:p>
                  </a:txBody>
                  <a:tcPr/>
                </a:tc>
              </a:tr>
              <a:tr h="440206">
                <a:tc>
                  <a:txBody>
                    <a:bodyPr/>
                    <a:lstStyle/>
                    <a:p>
                      <a:r>
                        <a:rPr lang="en-US" dirty="0" smtClean="0"/>
                        <a:t>July 2014-now</a:t>
                      </a:r>
                      <a:endParaRPr lang="en-US" dirty="0"/>
                    </a:p>
                  </a:txBody>
                  <a:tcPr/>
                </a:tc>
                <a:tc>
                  <a:txBody>
                    <a:bodyPr/>
                    <a:lstStyle/>
                    <a:p>
                      <a:r>
                        <a:rPr lang="en-US" dirty="0" smtClean="0"/>
                        <a:t>EBPH in partner calls &amp; meetings</a:t>
                      </a:r>
                    </a:p>
                    <a:p>
                      <a:r>
                        <a:rPr lang="en-US" dirty="0" smtClean="0"/>
                        <a:t>Restructured</a:t>
                      </a:r>
                      <a:r>
                        <a:rPr lang="en-US" baseline="0" dirty="0" smtClean="0"/>
                        <a:t> programs &amp; contracts</a:t>
                      </a:r>
                      <a:endParaRPr lang="en-US" dirty="0" smtClean="0"/>
                    </a:p>
                  </a:txBody>
                  <a:tcPr/>
                </a:tc>
                <a:tc>
                  <a:txBody>
                    <a:bodyPr/>
                    <a:lstStyle/>
                    <a:p>
                      <a:r>
                        <a:rPr lang="en-US" dirty="0" smtClean="0"/>
                        <a:t>OCDPHP &amp; Partners</a:t>
                      </a:r>
                    </a:p>
                  </a:txBody>
                  <a:tcPr/>
                </a:tc>
              </a:tr>
              <a:tr h="440206">
                <a:tc>
                  <a:txBody>
                    <a:bodyPr/>
                    <a:lstStyle/>
                    <a:p>
                      <a:r>
                        <a:rPr lang="en-US" dirty="0" smtClean="0"/>
                        <a:t>March</a:t>
                      </a:r>
                      <a:r>
                        <a:rPr lang="en-US" baseline="0" dirty="0" smtClean="0"/>
                        <a:t> </a:t>
                      </a:r>
                      <a:r>
                        <a:rPr lang="en-US" dirty="0" smtClean="0"/>
                        <a:t>2015</a:t>
                      </a:r>
                      <a:endParaRPr lang="en-US" dirty="0"/>
                    </a:p>
                  </a:txBody>
                  <a:tcPr/>
                </a:tc>
                <a:tc>
                  <a:txBody>
                    <a:bodyPr/>
                    <a:lstStyle/>
                    <a:p>
                      <a:r>
                        <a:rPr lang="en-US" dirty="0" smtClean="0"/>
                        <a:t>SD EBPH definition, talking points</a:t>
                      </a:r>
                      <a:endParaRPr lang="en-US" dirty="0"/>
                    </a:p>
                  </a:txBody>
                  <a:tcPr/>
                </a:tc>
                <a:tc>
                  <a:txBody>
                    <a:bodyPr/>
                    <a:lstStyle/>
                    <a:p>
                      <a:r>
                        <a:rPr lang="en-US" dirty="0" smtClean="0"/>
                        <a:t>Derrick Haskins </a:t>
                      </a:r>
                      <a:r>
                        <a:rPr lang="en-US" baseline="0" dirty="0" smtClean="0"/>
                        <a:t>&amp; </a:t>
                      </a:r>
                      <a:r>
                        <a:rPr lang="en-US" dirty="0" smtClean="0"/>
                        <a:t>Group</a:t>
                      </a:r>
                      <a:endParaRPr lang="en-US" dirty="0"/>
                    </a:p>
                  </a:txBody>
                  <a:tcPr/>
                </a:tc>
              </a:tr>
              <a:tr h="440206">
                <a:tc>
                  <a:txBody>
                    <a:bodyPr/>
                    <a:lstStyle/>
                    <a:p>
                      <a:r>
                        <a:rPr lang="en-US" dirty="0" smtClean="0"/>
                        <a:t>2015 - 2016</a:t>
                      </a:r>
                      <a:endParaRPr lang="en-US" dirty="0"/>
                    </a:p>
                  </a:txBody>
                  <a:tcPr/>
                </a:tc>
                <a:tc>
                  <a:txBody>
                    <a:bodyPr/>
                    <a:lstStyle/>
                    <a:p>
                      <a:r>
                        <a:rPr lang="en-US" dirty="0" smtClean="0"/>
                        <a:t>EBPH in employee individual plans</a:t>
                      </a:r>
                    </a:p>
                    <a:p>
                      <a:r>
                        <a:rPr lang="en-US" dirty="0" smtClean="0"/>
                        <a:t>New CD state plan,</a:t>
                      </a:r>
                      <a:r>
                        <a:rPr lang="en-US" baseline="0" dirty="0" smtClean="0"/>
                        <a:t> </a:t>
                      </a:r>
                      <a:r>
                        <a:rPr lang="en-US" dirty="0" smtClean="0"/>
                        <a:t>program plans</a:t>
                      </a:r>
                      <a:endParaRPr lang="en-US" dirty="0"/>
                    </a:p>
                  </a:txBody>
                  <a:tcPr/>
                </a:tc>
                <a:tc>
                  <a:txBody>
                    <a:bodyPr/>
                    <a:lstStyle/>
                    <a:p>
                      <a:r>
                        <a:rPr lang="en-US" dirty="0" smtClean="0"/>
                        <a:t>OCDPHP</a:t>
                      </a:r>
                    </a:p>
                    <a:p>
                      <a:r>
                        <a:rPr lang="en-US" dirty="0" smtClean="0"/>
                        <a:t>OCDPHP and Partners</a:t>
                      </a:r>
                      <a:endParaRPr lang="en-US" dirty="0"/>
                    </a:p>
                  </a:txBody>
                  <a:tcPr/>
                </a:tc>
              </a:tr>
              <a:tr h="440206">
                <a:tc>
                  <a:txBody>
                    <a:bodyPr/>
                    <a:lstStyle/>
                    <a:p>
                      <a:r>
                        <a:rPr lang="en-US" dirty="0" smtClean="0"/>
                        <a:t>Feb 2016</a:t>
                      </a:r>
                      <a:endParaRPr lang="en-US" dirty="0"/>
                    </a:p>
                  </a:txBody>
                  <a:tcPr/>
                </a:tc>
                <a:tc>
                  <a:txBody>
                    <a:bodyPr/>
                    <a:lstStyle/>
                    <a:p>
                      <a:r>
                        <a:rPr lang="en-US" dirty="0" smtClean="0"/>
                        <a:t>Post survey</a:t>
                      </a:r>
                      <a:endParaRPr lang="en-US" dirty="0"/>
                    </a:p>
                  </a:txBody>
                  <a:tcPr/>
                </a:tc>
                <a:tc>
                  <a:txBody>
                    <a:bodyPr/>
                    <a:lstStyle/>
                    <a:p>
                      <a:r>
                        <a:rPr lang="en-US" dirty="0" smtClean="0"/>
                        <a:t>PRC/OCDPHP/Partners</a:t>
                      </a:r>
                      <a:endParaRPr lang="en-US" dirty="0"/>
                    </a:p>
                  </a:txBody>
                  <a:tcPr/>
                </a:tc>
              </a:tr>
              <a:tr h="440206">
                <a:tc>
                  <a:txBody>
                    <a:bodyPr/>
                    <a:lstStyle/>
                    <a:p>
                      <a:r>
                        <a:rPr lang="en-US" dirty="0" smtClean="0"/>
                        <a:t>March 2016</a:t>
                      </a:r>
                      <a:endParaRPr lang="en-US" dirty="0"/>
                    </a:p>
                  </a:txBody>
                  <a:tcPr/>
                </a:tc>
                <a:tc>
                  <a:txBody>
                    <a:bodyPr/>
                    <a:lstStyle/>
                    <a:p>
                      <a:r>
                        <a:rPr lang="en-US" dirty="0" smtClean="0"/>
                        <a:t>EBPH Refresher in Partner Call</a:t>
                      </a:r>
                      <a:endParaRPr lang="en-US" dirty="0"/>
                    </a:p>
                  </a:txBody>
                  <a:tcPr/>
                </a:tc>
                <a:tc>
                  <a:txBody>
                    <a:bodyPr/>
                    <a:lstStyle/>
                    <a:p>
                      <a:r>
                        <a:rPr lang="en-US" dirty="0" smtClean="0"/>
                        <a:t>Sandi Melstad</a:t>
                      </a:r>
                      <a:endParaRPr lang="en-US" dirty="0"/>
                    </a:p>
                  </a:txBody>
                  <a:tcPr/>
                </a:tc>
              </a:tr>
              <a:tr h="440206">
                <a:tc>
                  <a:txBody>
                    <a:bodyPr/>
                    <a:lstStyle/>
                    <a:p>
                      <a:r>
                        <a:rPr lang="en-US" dirty="0" smtClean="0"/>
                        <a:t>Mar-Jul</a:t>
                      </a:r>
                      <a:r>
                        <a:rPr lang="en-US" baseline="0" dirty="0" smtClean="0"/>
                        <a:t> 2016</a:t>
                      </a:r>
                      <a:endParaRPr lang="en-US" dirty="0"/>
                    </a:p>
                  </a:txBody>
                  <a:tcPr/>
                </a:tc>
                <a:tc>
                  <a:txBody>
                    <a:bodyPr/>
                    <a:lstStyle/>
                    <a:p>
                      <a:r>
                        <a:rPr lang="en-US" dirty="0" smtClean="0"/>
                        <a:t>Interviews – 4 DOH, 8 Partners</a:t>
                      </a:r>
                      <a:endParaRPr lang="en-US" dirty="0"/>
                    </a:p>
                  </a:txBody>
                  <a:tcPr/>
                </a:tc>
                <a:tc>
                  <a:txBody>
                    <a:bodyPr/>
                    <a:lstStyle/>
                    <a:p>
                      <a:r>
                        <a:rPr lang="en-US" dirty="0" smtClean="0"/>
                        <a:t>PRC/DOH/Partners</a:t>
                      </a:r>
                      <a:endParaRPr lang="en-US" dirty="0"/>
                    </a:p>
                  </a:txBody>
                  <a:tcPr/>
                </a:tc>
              </a:tr>
            </a:tbl>
          </a:graphicData>
        </a:graphic>
      </p:graphicFrame>
      <p:sp>
        <p:nvSpPr>
          <p:cNvPr id="4" name="Slide Number Placeholder 3"/>
          <p:cNvSpPr>
            <a:spLocks noGrp="1"/>
          </p:cNvSpPr>
          <p:nvPr>
            <p:ph type="sldNum" sz="quarter" idx="11"/>
          </p:nvPr>
        </p:nvSpPr>
        <p:spPr/>
        <p:txBody>
          <a:bodyPr/>
          <a:lstStyle/>
          <a:p>
            <a:fld id="{EC482519-2B1C-49F7-A57A-345B230BA0D8}" type="slidenum">
              <a:rPr lang="en-US" smtClean="0"/>
              <a:pPr/>
              <a:t>7</a:t>
            </a:fld>
            <a:endParaRPr lang="en-US" dirty="0"/>
          </a:p>
        </p:txBody>
      </p:sp>
    </p:spTree>
    <p:extLst>
      <p:ext uri="{BB962C8B-B14F-4D97-AF65-F5344CB8AC3E}">
        <p14:creationId xmlns:p14="http://schemas.microsoft.com/office/powerpoint/2010/main" val="4201807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EBPH Impact - Interviews</a:t>
            </a:r>
            <a:endParaRPr lang="en-US" dirty="0"/>
          </a:p>
        </p:txBody>
      </p:sp>
      <p:sp>
        <p:nvSpPr>
          <p:cNvPr id="3" name="Content Placeholder 2"/>
          <p:cNvSpPr>
            <a:spLocks noGrp="1"/>
          </p:cNvSpPr>
          <p:nvPr>
            <p:ph idx="1"/>
          </p:nvPr>
        </p:nvSpPr>
        <p:spPr>
          <a:xfrm>
            <a:off x="438807" y="1265348"/>
            <a:ext cx="8382000" cy="5303837"/>
          </a:xfrm>
        </p:spPr>
        <p:txBody>
          <a:bodyPr/>
          <a:lstStyle/>
          <a:p>
            <a:pPr>
              <a:spcAft>
                <a:spcPts val="600"/>
              </a:spcAft>
            </a:pPr>
            <a:r>
              <a:rPr lang="en-US" sz="2400" dirty="0" smtClean="0"/>
              <a:t>Improved data collection &amp; use: </a:t>
            </a:r>
            <a:r>
              <a:rPr lang="en-US" sz="2000" dirty="0" smtClean="0"/>
              <a:t>“We always start with the data” </a:t>
            </a:r>
          </a:p>
          <a:p>
            <a:pPr>
              <a:spcAft>
                <a:spcPts val="600"/>
              </a:spcAft>
            </a:pPr>
            <a:r>
              <a:rPr lang="en-US" sz="2400" dirty="0" smtClean="0"/>
              <a:t>Improved evaluation: </a:t>
            </a:r>
            <a:r>
              <a:rPr lang="en-US" sz="2000" dirty="0" smtClean="0"/>
              <a:t>“We track this data year-to-year to see if we’re making a difference.” “We make adjustments in our work plans”</a:t>
            </a:r>
          </a:p>
          <a:p>
            <a:pPr>
              <a:spcAft>
                <a:spcPts val="600"/>
              </a:spcAft>
            </a:pPr>
            <a:r>
              <a:rPr lang="en-US" sz="2400" dirty="0" smtClean="0"/>
              <a:t>Better programming &amp; services: </a:t>
            </a:r>
            <a:r>
              <a:rPr lang="en-US" sz="2000" dirty="0" smtClean="0"/>
              <a:t>“Now the rigor is stronger” “Helped us keep EB thinking at the forefront in our planning”</a:t>
            </a:r>
          </a:p>
          <a:p>
            <a:pPr>
              <a:spcAft>
                <a:spcPts val="600"/>
              </a:spcAft>
            </a:pPr>
            <a:r>
              <a:rPr lang="en-US" sz="2400" dirty="0" smtClean="0"/>
              <a:t>Successes:</a:t>
            </a:r>
            <a:r>
              <a:rPr lang="en-US" sz="2000" dirty="0" smtClean="0"/>
              <a:t> “We do things that have impact…make a difference”</a:t>
            </a:r>
          </a:p>
          <a:p>
            <a:pPr>
              <a:spcAft>
                <a:spcPts val="600"/>
              </a:spcAft>
            </a:pPr>
            <a:r>
              <a:rPr lang="en-US" sz="2400" dirty="0" smtClean="0"/>
              <a:t>Collaboration: </a:t>
            </a:r>
            <a:r>
              <a:rPr lang="en-US" sz="2000" dirty="0" smtClean="0"/>
              <a:t>“I think we’re better about sharing [EB information] with folks outside of our program areas just so that everybody is kind of up to date on the latest evidence.”</a:t>
            </a:r>
          </a:p>
          <a:p>
            <a:pPr>
              <a:spcAft>
                <a:spcPts val="600"/>
              </a:spcAft>
            </a:pPr>
            <a:r>
              <a:rPr lang="en-US" sz="2400" dirty="0" smtClean="0"/>
              <a:t>Influence on organizational culture: </a:t>
            </a:r>
            <a:r>
              <a:rPr lang="en-US" sz="2000" dirty="0" smtClean="0"/>
              <a:t>[EBPH] “is part of who we are and what we do”, “has become natural language” “having that continued conversation” “more systematic now” “proactive” now, an “underlying expectation”, “held us accountable”, “not just a buzzword”</a:t>
            </a:r>
          </a:p>
        </p:txBody>
      </p:sp>
      <p:sp>
        <p:nvSpPr>
          <p:cNvPr id="4" name="Slide Number Placeholder 3"/>
          <p:cNvSpPr>
            <a:spLocks noGrp="1"/>
          </p:cNvSpPr>
          <p:nvPr>
            <p:ph type="sldNum" sz="quarter" idx="11"/>
          </p:nvPr>
        </p:nvSpPr>
        <p:spPr/>
        <p:txBody>
          <a:bodyPr/>
          <a:lstStyle/>
          <a:p>
            <a:fld id="{EC482519-2B1C-49F7-A57A-345B230BA0D8}" type="slidenum">
              <a:rPr lang="en-US" smtClean="0"/>
              <a:pPr/>
              <a:t>8</a:t>
            </a:fld>
            <a:endParaRPr lang="en-US" dirty="0"/>
          </a:p>
        </p:txBody>
      </p:sp>
    </p:spTree>
    <p:extLst>
      <p:ext uri="{BB962C8B-B14F-4D97-AF65-F5344CB8AC3E}">
        <p14:creationId xmlns:p14="http://schemas.microsoft.com/office/powerpoint/2010/main" val="248537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EBPH Facilitators </a:t>
            </a:r>
            <a:endParaRPr lang="en-US" dirty="0"/>
          </a:p>
        </p:txBody>
      </p:sp>
      <p:sp>
        <p:nvSpPr>
          <p:cNvPr id="3" name="Content Placeholder 2"/>
          <p:cNvSpPr>
            <a:spLocks noGrp="1"/>
          </p:cNvSpPr>
          <p:nvPr>
            <p:ph idx="1"/>
          </p:nvPr>
        </p:nvSpPr>
        <p:spPr>
          <a:xfrm>
            <a:off x="446690" y="1115520"/>
            <a:ext cx="8229600" cy="5600700"/>
          </a:xfrm>
        </p:spPr>
        <p:txBody>
          <a:bodyPr/>
          <a:lstStyle/>
          <a:p>
            <a:r>
              <a:rPr lang="en-US" sz="2400" dirty="0"/>
              <a:t>Leadership </a:t>
            </a:r>
            <a:r>
              <a:rPr lang="en-US" sz="2400" dirty="0" smtClean="0"/>
              <a:t>support and reminders – DOH &amp; Partners</a:t>
            </a:r>
          </a:p>
          <a:p>
            <a:pPr lvl="1"/>
            <a:r>
              <a:rPr lang="en-US" sz="2000" dirty="0" smtClean="0"/>
              <a:t>“In planning groups “we ask what’s the evidence for this…”</a:t>
            </a:r>
          </a:p>
          <a:p>
            <a:pPr lvl="1"/>
            <a:r>
              <a:rPr lang="en-US" sz="2000" dirty="0" smtClean="0"/>
              <a:t>Putting it into every application helped solidify it</a:t>
            </a:r>
          </a:p>
          <a:p>
            <a:r>
              <a:rPr lang="en-US" sz="2400" dirty="0"/>
              <a:t>Community needs </a:t>
            </a:r>
            <a:r>
              <a:rPr lang="en-US" sz="2400" dirty="0" smtClean="0"/>
              <a:t>assessments</a:t>
            </a:r>
          </a:p>
          <a:p>
            <a:pPr lvl="1"/>
            <a:r>
              <a:rPr lang="en-US" sz="2000" dirty="0" smtClean="0"/>
              <a:t>Findings persuaded people to address top issues with EB</a:t>
            </a:r>
          </a:p>
          <a:p>
            <a:pPr lvl="1"/>
            <a:r>
              <a:rPr lang="en-US" sz="2000" dirty="0"/>
              <a:t>CTG grant got partners &amp; DOH working on same things &amp; established pattern of CHA/select </a:t>
            </a:r>
            <a:r>
              <a:rPr lang="en-US" sz="2000" dirty="0" smtClean="0"/>
              <a:t>approaches/evaluate</a:t>
            </a:r>
          </a:p>
          <a:p>
            <a:r>
              <a:rPr lang="en-US" sz="2400" dirty="0" smtClean="0"/>
              <a:t>Understanding why: </a:t>
            </a:r>
            <a:r>
              <a:rPr lang="en-US" sz="2000" dirty="0" smtClean="0"/>
              <a:t>“More mindful of why” we do what we do</a:t>
            </a:r>
          </a:p>
          <a:p>
            <a:r>
              <a:rPr lang="en-US" sz="2400" dirty="0" smtClean="0"/>
              <a:t>Understanding EB takes more time</a:t>
            </a:r>
          </a:p>
          <a:p>
            <a:r>
              <a:rPr lang="en-US" sz="2400" dirty="0" smtClean="0"/>
              <a:t>Collaborative teams, relationships with respect &amp; trust</a:t>
            </a:r>
          </a:p>
          <a:p>
            <a:r>
              <a:rPr lang="en-US" sz="2400" dirty="0" smtClean="0"/>
              <a:t>Partner promotion of EBPH</a:t>
            </a:r>
          </a:p>
          <a:p>
            <a:r>
              <a:rPr lang="en-US" sz="2400" dirty="0" smtClean="0"/>
              <a:t>Training opportunities</a:t>
            </a:r>
          </a:p>
          <a:p>
            <a:r>
              <a:rPr lang="en-US" sz="2400" dirty="0" smtClean="0"/>
              <a:t>ACA, healthcare reform</a:t>
            </a:r>
          </a:p>
        </p:txBody>
      </p:sp>
      <p:sp>
        <p:nvSpPr>
          <p:cNvPr id="4" name="Slide Number Placeholder 3"/>
          <p:cNvSpPr>
            <a:spLocks noGrp="1"/>
          </p:cNvSpPr>
          <p:nvPr>
            <p:ph type="sldNum" sz="quarter" idx="11"/>
          </p:nvPr>
        </p:nvSpPr>
        <p:spPr/>
        <p:txBody>
          <a:bodyPr/>
          <a:lstStyle/>
          <a:p>
            <a:fld id="{EC482519-2B1C-49F7-A57A-345B230BA0D8}" type="slidenum">
              <a:rPr lang="en-US" smtClean="0"/>
              <a:pPr/>
              <a:t>9</a:t>
            </a:fld>
            <a:endParaRPr lang="en-US" dirty="0"/>
          </a:p>
        </p:txBody>
      </p:sp>
    </p:spTree>
    <p:extLst>
      <p:ext uri="{BB962C8B-B14F-4D97-AF65-F5344CB8AC3E}">
        <p14:creationId xmlns:p14="http://schemas.microsoft.com/office/powerpoint/2010/main" val="3432714196"/>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Theme1">
  <a:themeElements>
    <a:clrScheme name="Custom 1">
      <a:dk1>
        <a:srgbClr val="002060"/>
      </a:dk1>
      <a:lt1>
        <a:sysClr val="window" lastClr="FFFFFF"/>
      </a:lt1>
      <a:dk2>
        <a:srgbClr val="096593"/>
      </a:dk2>
      <a:lt2>
        <a:srgbClr val="C8E791"/>
      </a:lt2>
      <a:accent1>
        <a:srgbClr val="4BACC6"/>
      </a:accent1>
      <a:accent2>
        <a:srgbClr val="3F3F3F"/>
      </a:accent2>
      <a:accent3>
        <a:srgbClr val="7CBF33"/>
      </a:accent3>
      <a:accent4>
        <a:srgbClr val="5858AE"/>
      </a:accent4>
      <a:accent5>
        <a:srgbClr val="7F7F7F"/>
      </a:accent5>
      <a:accent6>
        <a:srgbClr val="002060"/>
      </a:accent6>
      <a:hlink>
        <a:srgbClr val="639828"/>
      </a:hlink>
      <a:folHlink>
        <a:srgbClr val="0754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1505</TotalTime>
  <Words>1632</Words>
  <Application>Microsoft Office PowerPoint</Application>
  <PresentationFormat>On-screen Show (4:3)</PresentationFormat>
  <Paragraphs>287</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Century Gothic</vt:lpstr>
      <vt:lpstr>Wingdings</vt:lpstr>
      <vt:lpstr>Theme1</vt:lpstr>
      <vt:lpstr> Evidence-Based Chronic Disease Prevention in South Dakota:  Where Are We Now, Lessons Learned, and Next Steps   Peg Allen Chronic Disease Partners Meeting Mitchell, South Dakota July 27, 2016</vt:lpstr>
      <vt:lpstr>Acknowledgements</vt:lpstr>
      <vt:lpstr>Outline</vt:lpstr>
      <vt:lpstr>SD EBPH Definition</vt:lpstr>
      <vt:lpstr>Basic Steps in EBPH</vt:lpstr>
      <vt:lpstr>EBPH Framework - Brownson</vt:lpstr>
      <vt:lpstr>EBPH Project Timeline</vt:lpstr>
      <vt:lpstr>EBPH Impact - Interviews</vt:lpstr>
      <vt:lpstr>EBPH Facilitators </vt:lpstr>
      <vt:lpstr>EBPH Challenges</vt:lpstr>
      <vt:lpstr>Recommendations from Interviews</vt:lpstr>
      <vt:lpstr>More Recommendations  from Interviews</vt:lpstr>
      <vt:lpstr>Issue: Your Recommendations </vt:lpstr>
      <vt:lpstr>SD EBPH Surveys</vt:lpstr>
      <vt:lpstr>PowerPoint Presentation</vt:lpstr>
      <vt:lpstr>EBPH Experience SD 2016 vs. 2014</vt:lpstr>
      <vt:lpstr>Perceived Support for EBPH SD 2016 vs 2014</vt:lpstr>
      <vt:lpstr>EBPH Skills</vt:lpstr>
      <vt:lpstr>SD Data Summaries</vt:lpstr>
      <vt:lpstr>PowerPoint Presentation</vt:lpstr>
      <vt:lpstr>Interview Recommendations for  DOH Online Materials</vt:lpstr>
      <vt:lpstr>Summary Recommendations</vt:lpstr>
      <vt:lpstr>!!Thank you!!</vt:lpstr>
    </vt:vector>
  </TitlesOfParts>
  <Company>Washington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Public Health:   A course in chronic disease prevention  Module 1:  Introduction and Overview  June 2013</dc:title>
  <dc:creator>Health</dc:creator>
  <cp:lastModifiedBy>Peg Allen</cp:lastModifiedBy>
  <cp:revision>197</cp:revision>
  <cp:lastPrinted>2016-08-12T14:19:10Z</cp:lastPrinted>
  <dcterms:created xsi:type="dcterms:W3CDTF">2014-03-18T18:09:02Z</dcterms:created>
  <dcterms:modified xsi:type="dcterms:W3CDTF">2016-08-12T14:30:05Z</dcterms:modified>
</cp:coreProperties>
</file>