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33" r:id="rId1"/>
  </p:sldMasterIdLst>
  <p:notesMasterIdLst>
    <p:notesMasterId r:id="rId48"/>
  </p:notesMasterIdLst>
  <p:handoutMasterIdLst>
    <p:handoutMasterId r:id="rId49"/>
  </p:handoutMasterIdLst>
  <p:sldIdLst>
    <p:sldId id="287" r:id="rId2"/>
    <p:sldId id="316" r:id="rId3"/>
    <p:sldId id="317" r:id="rId4"/>
    <p:sldId id="322" r:id="rId5"/>
    <p:sldId id="354" r:id="rId6"/>
    <p:sldId id="371" r:id="rId7"/>
    <p:sldId id="282" r:id="rId8"/>
    <p:sldId id="331" r:id="rId9"/>
    <p:sldId id="332" r:id="rId10"/>
    <p:sldId id="333" r:id="rId11"/>
    <p:sldId id="338" r:id="rId12"/>
    <p:sldId id="281" r:id="rId13"/>
    <p:sldId id="336" r:id="rId14"/>
    <p:sldId id="337" r:id="rId15"/>
    <p:sldId id="339" r:id="rId16"/>
    <p:sldId id="340" r:id="rId17"/>
    <p:sldId id="341" r:id="rId18"/>
    <p:sldId id="342" r:id="rId19"/>
    <p:sldId id="343" r:id="rId20"/>
    <p:sldId id="344" r:id="rId21"/>
    <p:sldId id="366" r:id="rId22"/>
    <p:sldId id="310" r:id="rId23"/>
    <p:sldId id="359" r:id="rId24"/>
    <p:sldId id="360" r:id="rId25"/>
    <p:sldId id="361" r:id="rId26"/>
    <p:sldId id="362" r:id="rId27"/>
    <p:sldId id="363" r:id="rId28"/>
    <p:sldId id="345" r:id="rId29"/>
    <p:sldId id="346" r:id="rId30"/>
    <p:sldId id="347" r:id="rId31"/>
    <p:sldId id="348" r:id="rId32"/>
    <p:sldId id="349" r:id="rId33"/>
    <p:sldId id="350" r:id="rId34"/>
    <p:sldId id="351" r:id="rId35"/>
    <p:sldId id="352" r:id="rId36"/>
    <p:sldId id="353" r:id="rId37"/>
    <p:sldId id="367" r:id="rId38"/>
    <p:sldId id="355" r:id="rId39"/>
    <p:sldId id="356" r:id="rId40"/>
    <p:sldId id="357" r:id="rId41"/>
    <p:sldId id="368" r:id="rId42"/>
    <p:sldId id="369" r:id="rId43"/>
    <p:sldId id="312" r:id="rId44"/>
    <p:sldId id="364" r:id="rId45"/>
    <p:sldId id="370" r:id="rId46"/>
    <p:sldId id="358"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9B2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09" autoAdjust="0"/>
  </p:normalViewPr>
  <p:slideViewPr>
    <p:cSldViewPr snapToGrid="0" snapToObjects="1">
      <p:cViewPr>
        <p:scale>
          <a:sx n="66" d="100"/>
          <a:sy n="66" d="100"/>
        </p:scale>
        <p:origin x="-13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72"/>
    </p:cViewPr>
  </p:sorterViewPr>
  <p:notesViewPr>
    <p:cSldViewPr snapToGrid="0" snapToObjects="1">
      <p:cViewPr varScale="1">
        <p:scale>
          <a:sx n="122" d="100"/>
          <a:sy n="122" d="100"/>
        </p:scale>
        <p:origin x="-294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Sheet1!$A$2</c:f>
              <c:strCache>
                <c:ptCount val="1"/>
                <c:pt idx="0">
                  <c:v>Determining appropriate data collection methods (e.g. focus groups, surveys, secondary data)</c:v>
                </c:pt>
              </c:strCache>
            </c:strRef>
          </c:tx>
          <c:dLbls>
            <c:txPr>
              <a:bodyPr/>
              <a:lstStyle/>
              <a:p>
                <a:pPr>
                  <a:defRPr b="1">
                    <a:solidFill>
                      <a:schemeClr val="accent5"/>
                    </a:solidFill>
                  </a:defRPr>
                </a:pPr>
                <a:endParaRPr lang="en-US"/>
              </a:p>
            </c:txPr>
            <c:showVal val="1"/>
          </c:dLbls>
          <c:cat>
            <c:strRef>
              <c:f>Sheet1!$B$1</c:f>
              <c:strCache>
                <c:ptCount val="1"/>
                <c:pt idx="0">
                  <c:v>Series 1</c:v>
                </c:pt>
              </c:strCache>
            </c:strRef>
          </c:cat>
          <c:val>
            <c:numRef>
              <c:f>Sheet1!$B$2</c:f>
              <c:numCache>
                <c:formatCode>0.0%</c:formatCode>
                <c:ptCount val="1"/>
                <c:pt idx="0">
                  <c:v>0.5</c:v>
                </c:pt>
              </c:numCache>
            </c:numRef>
          </c:val>
        </c:ser>
        <c:ser>
          <c:idx val="1"/>
          <c:order val="1"/>
          <c:tx>
            <c:strRef>
              <c:f>Sheet1!$A$3</c:f>
              <c:strCache>
                <c:ptCount val="1"/>
                <c:pt idx="0">
                  <c:v>Where to access data</c:v>
                </c:pt>
              </c:strCache>
            </c:strRef>
          </c:tx>
          <c:dLbls>
            <c:txPr>
              <a:bodyPr/>
              <a:lstStyle/>
              <a:p>
                <a:pPr>
                  <a:defRPr b="1"/>
                </a:pPr>
                <a:endParaRPr lang="en-US"/>
              </a:p>
            </c:txPr>
            <c:showVal val="1"/>
          </c:dLbls>
          <c:cat>
            <c:strRef>
              <c:f>Sheet1!$B$1</c:f>
              <c:strCache>
                <c:ptCount val="1"/>
                <c:pt idx="0">
                  <c:v>Series 1</c:v>
                </c:pt>
              </c:strCache>
            </c:strRef>
          </c:cat>
          <c:val>
            <c:numRef>
              <c:f>Sheet1!$B$3</c:f>
              <c:numCache>
                <c:formatCode>0.0%</c:formatCode>
                <c:ptCount val="1"/>
                <c:pt idx="0">
                  <c:v>0.35710000000000008</c:v>
                </c:pt>
              </c:numCache>
            </c:numRef>
          </c:val>
        </c:ser>
        <c:ser>
          <c:idx val="2"/>
          <c:order val="2"/>
          <c:tx>
            <c:strRef>
              <c:f>Sheet1!$A$4</c:f>
              <c:strCache>
                <c:ptCount val="1"/>
                <c:pt idx="0">
                  <c:v>Data analysis</c:v>
                </c:pt>
              </c:strCache>
            </c:strRef>
          </c:tx>
          <c:dLbls>
            <c:txPr>
              <a:bodyPr/>
              <a:lstStyle/>
              <a:p>
                <a:pPr>
                  <a:defRPr b="1"/>
                </a:pPr>
                <a:endParaRPr lang="en-US"/>
              </a:p>
            </c:txPr>
            <c:showVal val="1"/>
          </c:dLbls>
          <c:cat>
            <c:strRef>
              <c:f>Sheet1!$B$1</c:f>
              <c:strCache>
                <c:ptCount val="1"/>
                <c:pt idx="0">
                  <c:v>Series 1</c:v>
                </c:pt>
              </c:strCache>
            </c:strRef>
          </c:cat>
          <c:val>
            <c:numRef>
              <c:f>Sheet1!$B$4</c:f>
              <c:numCache>
                <c:formatCode>0.0%</c:formatCode>
                <c:ptCount val="1"/>
                <c:pt idx="0">
                  <c:v>0.21430000000000021</c:v>
                </c:pt>
              </c:numCache>
            </c:numRef>
          </c:val>
        </c:ser>
        <c:ser>
          <c:idx val="3"/>
          <c:order val="3"/>
          <c:tx>
            <c:strRef>
              <c:f>Sheet1!$A$5</c:f>
              <c:strCache>
                <c:ptCount val="1"/>
                <c:pt idx="0">
                  <c:v>Data interpretation</c:v>
                </c:pt>
              </c:strCache>
            </c:strRef>
          </c:tx>
          <c:dLbls>
            <c:txPr>
              <a:bodyPr/>
              <a:lstStyle/>
              <a:p>
                <a:pPr>
                  <a:defRPr b="1">
                    <a:solidFill>
                      <a:schemeClr val="accent5"/>
                    </a:solidFill>
                  </a:defRPr>
                </a:pPr>
                <a:endParaRPr lang="en-US"/>
              </a:p>
            </c:txPr>
            <c:showVal val="1"/>
          </c:dLbls>
          <c:cat>
            <c:strRef>
              <c:f>Sheet1!$B$1</c:f>
              <c:strCache>
                <c:ptCount val="1"/>
                <c:pt idx="0">
                  <c:v>Series 1</c:v>
                </c:pt>
              </c:strCache>
            </c:strRef>
          </c:cat>
          <c:val>
            <c:numRef>
              <c:f>Sheet1!$B$5</c:f>
              <c:numCache>
                <c:formatCode>0.0%</c:formatCode>
                <c:ptCount val="1"/>
                <c:pt idx="0">
                  <c:v>0.42860000000000031</c:v>
                </c:pt>
              </c:numCache>
            </c:numRef>
          </c:val>
        </c:ser>
        <c:ser>
          <c:idx val="4"/>
          <c:order val="4"/>
          <c:tx>
            <c:strRef>
              <c:f>Sheet1!$A$6</c:f>
              <c:strCache>
                <c:ptCount val="1"/>
                <c:pt idx="0">
                  <c:v>We don't have any data needs at this time</c:v>
                </c:pt>
              </c:strCache>
            </c:strRef>
          </c:tx>
          <c:dLbls>
            <c:txPr>
              <a:bodyPr/>
              <a:lstStyle/>
              <a:p>
                <a:pPr>
                  <a:defRPr b="1"/>
                </a:pPr>
                <a:endParaRPr lang="en-US"/>
              </a:p>
            </c:txPr>
            <c:showVal val="1"/>
          </c:dLbls>
          <c:cat>
            <c:strRef>
              <c:f>Sheet1!$B$1</c:f>
              <c:strCache>
                <c:ptCount val="1"/>
                <c:pt idx="0">
                  <c:v>Series 1</c:v>
                </c:pt>
              </c:strCache>
            </c:strRef>
          </c:cat>
          <c:val>
            <c:numRef>
              <c:f>Sheet1!$B$6</c:f>
              <c:numCache>
                <c:formatCode>0.0%</c:formatCode>
                <c:ptCount val="1"/>
                <c:pt idx="0">
                  <c:v>0.28570000000000001</c:v>
                </c:pt>
              </c:numCache>
            </c:numRef>
          </c:val>
        </c:ser>
        <c:ser>
          <c:idx val="5"/>
          <c:order val="5"/>
          <c:tx>
            <c:strRef>
              <c:f>Sheet1!$A$7</c:f>
              <c:strCache>
                <c:ptCount val="1"/>
                <c:pt idx="0">
                  <c:v>Other (please specify)</c:v>
                </c:pt>
              </c:strCache>
            </c:strRef>
          </c:tx>
          <c:dLbls>
            <c:txPr>
              <a:bodyPr/>
              <a:lstStyle/>
              <a:p>
                <a:pPr>
                  <a:defRPr b="1"/>
                </a:pPr>
                <a:endParaRPr lang="en-US"/>
              </a:p>
            </c:txPr>
            <c:showVal val="1"/>
          </c:dLbls>
          <c:cat>
            <c:strRef>
              <c:f>Sheet1!$B$1</c:f>
              <c:strCache>
                <c:ptCount val="1"/>
                <c:pt idx="0">
                  <c:v>Series 1</c:v>
                </c:pt>
              </c:strCache>
            </c:strRef>
          </c:cat>
          <c:val>
            <c:numRef>
              <c:f>Sheet1!$B$7</c:f>
              <c:numCache>
                <c:formatCode>0.0%</c:formatCode>
                <c:ptCount val="1"/>
                <c:pt idx="0">
                  <c:v>7.1400000000000033E-2</c:v>
                </c:pt>
              </c:numCache>
            </c:numRef>
          </c:val>
        </c:ser>
        <c:dLbls>
          <c:showVal val="1"/>
        </c:dLbls>
        <c:overlap val="-25"/>
        <c:axId val="168904576"/>
        <c:axId val="168906112"/>
      </c:barChart>
      <c:catAx>
        <c:axId val="168904576"/>
        <c:scaling>
          <c:orientation val="minMax"/>
        </c:scaling>
        <c:delete val="1"/>
        <c:axPos val="b"/>
        <c:majorTickMark val="none"/>
        <c:tickLblPos val="none"/>
        <c:crossAx val="168906112"/>
        <c:crosses val="autoZero"/>
        <c:auto val="1"/>
        <c:lblAlgn val="ctr"/>
        <c:lblOffset val="100"/>
      </c:catAx>
      <c:valAx>
        <c:axId val="168906112"/>
        <c:scaling>
          <c:orientation val="minMax"/>
        </c:scaling>
        <c:delete val="1"/>
        <c:axPos val="l"/>
        <c:numFmt formatCode="0.0%" sourceLinked="1"/>
        <c:tickLblPos val="none"/>
        <c:crossAx val="168904576"/>
        <c:crosses val="autoZero"/>
        <c:crossBetween val="between"/>
      </c:valAx>
    </c:plotArea>
    <c:legend>
      <c:legendPos val="t"/>
      <c:layout>
        <c:manualLayout>
          <c:xMode val="edge"/>
          <c:yMode val="edge"/>
          <c:x val="7.9804740316551492E-2"/>
          <c:y val="5.0937383783774152E-2"/>
          <c:w val="0.85049139690872078"/>
          <c:h val="0.54522793203481268"/>
        </c:manualLayout>
      </c:layout>
    </c:legend>
    <c:plotVisOnly val="1"/>
    <c:dispBlanksAs val="gap"/>
  </c:chart>
  <c:spPr>
    <a:ln>
      <a:solidFill>
        <a:schemeClr val="tx1"/>
      </a:solidFill>
    </a:ln>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Sheet1!$A$2</c:f>
              <c:strCache>
                <c:ptCount val="1"/>
                <c:pt idx="0">
                  <c:v>Yes</c:v>
                </c:pt>
              </c:strCache>
            </c:strRef>
          </c:tx>
          <c:dLbls>
            <c:txPr>
              <a:bodyPr/>
              <a:lstStyle/>
              <a:p>
                <a:pPr>
                  <a:defRPr b="1"/>
                </a:pPr>
                <a:endParaRPr lang="en-US"/>
              </a:p>
            </c:txPr>
            <c:showVal val="1"/>
          </c:dLbls>
          <c:cat>
            <c:strRef>
              <c:f>Sheet1!$B$1</c:f>
              <c:strCache>
                <c:ptCount val="1"/>
                <c:pt idx="0">
                  <c:v>Series 1</c:v>
                </c:pt>
              </c:strCache>
            </c:strRef>
          </c:cat>
          <c:val>
            <c:numRef>
              <c:f>Sheet1!$B$2</c:f>
              <c:numCache>
                <c:formatCode>0.0%</c:formatCode>
                <c:ptCount val="1"/>
                <c:pt idx="0">
                  <c:v>0.71430000000000005</c:v>
                </c:pt>
              </c:numCache>
            </c:numRef>
          </c:val>
        </c:ser>
        <c:ser>
          <c:idx val="1"/>
          <c:order val="1"/>
          <c:tx>
            <c:strRef>
              <c:f>Sheet1!$A$3</c:f>
              <c:strCache>
                <c:ptCount val="1"/>
                <c:pt idx="0">
                  <c:v>No</c:v>
                </c:pt>
              </c:strCache>
            </c:strRef>
          </c:tx>
          <c:dLbls>
            <c:txPr>
              <a:bodyPr/>
              <a:lstStyle/>
              <a:p>
                <a:pPr>
                  <a:defRPr b="1"/>
                </a:pPr>
                <a:endParaRPr lang="en-US"/>
              </a:p>
            </c:txPr>
            <c:showVal val="1"/>
          </c:dLbls>
          <c:cat>
            <c:strRef>
              <c:f>Sheet1!$B$1</c:f>
              <c:strCache>
                <c:ptCount val="1"/>
                <c:pt idx="0">
                  <c:v>Series 1</c:v>
                </c:pt>
              </c:strCache>
            </c:strRef>
          </c:cat>
          <c:val>
            <c:numRef>
              <c:f>Sheet1!$B$3</c:f>
              <c:numCache>
                <c:formatCode>0.0%</c:formatCode>
                <c:ptCount val="1"/>
                <c:pt idx="0">
                  <c:v>0.14290000000000028</c:v>
                </c:pt>
              </c:numCache>
            </c:numRef>
          </c:val>
        </c:ser>
        <c:ser>
          <c:idx val="2"/>
          <c:order val="2"/>
          <c:tx>
            <c:strRef>
              <c:f>Sheet1!$A$4</c:f>
              <c:strCache>
                <c:ptCount val="1"/>
                <c:pt idx="0">
                  <c:v>Not Sure</c:v>
                </c:pt>
              </c:strCache>
            </c:strRef>
          </c:tx>
          <c:dLbls>
            <c:txPr>
              <a:bodyPr/>
              <a:lstStyle/>
              <a:p>
                <a:pPr>
                  <a:defRPr b="1"/>
                </a:pPr>
                <a:endParaRPr lang="en-US"/>
              </a:p>
            </c:txPr>
            <c:showVal val="1"/>
          </c:dLbls>
          <c:cat>
            <c:strRef>
              <c:f>Sheet1!$B$1</c:f>
              <c:strCache>
                <c:ptCount val="1"/>
                <c:pt idx="0">
                  <c:v>Series 1</c:v>
                </c:pt>
              </c:strCache>
            </c:strRef>
          </c:cat>
          <c:val>
            <c:numRef>
              <c:f>Sheet1!$B$4</c:f>
              <c:numCache>
                <c:formatCode>0.0%</c:formatCode>
                <c:ptCount val="1"/>
                <c:pt idx="0">
                  <c:v>0.14290000000000028</c:v>
                </c:pt>
              </c:numCache>
            </c:numRef>
          </c:val>
        </c:ser>
        <c:dLbls>
          <c:showVal val="1"/>
        </c:dLbls>
        <c:overlap val="-25"/>
        <c:axId val="169252736"/>
        <c:axId val="169254272"/>
      </c:barChart>
      <c:catAx>
        <c:axId val="169252736"/>
        <c:scaling>
          <c:orientation val="minMax"/>
        </c:scaling>
        <c:delete val="1"/>
        <c:axPos val="l"/>
        <c:majorTickMark val="none"/>
        <c:tickLblPos val="none"/>
        <c:crossAx val="169254272"/>
        <c:crosses val="autoZero"/>
        <c:auto val="1"/>
        <c:lblAlgn val="ctr"/>
        <c:lblOffset val="100"/>
      </c:catAx>
      <c:valAx>
        <c:axId val="169254272"/>
        <c:scaling>
          <c:orientation val="minMax"/>
          <c:max val="1"/>
        </c:scaling>
        <c:delete val="1"/>
        <c:axPos val="b"/>
        <c:numFmt formatCode="0.0%" sourceLinked="1"/>
        <c:majorTickMark val="none"/>
        <c:tickLblPos val="none"/>
        <c:crossAx val="169252736"/>
        <c:crosses val="autoZero"/>
        <c:crossBetween val="between"/>
      </c:valAx>
    </c:plotArea>
    <c:legend>
      <c:legendPos val="t"/>
      <c:layout/>
    </c:legend>
    <c:plotVisOnly val="1"/>
    <c:dispBlanksAs val="gap"/>
  </c:chart>
  <c:spPr>
    <a:ln>
      <a:solidFill>
        <a:schemeClr val="tx1"/>
      </a:solidFill>
    </a:ln>
  </c:spPr>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44300" y="220860"/>
            <a:ext cx="2682066" cy="236340"/>
          </a:xfrm>
          <a:prstGeom prst="rect">
            <a:avLst/>
          </a:prstGeom>
        </p:spPr>
        <p:txBody>
          <a:bodyPr vert="horz" lIns="0" tIns="0" rIns="0" bIns="0" rtlCol="0"/>
          <a:lstStyle>
            <a:lvl1pPr algn="l">
              <a:defRPr sz="1200"/>
            </a:lvl1pPr>
          </a:lstStyle>
          <a:p>
            <a:endParaRPr lang="en-US" dirty="0">
              <a:latin typeface="Tw Cen MT"/>
            </a:endParaRPr>
          </a:p>
        </p:txBody>
      </p:sp>
      <p:sp>
        <p:nvSpPr>
          <p:cNvPr id="3" name="Date Placeholder 2"/>
          <p:cNvSpPr>
            <a:spLocks noGrp="1"/>
          </p:cNvSpPr>
          <p:nvPr>
            <p:ph type="dt" sz="quarter" idx="1"/>
          </p:nvPr>
        </p:nvSpPr>
        <p:spPr>
          <a:xfrm>
            <a:off x="3636564" y="220860"/>
            <a:ext cx="2682065" cy="236340"/>
          </a:xfrm>
          <a:prstGeom prst="rect">
            <a:avLst/>
          </a:prstGeom>
        </p:spPr>
        <p:txBody>
          <a:bodyPr vert="horz" lIns="0" tIns="0" rIns="0" bIns="0" rtlCol="0" anchor="t" anchorCtr="0"/>
          <a:lstStyle>
            <a:lvl1pPr algn="r">
              <a:defRPr sz="1200"/>
            </a:lvl1pPr>
          </a:lstStyle>
          <a:p>
            <a:fld id="{AC5E0419-C05F-164A-AF5B-41A46B078CF9}" type="datetimeFigureOut">
              <a:rPr lang="en-US" smtClean="0"/>
              <a:pPr/>
              <a:t>7/18/2016</a:t>
            </a:fld>
            <a:endParaRPr lang="en-US" dirty="0"/>
          </a:p>
        </p:txBody>
      </p:sp>
      <p:sp>
        <p:nvSpPr>
          <p:cNvPr id="4" name="Footer Placeholder 3"/>
          <p:cNvSpPr>
            <a:spLocks noGrp="1"/>
          </p:cNvSpPr>
          <p:nvPr>
            <p:ph type="ftr" sz="quarter" idx="2"/>
          </p:nvPr>
        </p:nvSpPr>
        <p:spPr>
          <a:xfrm>
            <a:off x="544300" y="8685213"/>
            <a:ext cx="2682066" cy="228067"/>
          </a:xfrm>
          <a:prstGeom prst="rect">
            <a:avLst/>
          </a:prstGeom>
        </p:spPr>
        <p:txBody>
          <a:bodyPr vert="horz" lIns="0" tIns="0" rIns="0" bIns="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636564" y="8684680"/>
            <a:ext cx="2682065" cy="228600"/>
          </a:xfrm>
          <a:prstGeom prst="rect">
            <a:avLst/>
          </a:prstGeom>
        </p:spPr>
        <p:txBody>
          <a:bodyPr vert="horz" lIns="0" tIns="0" rIns="0" bIns="0" rtlCol="0" anchor="b"/>
          <a:lstStyle>
            <a:lvl1pPr algn="r">
              <a:defRPr sz="1200"/>
            </a:lvl1pPr>
          </a:lstStyle>
          <a:p>
            <a:fld id="{59E8E394-295E-D249-8656-FBB3C00902F9}" type="slidenum">
              <a:rPr lang="en-US" smtClean="0"/>
              <a:pPr/>
              <a:t>‹#›</a:t>
            </a:fld>
            <a:endParaRPr lang="en-US" dirty="0"/>
          </a:p>
        </p:txBody>
      </p:sp>
    </p:spTree>
    <p:extLst>
      <p:ext uri="{BB962C8B-B14F-4D97-AF65-F5344CB8AC3E}">
        <p14:creationId xmlns:p14="http://schemas.microsoft.com/office/powerpoint/2010/main" xmlns="" val="2097281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64372" y="229022"/>
            <a:ext cx="2971800" cy="228177"/>
          </a:xfrm>
          <a:prstGeom prst="rect">
            <a:avLst/>
          </a:prstGeom>
        </p:spPr>
        <p:txBody>
          <a:bodyPr vert="horz" lIns="0" tIns="0" rIns="0" bIns="0" rtlCol="0"/>
          <a:lstStyle>
            <a:lvl1pPr algn="l">
              <a:defRPr sz="1200"/>
            </a:lvl1pPr>
          </a:lstStyle>
          <a:p>
            <a:endParaRPr lang="en-US" dirty="0"/>
          </a:p>
        </p:txBody>
      </p:sp>
      <p:sp>
        <p:nvSpPr>
          <p:cNvPr id="3" name="Date Placeholder 2"/>
          <p:cNvSpPr>
            <a:spLocks noGrp="1"/>
          </p:cNvSpPr>
          <p:nvPr>
            <p:ph type="dt" idx="1"/>
          </p:nvPr>
        </p:nvSpPr>
        <p:spPr>
          <a:xfrm>
            <a:off x="3551473" y="229022"/>
            <a:ext cx="2971800" cy="228178"/>
          </a:xfrm>
          <a:prstGeom prst="rect">
            <a:avLst/>
          </a:prstGeom>
        </p:spPr>
        <p:txBody>
          <a:bodyPr vert="horz" lIns="0" tIns="0" rIns="0" bIns="0" rtlCol="0"/>
          <a:lstStyle>
            <a:lvl1pPr algn="r">
              <a:defRPr sz="1200"/>
            </a:lvl1pPr>
          </a:lstStyle>
          <a:p>
            <a:fld id="{BFF6E24E-E291-2243-81B3-C516FF9F7B45}" type="datetimeFigureOut">
              <a:rPr lang="en-US" smtClean="0"/>
              <a:pPr/>
              <a:t>7/18/2016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364372" y="8685213"/>
            <a:ext cx="2971800" cy="225860"/>
          </a:xfrm>
          <a:prstGeom prst="rect">
            <a:avLst/>
          </a:prstGeom>
        </p:spPr>
        <p:txBody>
          <a:bodyPr vert="horz" lIns="0" tIns="0" rIns="0" bIns="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551473" y="8685213"/>
            <a:ext cx="2971800" cy="232366"/>
          </a:xfrm>
          <a:prstGeom prst="rect">
            <a:avLst/>
          </a:prstGeom>
        </p:spPr>
        <p:txBody>
          <a:bodyPr vert="horz" lIns="0" tIns="0" rIns="0" bIns="0" rtlCol="0" anchor="b"/>
          <a:lstStyle>
            <a:lvl1pPr algn="r">
              <a:defRPr sz="1200"/>
            </a:lvl1pPr>
          </a:lstStyle>
          <a:p>
            <a:fld id="{C2B8F851-A015-4643-B505-A6AC58A1A46E}" type="slidenum">
              <a:rPr lang="en-US" smtClean="0"/>
              <a:pPr/>
              <a:t>‹#›</a:t>
            </a:fld>
            <a:endParaRPr lang="en-US" dirty="0"/>
          </a:p>
        </p:txBody>
      </p:sp>
    </p:spTree>
    <p:extLst>
      <p:ext uri="{BB962C8B-B14F-4D97-AF65-F5344CB8AC3E}">
        <p14:creationId xmlns:p14="http://schemas.microsoft.com/office/powerpoint/2010/main" xmlns="" val="39776536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182880" algn="l" defTabSz="457200" rtl="0" eaLnBrk="1" latinLnBrk="0" hangingPunct="1">
      <a:defRPr sz="1200" kern="1200">
        <a:solidFill>
          <a:schemeClr val="tx1"/>
        </a:solidFill>
        <a:latin typeface="+mn-lt"/>
        <a:ea typeface="+mn-ea"/>
        <a:cs typeface="+mn-cs"/>
      </a:defRPr>
    </a:lvl2pPr>
    <a:lvl3pPr marL="365760" algn="l" defTabSz="457200" rtl="0" eaLnBrk="1" latinLnBrk="0" hangingPunct="1">
      <a:defRPr sz="1200" kern="1200">
        <a:solidFill>
          <a:schemeClr val="tx1"/>
        </a:solidFill>
        <a:latin typeface="+mn-lt"/>
        <a:ea typeface="+mn-ea"/>
        <a:cs typeface="+mn-cs"/>
      </a:defRPr>
    </a:lvl3pPr>
    <a:lvl4pPr marL="548640" algn="l" defTabSz="457200" rtl="0" eaLnBrk="1" latinLnBrk="0" hangingPunct="1">
      <a:defRPr sz="1200" kern="1200">
        <a:solidFill>
          <a:schemeClr val="tx1"/>
        </a:solidFill>
        <a:latin typeface="+mn-lt"/>
        <a:ea typeface="+mn-ea"/>
        <a:cs typeface="+mn-cs"/>
      </a:defRPr>
    </a:lvl4pPr>
    <a:lvl5pPr marL="73152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Organizations</a:t>
            </a:r>
          </a:p>
          <a:p>
            <a:pPr marL="685800" lvl="1" indent="-228600">
              <a:buAutoNum type="arabicPeriod"/>
            </a:pPr>
            <a:r>
              <a:rPr lang="en-US" dirty="0" smtClean="0"/>
              <a:t>SDSU Extension</a:t>
            </a:r>
          </a:p>
          <a:p>
            <a:pPr marL="685800" lvl="1" indent="-228600">
              <a:buAutoNum type="arabicPeriod"/>
            </a:pPr>
            <a:r>
              <a:rPr lang="en-US" dirty="0" smtClean="0"/>
              <a:t>SD</a:t>
            </a:r>
            <a:r>
              <a:rPr lang="en-US" baseline="0" dirty="0" smtClean="0"/>
              <a:t> DOH Leadership Team and Collaborative </a:t>
            </a:r>
          </a:p>
          <a:p>
            <a:pPr marL="685800" lvl="1" indent="-228600">
              <a:buAutoNum type="arabicPeriod"/>
            </a:pPr>
            <a:r>
              <a:rPr lang="en-US" baseline="0" dirty="0" smtClean="0"/>
              <a:t>Great Plains Tribal Chairmen’s Health Board</a:t>
            </a:r>
          </a:p>
          <a:p>
            <a:pPr marL="685800" lvl="1" indent="-228600">
              <a:buAutoNum type="arabicPeriod"/>
            </a:pPr>
            <a:r>
              <a:rPr lang="en-US" baseline="0" dirty="0" smtClean="0"/>
              <a:t>South Dakota Foundation for Medical Care</a:t>
            </a:r>
          </a:p>
          <a:p>
            <a:pPr marL="228600" lvl="0" indent="-228600">
              <a:buAutoNum type="arabicPeriod"/>
            </a:pPr>
            <a:endParaRPr lang="en-US" baseline="0" dirty="0" smtClean="0"/>
          </a:p>
          <a:p>
            <a:pPr marL="685800" lvl="1" indent="-228600">
              <a:buAutoNum type="arabicPeriod"/>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3BDA0BC-FA5F-4290-8FB2-64AD428C1AA8}" type="slidenum">
              <a:rPr lang="en-US" smtClean="0"/>
              <a:pPr/>
              <a:t>17</a:t>
            </a:fld>
            <a:endParaRPr lang="en-US" dirty="0"/>
          </a:p>
        </p:txBody>
      </p:sp>
    </p:spTree>
    <p:extLst>
      <p:ext uri="{BB962C8B-B14F-4D97-AF65-F5344CB8AC3E}">
        <p14:creationId xmlns:p14="http://schemas.microsoft.com/office/powerpoint/2010/main" xmlns="" val="3003167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Department of Health would like to understand how they can further support coalitions in South Dakota regarding data.</a:t>
            </a:r>
          </a:p>
          <a:p>
            <a:r>
              <a:rPr lang="en-US" dirty="0" smtClean="0"/>
              <a:t>Please identify what type of support your coalition needs regarding data to guide coalition efforts.</a:t>
            </a:r>
            <a:endParaRPr lang="en-US" dirty="0"/>
          </a:p>
        </p:txBody>
      </p:sp>
      <p:sp>
        <p:nvSpPr>
          <p:cNvPr id="4" name="Slide Number Placeholder 3"/>
          <p:cNvSpPr>
            <a:spLocks noGrp="1"/>
          </p:cNvSpPr>
          <p:nvPr>
            <p:ph type="sldNum" sz="quarter" idx="10"/>
          </p:nvPr>
        </p:nvSpPr>
        <p:spPr/>
        <p:txBody>
          <a:bodyPr/>
          <a:lstStyle/>
          <a:p>
            <a:fld id="{502BC34C-9E8C-4E44-8DEC-6CE7DB0EE01A}" type="slidenum">
              <a:rPr lang="en-US" smtClean="0"/>
              <a:pPr/>
              <a:t>18</a:t>
            </a:fld>
            <a:endParaRPr lang="en-US"/>
          </a:p>
        </p:txBody>
      </p:sp>
    </p:spTree>
    <p:extLst>
      <p:ext uri="{BB962C8B-B14F-4D97-AF65-F5344CB8AC3E}">
        <p14:creationId xmlns:p14="http://schemas.microsoft.com/office/powerpoint/2010/main" xmlns="" val="908682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Department of Health is exploring the establishment of a "Data Concierge“ service to assist communities in South</a:t>
            </a:r>
            <a:br>
              <a:rPr lang="en-US" sz="1200" dirty="0" smtClean="0"/>
            </a:br>
            <a:r>
              <a:rPr lang="en-US" sz="1200" dirty="0" smtClean="0"/>
              <a:t>Dakota with collecting project specific data as well as providing analysis and interpretation of the data. </a:t>
            </a:r>
            <a:endParaRPr lang="en-US" dirty="0"/>
          </a:p>
        </p:txBody>
      </p:sp>
      <p:sp>
        <p:nvSpPr>
          <p:cNvPr id="4" name="Slide Number Placeholder 3"/>
          <p:cNvSpPr>
            <a:spLocks noGrp="1"/>
          </p:cNvSpPr>
          <p:nvPr>
            <p:ph type="sldNum" sz="quarter" idx="10"/>
          </p:nvPr>
        </p:nvSpPr>
        <p:spPr/>
        <p:txBody>
          <a:bodyPr/>
          <a:lstStyle/>
          <a:p>
            <a:fld id="{502BC34C-9E8C-4E44-8DEC-6CE7DB0EE01A}" type="slidenum">
              <a:rPr lang="en-US" smtClean="0"/>
              <a:pPr/>
              <a:t>19</a:t>
            </a:fld>
            <a:endParaRPr lang="en-US"/>
          </a:p>
        </p:txBody>
      </p:sp>
    </p:spTree>
    <p:extLst>
      <p:ext uri="{BB962C8B-B14F-4D97-AF65-F5344CB8AC3E}">
        <p14:creationId xmlns:p14="http://schemas.microsoft.com/office/powerpoint/2010/main" xmlns="" val="313121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8F851-A015-4643-B505-A6AC58A1A46E}" type="slidenum">
              <a:rPr lang="en-US" smtClean="0"/>
              <a:pPr/>
              <a:t>23</a:t>
            </a:fld>
            <a:endParaRPr lang="en-US" dirty="0"/>
          </a:p>
        </p:txBody>
      </p:sp>
    </p:spTree>
    <p:extLst>
      <p:ext uri="{BB962C8B-B14F-4D97-AF65-F5344CB8AC3E}">
        <p14:creationId xmlns="" xmlns:p14="http://schemas.microsoft.com/office/powerpoint/2010/main" val="2253314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8120" indent="-278120">
              <a:spcAft>
                <a:spcPts val="973"/>
              </a:spcAft>
              <a:buFont typeface="Wingdings" panose="05000000000000000000" pitchFamily="2" charset="2"/>
              <a:buChar char="q"/>
            </a:pPr>
            <a:r>
              <a:rPr lang="en-US" dirty="0">
                <a:solidFill>
                  <a:schemeClr val="tx1">
                    <a:lumMod val="65000"/>
                    <a:lumOff val="35000"/>
                  </a:schemeClr>
                </a:solidFill>
                <a:latin typeface="Candara" panose="020E0502030303020204" pitchFamily="34" charset="0"/>
                <a:ea typeface="MS Gothic" panose="020B0609070205080204" pitchFamily="49" charset="-128"/>
                <a:cs typeface="Times New Roman" panose="02020603050405020304" pitchFamily="18" charset="0"/>
              </a:rPr>
              <a:t>Primary mechanism by which future plans, activities, tools, and resources for BCBH SD are discussed, developed, and implemented. </a:t>
            </a:r>
          </a:p>
          <a:p>
            <a:endParaRPr lang="en-US" dirty="0"/>
          </a:p>
          <a:p>
            <a:r>
              <a:rPr lang="en-US" dirty="0"/>
              <a:t>It is our hope and intent that those participants who have CDSM training are now becoming proactive and more focused on being as healthy as possible, and are more adequately prepared to be an active manager in their own health care. </a:t>
            </a:r>
          </a:p>
          <a:p>
            <a:endParaRPr lang="en-US" dirty="0"/>
          </a:p>
        </p:txBody>
      </p:sp>
      <p:sp>
        <p:nvSpPr>
          <p:cNvPr id="4" name="Slide Number Placeholder 3"/>
          <p:cNvSpPr>
            <a:spLocks noGrp="1"/>
          </p:cNvSpPr>
          <p:nvPr>
            <p:ph type="sldNum" sz="quarter" idx="10"/>
          </p:nvPr>
        </p:nvSpPr>
        <p:spPr/>
        <p:txBody>
          <a:bodyPr/>
          <a:lstStyle/>
          <a:p>
            <a:fld id="{C2B8F851-A015-4643-B505-A6AC58A1A46E}" type="slidenum">
              <a:rPr lang="en-US" smtClean="0"/>
              <a:pPr/>
              <a:t>24</a:t>
            </a:fld>
            <a:endParaRPr lang="en-US" dirty="0"/>
          </a:p>
        </p:txBody>
      </p:sp>
    </p:spTree>
    <p:extLst>
      <p:ext uri="{BB962C8B-B14F-4D97-AF65-F5344CB8AC3E}">
        <p14:creationId xmlns="" xmlns:p14="http://schemas.microsoft.com/office/powerpoint/2010/main" val="390536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7660" y="4343400"/>
            <a:ext cx="6141720" cy="4114800"/>
          </a:xfrm>
        </p:spPr>
        <p:txBody>
          <a:bodyPr/>
          <a:lstStyle/>
          <a:p>
            <a:endParaRPr lang="en-US" dirty="0"/>
          </a:p>
        </p:txBody>
      </p:sp>
      <p:sp>
        <p:nvSpPr>
          <p:cNvPr id="4" name="Slide Number Placeholder 3"/>
          <p:cNvSpPr>
            <a:spLocks noGrp="1"/>
          </p:cNvSpPr>
          <p:nvPr>
            <p:ph type="sldNum" sz="quarter" idx="10"/>
          </p:nvPr>
        </p:nvSpPr>
        <p:spPr/>
        <p:txBody>
          <a:bodyPr/>
          <a:lstStyle/>
          <a:p>
            <a:fld id="{C2B8F851-A015-4643-B505-A6AC58A1A46E}" type="slidenum">
              <a:rPr lang="en-US" smtClean="0"/>
              <a:pPr/>
              <a:t>25</a:t>
            </a:fld>
            <a:endParaRPr lang="en-US" dirty="0"/>
          </a:p>
        </p:txBody>
      </p:sp>
    </p:spTree>
    <p:extLst>
      <p:ext uri="{BB962C8B-B14F-4D97-AF65-F5344CB8AC3E}">
        <p14:creationId xmlns="" xmlns:p14="http://schemas.microsoft.com/office/powerpoint/2010/main" val="483397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7660" y="4343400"/>
            <a:ext cx="6141720" cy="4114800"/>
          </a:xfrm>
        </p:spPr>
        <p:txBody>
          <a:bodyPr/>
          <a:lstStyle/>
          <a:p>
            <a:r>
              <a:rPr lang="en-US" sz="1400" dirty="0">
                <a:latin typeface="Candara" panose="020E0502030303020204" pitchFamily="34" charset="0"/>
              </a:rPr>
              <a:t>Year 1 (sept 2015-Aug 2016) BCBH goal was to reach 224 in the state- with 2 months remaining, we are at 208.</a:t>
            </a:r>
          </a:p>
          <a:p>
            <a:endParaRPr lang="en-US" dirty="0"/>
          </a:p>
        </p:txBody>
      </p:sp>
      <p:sp>
        <p:nvSpPr>
          <p:cNvPr id="4" name="Slide Number Placeholder 3"/>
          <p:cNvSpPr>
            <a:spLocks noGrp="1"/>
          </p:cNvSpPr>
          <p:nvPr>
            <p:ph type="sldNum" sz="quarter" idx="10"/>
          </p:nvPr>
        </p:nvSpPr>
        <p:spPr/>
        <p:txBody>
          <a:bodyPr/>
          <a:lstStyle/>
          <a:p>
            <a:fld id="{C2B8F851-A015-4643-B505-A6AC58A1A46E}" type="slidenum">
              <a:rPr lang="en-US" smtClean="0"/>
              <a:pPr/>
              <a:t>26</a:t>
            </a:fld>
            <a:endParaRPr lang="en-US" dirty="0"/>
          </a:p>
        </p:txBody>
      </p:sp>
    </p:spTree>
    <p:extLst>
      <p:ext uri="{BB962C8B-B14F-4D97-AF65-F5344CB8AC3E}">
        <p14:creationId xmlns="" xmlns:p14="http://schemas.microsoft.com/office/powerpoint/2010/main" val="1194478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7660" y="4343400"/>
            <a:ext cx="6141720" cy="4114800"/>
          </a:xfrm>
        </p:spPr>
        <p:txBody>
          <a:bodyPr/>
          <a:lstStyle/>
          <a:p>
            <a:endParaRPr lang="en-US" dirty="0"/>
          </a:p>
        </p:txBody>
      </p:sp>
      <p:sp>
        <p:nvSpPr>
          <p:cNvPr id="4" name="Slide Number Placeholder 3"/>
          <p:cNvSpPr>
            <a:spLocks noGrp="1"/>
          </p:cNvSpPr>
          <p:nvPr>
            <p:ph type="sldNum" sz="quarter" idx="10"/>
          </p:nvPr>
        </p:nvSpPr>
        <p:spPr/>
        <p:txBody>
          <a:bodyPr/>
          <a:lstStyle/>
          <a:p>
            <a:fld id="{C2B8F851-A015-4643-B505-A6AC58A1A46E}" type="slidenum">
              <a:rPr lang="en-US" smtClean="0"/>
              <a:pPr/>
              <a:t>27</a:t>
            </a:fld>
            <a:endParaRPr lang="en-US" dirty="0"/>
          </a:p>
        </p:txBody>
      </p:sp>
    </p:spTree>
    <p:extLst>
      <p:ext uri="{BB962C8B-B14F-4D97-AF65-F5344CB8AC3E}">
        <p14:creationId xmlns="" xmlns:p14="http://schemas.microsoft.com/office/powerpoint/2010/main" val="1576946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0174C9-F71B-6048-A47A-006A0AA8AADC}" type="datetimeFigureOut">
              <a:rPr lang="en-US" smtClean="0"/>
              <a:pPr/>
              <a:t>7/18/2016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4FEB2C-3DF7-9749-BAC0-55F76A1BB706}" type="slidenum">
              <a:rPr lang="en-US" smtClean="0"/>
              <a:pPr/>
              <a:t>‹#›</a:t>
            </a:fld>
            <a:endParaRPr lang="en-US" dirty="0"/>
          </a:p>
        </p:txBody>
      </p:sp>
    </p:spTree>
    <p:extLst>
      <p:ext uri="{BB962C8B-B14F-4D97-AF65-F5344CB8AC3E}">
        <p14:creationId xmlns:p14="http://schemas.microsoft.com/office/powerpoint/2010/main" xmlns="" val="4104932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3565" y="1953400"/>
            <a:ext cx="3571436" cy="783884"/>
          </a:xfrm>
        </p:spPr>
        <p:txBody>
          <a:bodyPr lIns="0" tIns="0" rIns="0" bIns="0" anchor="t" anchorCtr="0">
            <a:noAutofit/>
          </a:bodyPr>
          <a:lstStyle>
            <a:lvl1pPr marL="0" indent="0" algn="l">
              <a:lnSpc>
                <a:spcPct val="100000"/>
              </a:lnSpc>
              <a:spcBef>
                <a:spcPts val="0"/>
              </a:spcBef>
              <a:spcAft>
                <a:spcPts val="0"/>
              </a:spcAft>
              <a:buNone/>
              <a:defRPr lang="en-US" sz="2400" b="1" i="0" kern="1200" baseline="0" dirty="0" smtClean="0">
                <a:solidFill>
                  <a:schemeClr val="tx1"/>
                </a:soli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fld id="{9B0174C9-F71B-6048-A47A-006A0AA8AADC}" type="datetimeFigureOut">
              <a:rPr lang="en-US" smtClean="0"/>
              <a:pPr/>
              <a:t>7/18/2016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4FEB2C-3DF7-9749-BAC0-55F76A1BB706}" type="slidenum">
              <a:rPr lang="en-US" smtClean="0"/>
              <a:pPr/>
              <a:t>‹#›</a:t>
            </a:fld>
            <a:endParaRPr lang="en-US" dirty="0"/>
          </a:p>
        </p:txBody>
      </p:sp>
      <p:sp>
        <p:nvSpPr>
          <p:cNvPr id="12" name="Text Placeholder 2"/>
          <p:cNvSpPr>
            <a:spLocks noGrp="1"/>
          </p:cNvSpPr>
          <p:nvPr>
            <p:ph type="body" idx="13"/>
          </p:nvPr>
        </p:nvSpPr>
        <p:spPr>
          <a:xfrm>
            <a:off x="4708963" y="1953400"/>
            <a:ext cx="3571436" cy="783884"/>
          </a:xfrm>
        </p:spPr>
        <p:txBody>
          <a:bodyPr lIns="0" tIns="0" rIns="0" bIns="0" anchor="t" anchorCtr="0">
            <a:noAutofit/>
          </a:bodyPr>
          <a:lstStyle>
            <a:lvl1pPr marL="0" indent="0" algn="l">
              <a:lnSpc>
                <a:spcPct val="100000"/>
              </a:lnSpc>
              <a:spcBef>
                <a:spcPts val="0"/>
              </a:spcBef>
              <a:spcAft>
                <a:spcPts val="0"/>
              </a:spcAft>
              <a:buNone/>
              <a:defRPr lang="en-US" sz="2400" b="1" i="0" kern="1200" baseline="0" dirty="0" smtClean="0">
                <a:solidFill>
                  <a:schemeClr val="tx1"/>
                </a:soli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3"/>
          <p:cNvSpPr>
            <a:spLocks noGrp="1"/>
          </p:cNvSpPr>
          <p:nvPr>
            <p:ph sz="half" idx="2"/>
          </p:nvPr>
        </p:nvSpPr>
        <p:spPr>
          <a:xfrm>
            <a:off x="873564" y="2887132"/>
            <a:ext cx="3571436" cy="2824087"/>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3"/>
          <p:cNvSpPr>
            <a:spLocks noGrp="1"/>
          </p:cNvSpPr>
          <p:nvPr>
            <p:ph sz="half" idx="14"/>
          </p:nvPr>
        </p:nvSpPr>
        <p:spPr>
          <a:xfrm>
            <a:off x="4708963" y="2887132"/>
            <a:ext cx="3571436" cy="2824088"/>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72962" y="1953400"/>
            <a:ext cx="3602217" cy="37104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B0174C9-F71B-6048-A47A-006A0AA8AADC}" type="datetimeFigureOut">
              <a:rPr lang="en-US" smtClean="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10" name="Content Placeholder 3"/>
          <p:cNvSpPr>
            <a:spLocks noGrp="1"/>
          </p:cNvSpPr>
          <p:nvPr>
            <p:ph sz="half" idx="14"/>
          </p:nvPr>
        </p:nvSpPr>
        <p:spPr>
          <a:xfrm>
            <a:off x="4708963" y="1953400"/>
            <a:ext cx="3571436" cy="375782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73564" y="1953400"/>
            <a:ext cx="3415554" cy="2992641"/>
          </a:xfrm>
        </p:spPr>
        <p:txBody>
          <a:bodyPr lIns="0" tIns="0" rIns="0" bIns="0" anchor="t" anchorCtr="0"/>
          <a:lstStyle>
            <a:lvl1pPr marL="0" indent="0">
              <a:spcBef>
                <a:spcPts val="0"/>
              </a:spcBef>
              <a:spcAft>
                <a:spcPts val="0"/>
              </a:spcAft>
              <a:buFontTx/>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B0174C9-F71B-6048-A47A-006A0AA8AADC}" type="datetimeFigureOut">
              <a:rPr lang="en-US" smtClean="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4FEB2C-3DF7-9749-BAC0-55F76A1BB706}"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2" name="Picture Placeholder 11"/>
          <p:cNvSpPr>
            <a:spLocks noGrp="1"/>
          </p:cNvSpPr>
          <p:nvPr>
            <p:ph type="pic" sz="quarter" idx="13"/>
          </p:nvPr>
        </p:nvSpPr>
        <p:spPr>
          <a:xfrm>
            <a:off x="4673600" y="1944159"/>
            <a:ext cx="4123265" cy="2128307"/>
          </a:xfrm>
        </p:spPr>
        <p:txBody>
          <a:bodyPr/>
          <a:lstStyle/>
          <a:p>
            <a:endParaRPr lang="en-US" dirty="0"/>
          </a:p>
        </p:txBody>
      </p:sp>
      <p:pic>
        <p:nvPicPr>
          <p:cNvPr id="13" name="Picture 12" descr="yellowbox.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4673600" y="4063999"/>
            <a:ext cx="4123265" cy="1712976"/>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73564" y="1953400"/>
            <a:ext cx="3415554" cy="2992641"/>
          </a:xfrm>
        </p:spPr>
        <p:txBody>
          <a:bodyPr lIns="0" tIns="0" rIns="0" bIns="0" anchor="t" anchorCtr="0"/>
          <a:lstStyle>
            <a:lvl1pPr marL="0" indent="0">
              <a:spcBef>
                <a:spcPts val="0"/>
              </a:spcBef>
              <a:spcAft>
                <a:spcPts val="0"/>
              </a:spcAft>
              <a:buFontTx/>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B0174C9-F71B-6048-A47A-006A0AA8AADC}" type="datetimeFigureOut">
              <a:rPr lang="en-US" smtClean="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4FEB2C-3DF7-9749-BAC0-55F76A1BB706}"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2" name="Picture Placeholder 11"/>
          <p:cNvSpPr>
            <a:spLocks noGrp="1"/>
          </p:cNvSpPr>
          <p:nvPr>
            <p:ph type="pic" sz="quarter" idx="13"/>
          </p:nvPr>
        </p:nvSpPr>
        <p:spPr>
          <a:xfrm>
            <a:off x="4673600" y="1944160"/>
            <a:ext cx="4123265" cy="2119840"/>
          </a:xfrm>
        </p:spPr>
        <p:txBody>
          <a:bodyPr/>
          <a:lstStyle/>
          <a:p>
            <a:endParaRPr lang="en-US" dirty="0"/>
          </a:p>
        </p:txBody>
      </p:sp>
      <p:pic>
        <p:nvPicPr>
          <p:cNvPr id="2" name="Picture 1" descr="bluebox.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4673600" y="4063999"/>
            <a:ext cx="4123265" cy="1712976"/>
          </a:xfrm>
          <a:prstGeom prst="rect">
            <a:avLst/>
          </a:prstGeom>
        </p:spPr>
      </p:pic>
    </p:spTree>
    <p:extLst>
      <p:ext uri="{BB962C8B-B14F-4D97-AF65-F5344CB8AC3E}">
        <p14:creationId xmlns:p14="http://schemas.microsoft.com/office/powerpoint/2010/main" xmlns="" val="17160059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73564" y="1953400"/>
            <a:ext cx="3415554" cy="2992641"/>
          </a:xfrm>
        </p:spPr>
        <p:txBody>
          <a:bodyPr lIns="0" tIns="0" rIns="0" bIns="0" anchor="t" anchorCtr="0"/>
          <a:lstStyle>
            <a:lvl1pPr marL="0" indent="0">
              <a:spcBef>
                <a:spcPts val="0"/>
              </a:spcBef>
              <a:spcAft>
                <a:spcPts val="0"/>
              </a:spcAft>
              <a:buFontTx/>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B0174C9-F71B-6048-A47A-006A0AA8AADC}" type="datetimeFigureOut">
              <a:rPr lang="en-US" smtClean="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4FEB2C-3DF7-9749-BAC0-55F76A1BB706}"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2" name="Picture Placeholder 11"/>
          <p:cNvSpPr>
            <a:spLocks noGrp="1"/>
          </p:cNvSpPr>
          <p:nvPr>
            <p:ph type="pic" sz="quarter" idx="13"/>
          </p:nvPr>
        </p:nvSpPr>
        <p:spPr>
          <a:xfrm>
            <a:off x="4673600" y="1944160"/>
            <a:ext cx="4123265" cy="2119840"/>
          </a:xfrm>
        </p:spPr>
        <p:txBody>
          <a:bodyPr/>
          <a:lstStyle/>
          <a:p>
            <a:endParaRPr lang="en-US" dirty="0"/>
          </a:p>
        </p:txBody>
      </p:sp>
      <p:pic>
        <p:nvPicPr>
          <p:cNvPr id="3" name="Picture 2" descr="greenbox.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4673600" y="4063998"/>
            <a:ext cx="4123266" cy="1712977"/>
          </a:xfrm>
          <a:prstGeom prst="rect">
            <a:avLst/>
          </a:prstGeom>
        </p:spPr>
      </p:pic>
    </p:spTree>
    <p:extLst>
      <p:ext uri="{BB962C8B-B14F-4D97-AF65-F5344CB8AC3E}">
        <p14:creationId xmlns:p14="http://schemas.microsoft.com/office/powerpoint/2010/main" xmlns="" val="18125076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0174C9-F71B-6048-A47A-006A0AA8AADC}" type="datetimeFigureOut">
              <a:rPr lang="en-US" smtClean="0"/>
              <a:pPr/>
              <a:t>7/18/2016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4FEB2C-3DF7-9749-BAC0-55F76A1BB706}" type="slidenum">
              <a:rPr lang="en-US" smtClean="0"/>
              <a:pPr/>
              <a:t>‹#›</a:t>
            </a:fld>
            <a:endParaRPr lang="en-US" dirty="0"/>
          </a:p>
        </p:txBody>
      </p:sp>
      <p:sp>
        <p:nvSpPr>
          <p:cNvPr id="12" name="Content Placeholder 3"/>
          <p:cNvSpPr>
            <a:spLocks noGrp="1"/>
          </p:cNvSpPr>
          <p:nvPr>
            <p:ph sz="half" idx="14"/>
          </p:nvPr>
        </p:nvSpPr>
        <p:spPr>
          <a:xfrm>
            <a:off x="811642" y="1967934"/>
            <a:ext cx="7519557" cy="358620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043666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0174C9-F71B-6048-A47A-006A0AA8AADC}" type="datetimeFigureOut">
              <a:rPr lang="en-US" smtClean="0"/>
              <a:pPr/>
              <a:t>7/18/2016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4FEB2C-3DF7-9749-BAC0-55F76A1BB706}" type="slidenum">
              <a:rPr lang="en-US" smtClean="0"/>
              <a:pPr/>
              <a:t>‹#›</a:t>
            </a:fld>
            <a:endParaRPr lang="en-US" dirty="0"/>
          </a:p>
        </p:txBody>
      </p:sp>
      <p:sp>
        <p:nvSpPr>
          <p:cNvPr id="2" name="Title 1"/>
          <p:cNvSpPr>
            <a:spLocks noGrp="1"/>
          </p:cNvSpPr>
          <p:nvPr>
            <p:ph type="title"/>
          </p:nvPr>
        </p:nvSpPr>
        <p:spPr>
          <a:xfrm>
            <a:off x="726973" y="440266"/>
            <a:ext cx="7688894" cy="1143000"/>
          </a:xfrm>
        </p:spPr>
        <p:txBody>
          <a:bodyPr/>
          <a:lstStyle/>
          <a:p>
            <a:r>
              <a:rPr lang="en-US" smtClean="0"/>
              <a:t>Click to edit Master title style</a:t>
            </a:r>
            <a:endParaRPr lang="en-US"/>
          </a:p>
        </p:txBody>
      </p:sp>
      <p:sp>
        <p:nvSpPr>
          <p:cNvPr id="11" name="Content Placeholder 3"/>
          <p:cNvSpPr>
            <a:spLocks noGrp="1"/>
          </p:cNvSpPr>
          <p:nvPr>
            <p:ph sz="half" idx="14"/>
          </p:nvPr>
        </p:nvSpPr>
        <p:spPr>
          <a:xfrm>
            <a:off x="811642" y="1967934"/>
            <a:ext cx="7519557" cy="358620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918678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0174C9-F71B-6048-A47A-006A0AA8AADC}" type="datetimeFigureOut">
              <a:rPr lang="en-US" smtClean="0"/>
              <a:pPr/>
              <a:t>7/18/2016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4FEB2C-3DF7-9749-BAC0-55F76A1BB706}" type="slidenum">
              <a:rPr lang="en-US" smtClean="0"/>
              <a:pPr/>
              <a:t>‹#›</a:t>
            </a:fld>
            <a:endParaRPr lang="en-US" dirty="0"/>
          </a:p>
        </p:txBody>
      </p:sp>
      <p:sp>
        <p:nvSpPr>
          <p:cNvPr id="2" name="Title 1"/>
          <p:cNvSpPr>
            <a:spLocks noGrp="1"/>
          </p:cNvSpPr>
          <p:nvPr>
            <p:ph type="title"/>
          </p:nvPr>
        </p:nvSpPr>
        <p:spPr>
          <a:xfrm>
            <a:off x="726973" y="440266"/>
            <a:ext cx="7688894" cy="1143000"/>
          </a:xfrm>
        </p:spPr>
        <p:txBody>
          <a:bodyPr/>
          <a:lstStyle/>
          <a:p>
            <a:r>
              <a:rPr lang="en-US" smtClean="0"/>
              <a:t>Click to edit Master title style</a:t>
            </a:r>
            <a:endParaRPr lang="en-US"/>
          </a:p>
        </p:txBody>
      </p:sp>
      <p:sp>
        <p:nvSpPr>
          <p:cNvPr id="11" name="Content Placeholder 3"/>
          <p:cNvSpPr>
            <a:spLocks noGrp="1"/>
          </p:cNvSpPr>
          <p:nvPr>
            <p:ph sz="half" idx="14"/>
          </p:nvPr>
        </p:nvSpPr>
        <p:spPr>
          <a:xfrm>
            <a:off x="811642" y="1967934"/>
            <a:ext cx="7519557" cy="358620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04385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0174C9-F71B-6048-A47A-006A0AA8AADC}" type="datetimeFigureOut">
              <a:rPr lang="en-US" smtClean="0"/>
              <a:pPr/>
              <a:t>7/18/2016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4FEB2C-3DF7-9749-BAC0-55F76A1BB706}" type="slidenum">
              <a:rPr lang="en-US" smtClean="0"/>
              <a:pPr/>
              <a:t>‹#›</a:t>
            </a:fld>
            <a:endParaRPr lang="en-US" dirty="0"/>
          </a:p>
        </p:txBody>
      </p:sp>
      <p:sp>
        <p:nvSpPr>
          <p:cNvPr id="2" name="Title 1"/>
          <p:cNvSpPr>
            <a:spLocks noGrp="1"/>
          </p:cNvSpPr>
          <p:nvPr>
            <p:ph type="title"/>
          </p:nvPr>
        </p:nvSpPr>
        <p:spPr>
          <a:xfrm>
            <a:off x="726973" y="440266"/>
            <a:ext cx="7688894" cy="1143000"/>
          </a:xfrm>
        </p:spPr>
        <p:txBody>
          <a:bodyPr/>
          <a:lstStyle/>
          <a:p>
            <a:r>
              <a:rPr lang="en-US" smtClean="0"/>
              <a:t>Click to edit Master title style</a:t>
            </a:r>
            <a:endParaRPr lang="en-US"/>
          </a:p>
        </p:txBody>
      </p:sp>
      <p:sp>
        <p:nvSpPr>
          <p:cNvPr id="11" name="Content Placeholder 3"/>
          <p:cNvSpPr>
            <a:spLocks noGrp="1"/>
          </p:cNvSpPr>
          <p:nvPr>
            <p:ph sz="half" idx="14"/>
          </p:nvPr>
        </p:nvSpPr>
        <p:spPr>
          <a:xfrm>
            <a:off x="811642" y="1967934"/>
            <a:ext cx="7519557" cy="358620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086036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33800" y="982296"/>
            <a:ext cx="2057400" cy="4883337"/>
          </a:xfrm>
          <a:prstGeom prst="rect">
            <a:avLst/>
          </a:prstGeom>
          <a:effectLst/>
        </p:spPr>
        <p:txBody>
          <a:bodyPr vert="eaVert" lIns="0" tIns="0" rIns="0" bIns="0"/>
          <a:lstStyle>
            <a:lvl1pPr algn="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025633" y="982296"/>
            <a:ext cx="4829287" cy="4894729"/>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B0174C9-F71B-6048-A47A-006A0AA8AADC}" type="datetimeFigureOut">
              <a:rPr lang="en-US" smtClean="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4FEB2C-3DF7-9749-BAC0-55F76A1BB70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174C9-F71B-6048-A47A-006A0AA8AADC}" type="datetimeFigureOut">
              <a:rPr lang="en-US" smtClean="0"/>
              <a:pPr/>
              <a:t>7/18/2016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4FEB2C-3DF7-9749-BAC0-55F76A1BB706}" type="slidenum">
              <a:rPr lang="en-US" smtClean="0"/>
              <a:pPr/>
              <a:t>‹#›</a:t>
            </a:fld>
            <a:endParaRPr lang="en-US" dirty="0"/>
          </a:p>
        </p:txBody>
      </p:sp>
      <p:sp>
        <p:nvSpPr>
          <p:cNvPr id="5" name="TextBox 4"/>
          <p:cNvSpPr txBox="1"/>
          <p:nvPr userDrawn="1"/>
        </p:nvSpPr>
        <p:spPr>
          <a:xfrm>
            <a:off x="1329267" y="1151467"/>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0174C9-F71B-6048-A47A-006A0AA8AADC}" type="datetimeFigureOut">
              <a:rPr lang="en-US" smtClean="0"/>
              <a:pPr/>
              <a:t>7/18/2016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4FEB2C-3DF7-9749-BAC0-55F76A1BB706}" type="slidenum">
              <a:rPr lang="en-US" smtClean="0"/>
              <a:pPr/>
              <a:t>‹#›</a:t>
            </a:fld>
            <a:endParaRPr lang="en-US" dirty="0"/>
          </a:p>
        </p:txBody>
      </p:sp>
      <p:sp>
        <p:nvSpPr>
          <p:cNvPr id="6" name="Vertical Title 1"/>
          <p:cNvSpPr>
            <a:spLocks noGrp="1"/>
          </p:cNvSpPr>
          <p:nvPr>
            <p:ph type="title" orient="vert"/>
          </p:nvPr>
        </p:nvSpPr>
        <p:spPr>
          <a:xfrm>
            <a:off x="5933800" y="982296"/>
            <a:ext cx="2057400" cy="4883337"/>
          </a:xfrm>
          <a:prstGeom prst="rect">
            <a:avLst/>
          </a:prstGeom>
          <a:effectLst/>
        </p:spPr>
        <p:txBody>
          <a:bodyPr vert="eaVert" lIns="0" tIns="0" rIns="0" bIns="0"/>
          <a:lstStyle>
            <a:lvl1pPr algn="l">
              <a:defRPr/>
            </a:lvl1pPr>
          </a:lstStyle>
          <a:p>
            <a:r>
              <a:rPr lang="en-US" dirty="0" smtClean="0"/>
              <a:t>Click to edit Master title style</a:t>
            </a:r>
            <a:endParaRPr lang="en-US" dirty="0"/>
          </a:p>
        </p:txBody>
      </p:sp>
      <p:sp>
        <p:nvSpPr>
          <p:cNvPr id="7" name="Vertical Text Placeholder 2"/>
          <p:cNvSpPr>
            <a:spLocks noGrp="1"/>
          </p:cNvSpPr>
          <p:nvPr>
            <p:ph type="body" orient="vert" idx="1"/>
          </p:nvPr>
        </p:nvSpPr>
        <p:spPr>
          <a:xfrm>
            <a:off x="1025633" y="982296"/>
            <a:ext cx="4829287" cy="4894729"/>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389587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53067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53067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53067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5306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174C9-F71B-6048-A47A-006A0AA8AADC}" type="datetimeFigureOut">
              <a:rPr lang="en-US" smtClean="0"/>
              <a:pPr/>
              <a:t>7/18/2016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4FEB2C-3DF7-9749-BAC0-55F76A1BB706}" type="slidenum">
              <a:rPr lang="en-US" smtClean="0"/>
              <a:pPr/>
              <a:t>‹#›</a:t>
            </a:fld>
            <a:endParaRPr lang="en-US" dirty="0"/>
          </a:p>
        </p:txBody>
      </p:sp>
      <p:sp>
        <p:nvSpPr>
          <p:cNvPr id="5" name="TextBox 4"/>
          <p:cNvSpPr txBox="1"/>
          <p:nvPr userDrawn="1"/>
        </p:nvSpPr>
        <p:spPr>
          <a:xfrm>
            <a:off x="1329267" y="1151467"/>
            <a:ext cx="184666" cy="369332"/>
          </a:xfrm>
          <a:prstGeom prst="rect">
            <a:avLst/>
          </a:prstGeom>
          <a:noFill/>
        </p:spPr>
        <p:txBody>
          <a:bodyPr wrap="none" rtlCol="0">
            <a:spAutoFit/>
          </a:bodyPr>
          <a:lstStyle/>
          <a:p>
            <a:endParaRPr lang="en-US" dirty="0"/>
          </a:p>
        </p:txBody>
      </p:sp>
      <p:sp>
        <p:nvSpPr>
          <p:cNvPr id="6" name="Subtitle 2"/>
          <p:cNvSpPr>
            <a:spLocks noGrp="1"/>
          </p:cNvSpPr>
          <p:nvPr>
            <p:ph type="subTitle" idx="1" hasCustomPrompt="1"/>
          </p:nvPr>
        </p:nvSpPr>
        <p:spPr>
          <a:xfrm>
            <a:off x="838201" y="4247852"/>
            <a:ext cx="7476066" cy="882119"/>
          </a:xfrm>
        </p:spPr>
        <p:txBody>
          <a:bodyPr lIns="0" tIns="0" rIns="0" bIns="0">
            <a:normAutofit/>
          </a:bodyPr>
          <a:lstStyle>
            <a:lvl1pPr marL="0" indent="0" algn="ctr">
              <a:spcBef>
                <a:spcPts val="0"/>
              </a:spcBef>
              <a:spcAft>
                <a:spcPts val="0"/>
              </a:spcAft>
              <a:buNone/>
              <a:defRPr sz="2400" b="1" i="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xmlns="" val="24978625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0174C9-F71B-6048-A47A-006A0AA8AADC}" type="datetimeFigureOut">
              <a:rPr lang="en-US" smtClean="0"/>
              <a:pPr/>
              <a:t>7/18/2016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4FEB2C-3DF7-9749-BAC0-55F76A1BB706}" type="slidenum">
              <a:rPr lang="en-US" smtClean="0"/>
              <a:pPr/>
              <a:t>‹#›</a:t>
            </a:fld>
            <a:endParaRPr lang="en-US" dirty="0"/>
          </a:p>
        </p:txBody>
      </p:sp>
    </p:spTree>
    <p:extLst>
      <p:ext uri="{BB962C8B-B14F-4D97-AF65-F5344CB8AC3E}">
        <p14:creationId xmlns:p14="http://schemas.microsoft.com/office/powerpoint/2010/main" xmlns="" val="2118748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1" y="1974966"/>
            <a:ext cx="7476066" cy="882119"/>
          </a:xfrm>
        </p:spPr>
        <p:txBody>
          <a:bodyPr lIns="0" tIns="0" rIns="0" bIns="0">
            <a:normAutofit/>
          </a:bodyPr>
          <a:lstStyle>
            <a:lvl1pPr marL="0" indent="0" algn="l">
              <a:spcBef>
                <a:spcPts val="0"/>
              </a:spcBef>
              <a:spcAft>
                <a:spcPts val="0"/>
              </a:spcAft>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B0174C9-F71B-6048-A47A-006A0AA8AADC}" type="datetimeFigureOut">
              <a:rPr lang="en-US" smtClean="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0174C9-F71B-6048-A47A-006A0AA8AADC}" type="datetimeFigureOut">
              <a:rPr lang="en-US" smtClean="0"/>
              <a:pPr/>
              <a:t>7/18/2016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4FEB2C-3DF7-9749-BAC0-55F76A1BB706}" type="slidenum">
              <a:rPr lang="en-US" smtClean="0"/>
              <a:pPr/>
              <a:t>‹#›</a:t>
            </a:fld>
            <a:endParaRPr lang="en-US" dirty="0"/>
          </a:p>
        </p:txBody>
      </p:sp>
      <p:sp>
        <p:nvSpPr>
          <p:cNvPr id="10" name="Title 1"/>
          <p:cNvSpPr>
            <a:spLocks noGrp="1"/>
          </p:cNvSpPr>
          <p:nvPr>
            <p:ph type="title"/>
          </p:nvPr>
        </p:nvSpPr>
        <p:spPr>
          <a:xfrm>
            <a:off x="726973" y="440266"/>
            <a:ext cx="7688894" cy="1143000"/>
          </a:xfrm>
        </p:spPr>
        <p:txBody>
          <a:bodyPr/>
          <a:lstStyle/>
          <a:p>
            <a:r>
              <a:rPr lang="en-US" smtClean="0"/>
              <a:t>Click to edit Master title style</a:t>
            </a:r>
            <a:endParaRPr lang="en-US"/>
          </a:p>
        </p:txBody>
      </p:sp>
      <p:sp>
        <p:nvSpPr>
          <p:cNvPr id="11" name="Content Placeholder 3"/>
          <p:cNvSpPr>
            <a:spLocks noGrp="1"/>
          </p:cNvSpPr>
          <p:nvPr>
            <p:ph sz="half" idx="14"/>
          </p:nvPr>
        </p:nvSpPr>
        <p:spPr>
          <a:xfrm>
            <a:off x="811642" y="1967934"/>
            <a:ext cx="7519557" cy="358620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030629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0174C9-F71B-6048-A47A-006A0AA8AADC}" type="datetimeFigureOut">
              <a:rPr lang="en-US" smtClean="0"/>
              <a:pPr/>
              <a:t>7/18/2016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4FEB2C-3DF7-9749-BAC0-55F76A1BB706}" type="slidenum">
              <a:rPr lang="en-US" smtClean="0"/>
              <a:pPr/>
              <a:t>‹#›</a:t>
            </a:fld>
            <a:endParaRPr lang="en-US" dirty="0"/>
          </a:p>
        </p:txBody>
      </p:sp>
      <p:sp>
        <p:nvSpPr>
          <p:cNvPr id="6" name="Subtitle 2"/>
          <p:cNvSpPr>
            <a:spLocks noGrp="1"/>
          </p:cNvSpPr>
          <p:nvPr>
            <p:ph type="subTitle" idx="1"/>
          </p:nvPr>
        </p:nvSpPr>
        <p:spPr>
          <a:xfrm>
            <a:off x="837046" y="1974966"/>
            <a:ext cx="7434887" cy="882119"/>
          </a:xfrm>
        </p:spPr>
        <p:txBody>
          <a:bodyPr lIns="0" tIns="0" rIns="0" bIns="0">
            <a:normAutofit/>
          </a:bodyPr>
          <a:lstStyle>
            <a:lvl1pPr marL="0" indent="0" algn="l">
              <a:spcBef>
                <a:spcPts val="0"/>
              </a:spcBef>
              <a:spcAft>
                <a:spcPts val="0"/>
              </a:spcAft>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53567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0174C9-F71B-6048-A47A-006A0AA8AADC}" type="datetimeFigureOut">
              <a:rPr lang="en-US" smtClean="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4FEB2C-3DF7-9749-BAC0-55F76A1BB706}" type="slidenum">
              <a:rPr lang="en-US" smtClean="0"/>
              <a:pPr/>
              <a:t>‹#›</a:t>
            </a:fld>
            <a:endParaRPr lang="en-US" dirty="0"/>
          </a:p>
        </p:txBody>
      </p:sp>
      <p:sp>
        <p:nvSpPr>
          <p:cNvPr id="10" name="Content Placeholder 9"/>
          <p:cNvSpPr>
            <a:spLocks noGrp="1"/>
          </p:cNvSpPr>
          <p:nvPr>
            <p:ph sz="quarter" idx="13"/>
          </p:nvPr>
        </p:nvSpPr>
        <p:spPr>
          <a:xfrm>
            <a:off x="865093" y="2061883"/>
            <a:ext cx="7415307" cy="347472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level0</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B0174C9-F71B-6048-A47A-006A0AA8AADC}" type="datetimeFigureOut">
              <a:rPr lang="en-US" smtClean="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4FEB2C-3DF7-9749-BAC0-55F76A1BB706}" type="slidenum">
              <a:rPr lang="en-US" smtClean="0"/>
              <a:pPr/>
              <a:t>‹#›</a:t>
            </a:fld>
            <a:endParaRPr lang="en-US" dirty="0"/>
          </a:p>
        </p:txBody>
      </p:sp>
      <p:sp>
        <p:nvSpPr>
          <p:cNvPr id="12" name="Content Placeholder 3"/>
          <p:cNvSpPr>
            <a:spLocks noGrp="1"/>
          </p:cNvSpPr>
          <p:nvPr>
            <p:ph sz="half" idx="2"/>
          </p:nvPr>
        </p:nvSpPr>
        <p:spPr>
          <a:xfrm>
            <a:off x="873564" y="1953400"/>
            <a:ext cx="3571436" cy="375782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3"/>
          </p:nvPr>
        </p:nvSpPr>
        <p:spPr>
          <a:xfrm>
            <a:off x="4708963" y="1953400"/>
            <a:ext cx="3571436" cy="375782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1643" y="1969176"/>
            <a:ext cx="7502624" cy="347472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0" i="0">
                <a:solidFill>
                  <a:schemeClr val="accent2"/>
                </a:solidFill>
                <a:effectLst/>
              </a:defRPr>
            </a:lvl1pPr>
          </a:lstStyle>
          <a:p>
            <a:fld id="{9B0174C9-F71B-6048-A47A-006A0AA8AADC}" type="datetimeFigureOut">
              <a:rPr lang="en-US" smtClean="0"/>
              <a:pPr/>
              <a:t>7/18/2016</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0" i="0">
                <a:solidFill>
                  <a:schemeClr val="accent2"/>
                </a:solidFill>
                <a:effectLst/>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0" i="0">
                <a:solidFill>
                  <a:schemeClr val="accent2"/>
                </a:solidFill>
                <a:effectLst/>
              </a:defRPr>
            </a:lvl1pPr>
          </a:lstStyle>
          <a:p>
            <a:fld id="{C14FEB2C-3DF7-9749-BAC0-55F76A1BB706}" type="slidenum">
              <a:rPr lang="en-US" smtClean="0"/>
              <a:pPr/>
              <a:t>‹#›</a:t>
            </a:fld>
            <a:endParaRPr lang="en-US" dirty="0"/>
          </a:p>
        </p:txBody>
      </p:sp>
      <p:sp>
        <p:nvSpPr>
          <p:cNvPr id="8" name="Title Placeholder 7"/>
          <p:cNvSpPr>
            <a:spLocks noGrp="1"/>
          </p:cNvSpPr>
          <p:nvPr>
            <p:ph type="title"/>
          </p:nvPr>
        </p:nvSpPr>
        <p:spPr>
          <a:xfrm>
            <a:off x="726973" y="440266"/>
            <a:ext cx="6359624"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651" r:id="rId1"/>
    <p:sldLayoutId id="2147484640" r:id="rId2"/>
    <p:sldLayoutId id="2147484656" r:id="rId3"/>
    <p:sldLayoutId id="2147484647" r:id="rId4"/>
    <p:sldLayoutId id="2147484634" r:id="rId5"/>
    <p:sldLayoutId id="2147484650" r:id="rId6"/>
    <p:sldLayoutId id="2147484648" r:id="rId7"/>
    <p:sldLayoutId id="2147484635" r:id="rId8"/>
    <p:sldLayoutId id="2147484637" r:id="rId9"/>
    <p:sldLayoutId id="2147484638" r:id="rId10"/>
    <p:sldLayoutId id="2147484641" r:id="rId11"/>
    <p:sldLayoutId id="2147484642" r:id="rId12"/>
    <p:sldLayoutId id="2147484652" r:id="rId13"/>
    <p:sldLayoutId id="2147484653" r:id="rId14"/>
    <p:sldLayoutId id="2147484645" r:id="rId15"/>
    <p:sldLayoutId id="2147484646" r:id="rId16"/>
    <p:sldLayoutId id="2147484654" r:id="rId17"/>
    <p:sldLayoutId id="2147484655" r:id="rId18"/>
    <p:sldLayoutId id="2147484644" r:id="rId19"/>
    <p:sldLayoutId id="2147484649" r:id="rId20"/>
    <p:sldLayoutId id="2147484657" r:id="rId21"/>
    <p:sldLayoutId id="2147484658" r:id="rId22"/>
    <p:sldLayoutId id="2147484659" r:id="rId23"/>
    <p:sldLayoutId id="2147484660" r:id="rId24"/>
  </p:sldLayoutIdLst>
  <p:timing>
    <p:tnLst>
      <p:par>
        <p:cTn id="1" dur="indefinite" restart="never" nodeType="tmRoot"/>
      </p:par>
    </p:tnLst>
  </p:timing>
  <p:txStyles>
    <p:titleStyle>
      <a:lvl1pPr marL="0" indent="0" algn="l" defTabSz="914400" rtl="0" eaLnBrk="1" latinLnBrk="0" hangingPunct="1">
        <a:spcBef>
          <a:spcPct val="0"/>
        </a:spcBef>
        <a:buClr>
          <a:schemeClr val="accent6">
            <a:lumMod val="75000"/>
          </a:schemeClr>
        </a:buClr>
        <a:buSzPct val="128000"/>
        <a:buFontTx/>
        <a:buNone/>
        <a:defRPr sz="4000" b="1" i="0" kern="1200">
          <a:solidFill>
            <a:schemeClr val="tx1"/>
          </a:solidFill>
          <a:effectLst>
            <a:reflection blurRad="6350" stA="2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ts val="0"/>
        </a:spcBef>
        <a:spcAft>
          <a:spcPts val="0"/>
        </a:spcAft>
        <a:buClr>
          <a:schemeClr val="accent2"/>
        </a:buClr>
        <a:buSzPct val="110000"/>
        <a:buFont typeface="Arial"/>
        <a:buChar char="•"/>
        <a:defRPr sz="2200" kern="1200">
          <a:solidFill>
            <a:schemeClr val="tx1"/>
          </a:solidFill>
          <a:latin typeface="+mn-lt"/>
          <a:ea typeface="+mn-ea"/>
          <a:cs typeface="+mn-cs"/>
        </a:defRPr>
      </a:lvl1pPr>
      <a:lvl2pPr marL="502920" indent="-228600" algn="l" defTabSz="914400" rtl="0" eaLnBrk="1" latinLnBrk="0" hangingPunct="1">
        <a:spcBef>
          <a:spcPts val="0"/>
        </a:spcBef>
        <a:spcAft>
          <a:spcPts val="0"/>
        </a:spcAft>
        <a:buClr>
          <a:schemeClr val="accent2"/>
        </a:buClr>
        <a:buSzPct val="110000"/>
        <a:buFont typeface="Arial"/>
        <a:buChar char="•"/>
        <a:defRPr sz="2000" kern="1200">
          <a:solidFill>
            <a:schemeClr val="tx1"/>
          </a:solidFill>
          <a:latin typeface="+mn-lt"/>
          <a:ea typeface="+mn-ea"/>
          <a:cs typeface="+mn-cs"/>
        </a:defRPr>
      </a:lvl2pPr>
      <a:lvl3pPr marL="704088" indent="-201168" algn="l" defTabSz="914400" rtl="0" eaLnBrk="1" latinLnBrk="0" hangingPunct="1">
        <a:spcBef>
          <a:spcPts val="0"/>
        </a:spcBef>
        <a:spcAft>
          <a:spcPts val="0"/>
        </a:spcAft>
        <a:buClr>
          <a:schemeClr val="accent2"/>
        </a:buClr>
        <a:buSzPct val="110000"/>
        <a:buFont typeface="Arial"/>
        <a:buChar char="•"/>
        <a:defRPr sz="1800" kern="1200">
          <a:solidFill>
            <a:schemeClr val="tx1"/>
          </a:solidFill>
          <a:latin typeface="+mn-lt"/>
          <a:ea typeface="+mn-ea"/>
          <a:cs typeface="+mn-cs"/>
        </a:defRPr>
      </a:lvl3pPr>
      <a:lvl4pPr marL="886968" indent="-192024" algn="l" defTabSz="914400" rtl="0" eaLnBrk="1" latinLnBrk="0" hangingPunct="1">
        <a:spcBef>
          <a:spcPts val="0"/>
        </a:spcBef>
        <a:spcAft>
          <a:spcPts val="0"/>
        </a:spcAft>
        <a:buClr>
          <a:schemeClr val="accent2"/>
        </a:buClr>
        <a:buSzPct val="110000"/>
        <a:buFont typeface="Arial"/>
        <a:buChar char="•"/>
        <a:defRPr sz="1600" kern="1200">
          <a:solidFill>
            <a:schemeClr val="tx1"/>
          </a:solidFill>
          <a:latin typeface="+mn-lt"/>
          <a:ea typeface="+mn-ea"/>
          <a:cs typeface="+mn-cs"/>
        </a:defRPr>
      </a:lvl4pPr>
      <a:lvl5pPr marL="1051560" indent="-173736" algn="l" defTabSz="914400" rtl="0" eaLnBrk="1" latinLnBrk="0" hangingPunct="1">
        <a:spcBef>
          <a:spcPts val="0"/>
        </a:spcBef>
        <a:spcAft>
          <a:spcPts val="0"/>
        </a:spcAft>
        <a:buClr>
          <a:schemeClr val="accent2"/>
        </a:buClr>
        <a:buSzPct val="110000"/>
        <a:buFont typeface="Arial"/>
        <a:buChar char="•"/>
        <a:defRPr sz="1400" kern="1200">
          <a:solidFill>
            <a:schemeClr val="tx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hyperlink" Target="http://goodandhealthysd.org/about/key-data/"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goodandhealthysd.org/"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38201" y="4247852"/>
            <a:ext cx="7476066" cy="1499805"/>
          </a:xfrm>
        </p:spPr>
        <p:txBody>
          <a:bodyPr>
            <a:noAutofit/>
          </a:bodyPr>
          <a:lstStyle/>
          <a:p>
            <a:r>
              <a:rPr lang="en-US" sz="3600" dirty="0" smtClean="0"/>
              <a:t>State Plan Updates</a:t>
            </a:r>
          </a:p>
          <a:p>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8954" y="138505"/>
            <a:ext cx="6401108" cy="1452294"/>
          </a:xfrm>
          <a:prstGeom prst="rect">
            <a:avLst/>
          </a:prstGeom>
        </p:spPr>
      </p:pic>
      <p:pic>
        <p:nvPicPr>
          <p:cNvPr id="5" name="Picture 4"/>
          <p:cNvPicPr>
            <a:picLocks noChangeAspect="1"/>
          </p:cNvPicPr>
          <p:nvPr/>
        </p:nvPicPr>
        <p:blipFill>
          <a:blip r:embed="rId3"/>
          <a:stretch>
            <a:fillRect/>
          </a:stretch>
        </p:blipFill>
        <p:spPr>
          <a:xfrm>
            <a:off x="718954" y="1481475"/>
            <a:ext cx="6386329" cy="53765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838201" y="4247852"/>
            <a:ext cx="7476066" cy="1935234"/>
          </a:xfrm>
        </p:spPr>
        <p:txBody>
          <a:bodyPr>
            <a:noAutofit/>
          </a:bodyPr>
          <a:lstStyle/>
          <a:p>
            <a:r>
              <a:rPr lang="en-US" sz="3200" dirty="0">
                <a:solidFill>
                  <a:schemeClr val="accent5"/>
                </a:solidFill>
              </a:rPr>
              <a:t>GOAL </a:t>
            </a:r>
            <a:r>
              <a:rPr lang="en-US" sz="3200" dirty="0" smtClean="0">
                <a:solidFill>
                  <a:schemeClr val="accent5"/>
                </a:solidFill>
              </a:rPr>
              <a:t>3</a:t>
            </a:r>
          </a:p>
          <a:p>
            <a:r>
              <a:rPr lang="en-US" sz="3200" dirty="0" smtClean="0">
                <a:solidFill>
                  <a:schemeClr val="accent5"/>
                </a:solidFill>
              </a:rPr>
              <a:t>Make </a:t>
            </a:r>
            <a:r>
              <a:rPr lang="en-US" sz="3200" dirty="0">
                <a:solidFill>
                  <a:schemeClr val="accent5"/>
                </a:solidFill>
              </a:rPr>
              <a:t>local data and evidence-based best practices readily available to community leaders</a:t>
            </a:r>
            <a:r>
              <a:rPr lang="en-US" sz="3200" dirty="0" smtClean="0">
                <a:solidFill>
                  <a:schemeClr val="accent5"/>
                </a:solidFill>
              </a:rPr>
              <a:t>.</a:t>
            </a:r>
            <a:endParaRPr lang="en-US" sz="3200" dirty="0">
              <a:solidFill>
                <a:schemeClr val="accent5"/>
              </a:solidFill>
            </a:endParaRPr>
          </a:p>
        </p:txBody>
      </p:sp>
    </p:spTree>
    <p:extLst>
      <p:ext uri="{BB962C8B-B14F-4D97-AF65-F5344CB8AC3E}">
        <p14:creationId xmlns:p14="http://schemas.microsoft.com/office/powerpoint/2010/main" xmlns="" val="1904101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73563" y="1583266"/>
            <a:ext cx="3589579" cy="4282469"/>
          </a:xfrm>
        </p:spPr>
        <p:txBody>
          <a:bodyPr>
            <a:noAutofit/>
          </a:bodyPr>
          <a:lstStyle/>
          <a:p>
            <a:r>
              <a:rPr lang="en-US" sz="1800" b="1" u="sng" dirty="0" smtClean="0"/>
              <a:t>Workgroup Members:  </a:t>
            </a:r>
          </a:p>
          <a:p>
            <a:pPr lvl="0">
              <a:buFont typeface="Arial" pitchFamily="34" charset="0"/>
              <a:buChar char="•"/>
            </a:pPr>
            <a:r>
              <a:rPr lang="en-US" sz="1800" dirty="0" smtClean="0"/>
              <a:t>Ashley Miller	Sue Johannsen</a:t>
            </a:r>
          </a:p>
          <a:p>
            <a:pPr lvl="0">
              <a:buFont typeface="Arial" pitchFamily="34" charset="0"/>
              <a:buChar char="•"/>
            </a:pPr>
            <a:r>
              <a:rPr lang="en-US" sz="1800" dirty="0" smtClean="0"/>
              <a:t>Sandra Melstad	Tori Whipple</a:t>
            </a:r>
          </a:p>
          <a:p>
            <a:pPr lvl="0">
              <a:buFont typeface="Arial" pitchFamily="34" charset="0"/>
              <a:buChar char="•"/>
            </a:pPr>
            <a:r>
              <a:rPr lang="en-US" sz="1800" dirty="0" smtClean="0"/>
              <a:t>Katie Hill	Stacie Fredenburg</a:t>
            </a:r>
          </a:p>
          <a:p>
            <a:pPr lvl="0">
              <a:buFont typeface="Arial" pitchFamily="34" charset="0"/>
              <a:buChar char="•"/>
            </a:pPr>
            <a:r>
              <a:rPr lang="en-US" sz="1800" dirty="0" smtClean="0"/>
              <a:t>Mary Michaels	Lexi Haux</a:t>
            </a:r>
          </a:p>
          <a:p>
            <a:pPr lvl="0">
              <a:buFont typeface="Arial" pitchFamily="34" charset="0"/>
              <a:buChar char="•"/>
            </a:pPr>
            <a:r>
              <a:rPr lang="en-US" sz="1800" dirty="0" smtClean="0"/>
              <a:t>Danielle Hamann	Tracy </a:t>
            </a:r>
            <a:r>
              <a:rPr lang="en-US" sz="1800" dirty="0" err="1" smtClean="0"/>
              <a:t>Bieber</a:t>
            </a:r>
            <a:endParaRPr lang="en-US" sz="1800" dirty="0" smtClean="0"/>
          </a:p>
          <a:p>
            <a:pPr lvl="0">
              <a:buFont typeface="Arial" pitchFamily="34" charset="0"/>
              <a:buChar char="•"/>
            </a:pPr>
            <a:r>
              <a:rPr lang="en-US" sz="1800" dirty="0" smtClean="0"/>
              <a:t>Lindsay Stern</a:t>
            </a:r>
          </a:p>
          <a:p>
            <a:pPr lvl="0">
              <a:buFont typeface="Arial" pitchFamily="34" charset="0"/>
              <a:buChar char="•"/>
            </a:pPr>
            <a:r>
              <a:rPr lang="en-US" sz="1800" dirty="0" smtClean="0"/>
              <a:t>Rachel Haigh-Blume</a:t>
            </a:r>
          </a:p>
          <a:p>
            <a:pPr lvl="0">
              <a:buFont typeface="Arial" pitchFamily="34" charset="0"/>
              <a:buChar char="•"/>
            </a:pPr>
            <a:r>
              <a:rPr lang="en-US" sz="1800" dirty="0" smtClean="0"/>
              <a:t>Raylene Miner</a:t>
            </a:r>
          </a:p>
          <a:p>
            <a:pPr lvl="0">
              <a:buFont typeface="Arial" pitchFamily="34" charset="0"/>
              <a:buChar char="•"/>
            </a:pPr>
            <a:r>
              <a:rPr lang="en-US" sz="1800" dirty="0" smtClean="0"/>
              <a:t>Robin Arends</a:t>
            </a:r>
          </a:p>
          <a:p>
            <a:pPr lvl="0">
              <a:buFont typeface="Arial" pitchFamily="34" charset="0"/>
              <a:buChar char="•"/>
            </a:pPr>
            <a:r>
              <a:rPr lang="en-US" sz="1800" dirty="0" smtClean="0"/>
              <a:t>David Basel</a:t>
            </a:r>
          </a:p>
          <a:p>
            <a:pPr lvl="0">
              <a:buFont typeface="Arial" pitchFamily="34" charset="0"/>
              <a:buChar char="•"/>
            </a:pPr>
            <a:r>
              <a:rPr lang="en-US" sz="1800" dirty="0" smtClean="0"/>
              <a:t>Jennifer McDonald</a:t>
            </a:r>
          </a:p>
          <a:p>
            <a:pPr lvl="0">
              <a:buFont typeface="Arial" pitchFamily="34" charset="0"/>
              <a:buChar char="•"/>
            </a:pPr>
            <a:r>
              <a:rPr lang="en-US" sz="1800" dirty="0" smtClean="0"/>
              <a:t>Nancy Beaumont</a:t>
            </a:r>
          </a:p>
          <a:p>
            <a:pPr lvl="0">
              <a:buFont typeface="Arial" pitchFamily="34" charset="0"/>
              <a:buChar char="•"/>
            </a:pPr>
            <a:r>
              <a:rPr lang="en-US" sz="1800" dirty="0" smtClean="0"/>
              <a:t>Neal </a:t>
            </a:r>
            <a:r>
              <a:rPr lang="en-US" sz="1800" dirty="0" err="1" smtClean="0"/>
              <a:t>Nachtigall</a:t>
            </a:r>
            <a:endParaRPr lang="en-US" sz="1800" dirty="0" smtClean="0"/>
          </a:p>
        </p:txBody>
      </p:sp>
      <p:sp>
        <p:nvSpPr>
          <p:cNvPr id="5" name="Title 4"/>
          <p:cNvSpPr>
            <a:spLocks noGrp="1"/>
          </p:cNvSpPr>
          <p:nvPr>
            <p:ph type="title"/>
          </p:nvPr>
        </p:nvSpPr>
        <p:spPr/>
        <p:txBody>
          <a:bodyPr>
            <a:normAutofit fontScale="90000"/>
          </a:bodyPr>
          <a:lstStyle/>
          <a:p>
            <a:r>
              <a:rPr lang="en-US" dirty="0" smtClean="0"/>
              <a:t>Quarterly Informational Briefs</a:t>
            </a:r>
            <a:endParaRPr lang="en-US" dirty="0"/>
          </a:p>
        </p:txBody>
      </p:sp>
      <p:pic>
        <p:nvPicPr>
          <p:cNvPr id="4" name="Picture Placeholder 3" descr="Docs10649746.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t="9756" b="9756"/>
          <a:stretch>
            <a:fillRect/>
          </a:stretch>
        </p:blipFill>
        <p:spPr/>
      </p:pic>
      <p:sp>
        <p:nvSpPr>
          <p:cNvPr id="6" name="Rectangle 5"/>
          <p:cNvSpPr/>
          <p:nvPr/>
        </p:nvSpPr>
        <p:spPr>
          <a:xfrm>
            <a:off x="4673600" y="4167664"/>
            <a:ext cx="4123265" cy="1754326"/>
          </a:xfrm>
          <a:prstGeom prst="rect">
            <a:avLst/>
          </a:prstGeom>
        </p:spPr>
        <p:txBody>
          <a:bodyPr wrap="square">
            <a:spAutoFit/>
          </a:bodyPr>
          <a:lstStyle/>
          <a:p>
            <a:pPr marL="508000" indent="-508000"/>
            <a:r>
              <a:rPr lang="en-US" b="1" u="sng" dirty="0" smtClean="0"/>
              <a:t>3.2:</a:t>
            </a:r>
            <a:r>
              <a:rPr lang="en-US" b="1" dirty="0" smtClean="0"/>
              <a:t>  Develop and disseminate quarterly informational briefs highlighting chronic disease prevention data and action recommendations to statewide community leaders and stakeholders.</a:t>
            </a:r>
          </a:p>
        </p:txBody>
      </p:sp>
    </p:spTree>
    <p:extLst>
      <p:ext uri="{BB962C8B-B14F-4D97-AF65-F5344CB8AC3E}">
        <p14:creationId xmlns:p14="http://schemas.microsoft.com/office/powerpoint/2010/main" xmlns="" val="1676446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a:xfrm>
            <a:off x="726973" y="1641120"/>
            <a:ext cx="7519557" cy="3586200"/>
          </a:xfrm>
        </p:spPr>
        <p:txBody>
          <a:bodyPr>
            <a:normAutofit/>
          </a:bodyPr>
          <a:lstStyle/>
          <a:p>
            <a:pPr lvl="0"/>
            <a:r>
              <a:rPr lang="en-US" sz="2400" dirty="0" smtClean="0"/>
              <a:t>Cover a number of chronic diseases and related risk factors</a:t>
            </a:r>
          </a:p>
          <a:p>
            <a:pPr lvl="0"/>
            <a:r>
              <a:rPr lang="en-US" sz="2400" dirty="0" smtClean="0"/>
              <a:t>Topics are decided by a vote of the workgroup</a:t>
            </a:r>
          </a:p>
        </p:txBody>
      </p:sp>
      <p:sp>
        <p:nvSpPr>
          <p:cNvPr id="3" name="Title 2"/>
          <p:cNvSpPr>
            <a:spLocks noGrp="1"/>
          </p:cNvSpPr>
          <p:nvPr>
            <p:ph type="title"/>
          </p:nvPr>
        </p:nvSpPr>
        <p:spPr/>
        <p:txBody>
          <a:bodyPr/>
          <a:lstStyle/>
          <a:p>
            <a:r>
              <a:rPr lang="en-US" dirty="0" smtClean="0"/>
              <a:t>About the Infographics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4038600"/>
            <a:ext cx="1981200" cy="11887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90998" y="2769394"/>
            <a:ext cx="2367445" cy="11668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31671" y="5227320"/>
            <a:ext cx="1752600" cy="12074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p:txBody>
          <a:bodyPr>
            <a:normAutofit/>
          </a:bodyPr>
          <a:lstStyle/>
          <a:p>
            <a:r>
              <a:rPr lang="en-US" u="sng" dirty="0" smtClean="0">
                <a:hlinkClick r:id="rId2"/>
              </a:rPr>
              <a:t>http://goodandhealthysd.org/about/key-data/</a:t>
            </a:r>
            <a:endParaRPr lang="en-US" dirty="0"/>
          </a:p>
        </p:txBody>
      </p:sp>
      <p:sp>
        <p:nvSpPr>
          <p:cNvPr id="3" name="Title 2"/>
          <p:cNvSpPr>
            <a:spLocks noGrp="1"/>
          </p:cNvSpPr>
          <p:nvPr>
            <p:ph type="title"/>
          </p:nvPr>
        </p:nvSpPr>
        <p:spPr/>
        <p:txBody>
          <a:bodyPr>
            <a:normAutofit fontScale="90000"/>
          </a:bodyPr>
          <a:lstStyle/>
          <a:p>
            <a:r>
              <a:rPr lang="en-US" dirty="0" smtClean="0"/>
              <a:t>Where to Find the Infographics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4"/>
          </p:nvPr>
        </p:nvSpPr>
        <p:spPr>
          <a:xfrm>
            <a:off x="811642" y="1045029"/>
            <a:ext cx="7519557" cy="3586200"/>
          </a:xfrm>
        </p:spPr>
        <p:txBody>
          <a:bodyPr>
            <a:normAutofit/>
          </a:bodyPr>
          <a:lstStyle/>
          <a:p>
            <a:pPr marL="465138" indent="-465138">
              <a:buNone/>
            </a:pPr>
            <a:r>
              <a:rPr lang="en-US" sz="2400" b="1" dirty="0" smtClean="0"/>
              <a:t>3.3 In </a:t>
            </a:r>
            <a:r>
              <a:rPr lang="en-US" sz="2400" b="1" dirty="0"/>
              <a:t>partnership with local community leaders and stakeholders, provide local </a:t>
            </a:r>
            <a:r>
              <a:rPr lang="en-US" sz="2400" b="1" dirty="0" smtClean="0"/>
              <a:t>chronic disease </a:t>
            </a:r>
            <a:r>
              <a:rPr lang="en-US" sz="2400" b="1" dirty="0"/>
              <a:t>data and action recommendations to at least three [one large (10,000+ population), one small (&lt;</a:t>
            </a:r>
            <a:r>
              <a:rPr lang="en-US" sz="2400" b="1" dirty="0" smtClean="0"/>
              <a:t>10,000 population</a:t>
            </a:r>
            <a:r>
              <a:rPr lang="en-US" sz="2400" b="1" dirty="0"/>
              <a:t>) </a:t>
            </a:r>
            <a:r>
              <a:rPr lang="en-US" sz="2400" b="1" dirty="0" smtClean="0"/>
              <a:t>and one tribal] communities per year.</a:t>
            </a:r>
            <a:endParaRPr lang="en-US" sz="2400" b="1" dirty="0"/>
          </a:p>
        </p:txBody>
      </p:sp>
    </p:spTree>
    <p:extLst>
      <p:ext uri="{BB962C8B-B14F-4D97-AF65-F5344CB8AC3E}">
        <p14:creationId xmlns:p14="http://schemas.microsoft.com/office/powerpoint/2010/main" xmlns="" val="3056237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973" y="264886"/>
            <a:ext cx="7688894" cy="1143000"/>
          </a:xfrm>
        </p:spPr>
        <p:txBody>
          <a:bodyPr>
            <a:normAutofit/>
          </a:bodyPr>
          <a:lstStyle/>
          <a:p>
            <a:pPr algn="l"/>
            <a:r>
              <a:rPr lang="en-US" dirty="0" smtClean="0"/>
              <a:t>State Plan Partner Support</a:t>
            </a:r>
            <a:endParaRPr lang="en-US" dirty="0"/>
          </a:p>
        </p:txBody>
      </p:sp>
      <p:sp>
        <p:nvSpPr>
          <p:cNvPr id="3" name="Content Placeholder 2"/>
          <p:cNvSpPr>
            <a:spLocks noGrp="1"/>
          </p:cNvSpPr>
          <p:nvPr>
            <p:ph sz="half" idx="14"/>
          </p:nvPr>
        </p:nvSpPr>
        <p:spPr>
          <a:xfrm>
            <a:off x="811642" y="1407886"/>
            <a:ext cx="7519557" cy="3586200"/>
          </a:xfrm>
          <a:prstGeom prst="rect">
            <a:avLst/>
          </a:prstGeom>
        </p:spPr>
        <p:txBody>
          <a:bodyPr>
            <a:normAutofit/>
          </a:bodyPr>
          <a:lstStyle/>
          <a:p>
            <a:r>
              <a:rPr lang="en-US" sz="2600" dirty="0" smtClean="0"/>
              <a:t>American Cancer Society</a:t>
            </a:r>
          </a:p>
          <a:p>
            <a:r>
              <a:rPr lang="en-US" sz="2600" dirty="0" smtClean="0"/>
              <a:t>Arthritis Foundation</a:t>
            </a:r>
          </a:p>
          <a:p>
            <a:r>
              <a:rPr lang="en-US" sz="2600" dirty="0" smtClean="0"/>
              <a:t>Great Plains Tribal Chairmen’s Health Board</a:t>
            </a:r>
          </a:p>
          <a:p>
            <a:r>
              <a:rPr lang="en-US" sz="2600" dirty="0" smtClean="0"/>
              <a:t>Sanford Health Plan</a:t>
            </a:r>
          </a:p>
          <a:p>
            <a:r>
              <a:rPr lang="en-US" sz="2600" dirty="0" smtClean="0"/>
              <a:t>South Dakota Dental Association</a:t>
            </a:r>
          </a:p>
          <a:p>
            <a:r>
              <a:rPr lang="en-US" sz="2600" dirty="0" smtClean="0"/>
              <a:t>SD DOH</a:t>
            </a:r>
          </a:p>
          <a:p>
            <a:r>
              <a:rPr lang="en-US" sz="2600" dirty="0" smtClean="0"/>
              <a:t>South Dakota State Parks</a:t>
            </a:r>
          </a:p>
          <a:p>
            <a:r>
              <a:rPr lang="en-US" sz="2600" dirty="0" smtClean="0"/>
              <a:t>YMCA of Rapid City</a:t>
            </a:r>
          </a:p>
        </p:txBody>
      </p:sp>
    </p:spTree>
    <p:extLst>
      <p:ext uri="{BB962C8B-B14F-4D97-AF65-F5344CB8AC3E}">
        <p14:creationId xmlns:p14="http://schemas.microsoft.com/office/powerpoint/2010/main" xmlns="" val="3179181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Action to Date</a:t>
            </a:r>
            <a:endParaRPr lang="en-US" dirty="0"/>
          </a:p>
        </p:txBody>
      </p:sp>
      <p:sp>
        <p:nvSpPr>
          <p:cNvPr id="3" name="Content Placeholder 2"/>
          <p:cNvSpPr>
            <a:spLocks noGrp="1"/>
          </p:cNvSpPr>
          <p:nvPr>
            <p:ph sz="half" idx="14"/>
          </p:nvPr>
        </p:nvSpPr>
        <p:spPr>
          <a:xfrm>
            <a:off x="811642" y="1583266"/>
            <a:ext cx="7519557" cy="3586200"/>
          </a:xfrm>
          <a:prstGeom prst="rect">
            <a:avLst/>
          </a:prstGeom>
        </p:spPr>
        <p:txBody>
          <a:bodyPr>
            <a:noAutofit/>
          </a:bodyPr>
          <a:lstStyle/>
          <a:p>
            <a:pPr marL="532638" indent="-514350">
              <a:buFont typeface="+mj-lt"/>
              <a:buAutoNum type="arabicPeriod"/>
            </a:pPr>
            <a:r>
              <a:rPr lang="en-US" sz="2400" dirty="0" smtClean="0"/>
              <a:t>Outreach to statewide agencies and organizations to determine a need for local chronic disease data and action recommendations.</a:t>
            </a:r>
          </a:p>
          <a:p>
            <a:pPr marL="532638" indent="-514350">
              <a:buFont typeface="+mj-lt"/>
              <a:buAutoNum type="arabicPeriod"/>
            </a:pPr>
            <a:r>
              <a:rPr lang="en-US" sz="2400" dirty="0" smtClean="0"/>
              <a:t>Ongoing discussion with state chronic disease epidemiologist to identify additional strategies to support communities.</a:t>
            </a:r>
          </a:p>
          <a:p>
            <a:pPr marL="532638" indent="-514350">
              <a:buFont typeface="+mj-lt"/>
              <a:buAutoNum type="arabicPeriod"/>
            </a:pPr>
            <a:r>
              <a:rPr lang="en-US" sz="2400" dirty="0"/>
              <a:t>Review of literature to identify </a:t>
            </a:r>
            <a:r>
              <a:rPr lang="en-US" sz="2400" dirty="0" smtClean="0"/>
              <a:t>evidence-based practices and </a:t>
            </a:r>
            <a:r>
              <a:rPr lang="en-US" sz="2400" dirty="0"/>
              <a:t>recommendations to support data needs in </a:t>
            </a:r>
            <a:r>
              <a:rPr lang="en-US" sz="2400" dirty="0" smtClean="0"/>
              <a:t>communities. </a:t>
            </a:r>
          </a:p>
          <a:p>
            <a:pPr marL="532638" indent="-514350">
              <a:buFont typeface="+mj-lt"/>
              <a:buAutoNum type="arabicPeriod"/>
            </a:pPr>
            <a:r>
              <a:rPr lang="en-US" sz="2400" dirty="0" smtClean="0"/>
              <a:t>Survey of Grant Training Workshop Participants to assess data needs.</a:t>
            </a:r>
          </a:p>
        </p:txBody>
      </p:sp>
    </p:spTree>
    <p:extLst>
      <p:ext uri="{BB962C8B-B14F-4D97-AF65-F5344CB8AC3E}">
        <p14:creationId xmlns:p14="http://schemas.microsoft.com/office/powerpoint/2010/main" xmlns="" val="1134069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688894" cy="1143000"/>
          </a:xfrm>
        </p:spPr>
        <p:txBody>
          <a:bodyPr>
            <a:noAutofit/>
          </a:bodyPr>
          <a:lstStyle/>
          <a:p>
            <a:pPr algn="ctr"/>
            <a:r>
              <a:rPr lang="en-US" sz="2800" dirty="0"/>
              <a:t>T</a:t>
            </a:r>
            <a:r>
              <a:rPr lang="en-US" sz="2800" dirty="0" smtClean="0"/>
              <a:t>ype </a:t>
            </a:r>
            <a:r>
              <a:rPr lang="en-US" sz="2800" dirty="0"/>
              <a:t>of support </a:t>
            </a:r>
            <a:r>
              <a:rPr lang="en-US" sz="2800" dirty="0" smtClean="0"/>
              <a:t>coalition </a:t>
            </a:r>
            <a:r>
              <a:rPr lang="en-US" sz="2800" dirty="0"/>
              <a:t>needs regarding data to </a:t>
            </a:r>
            <a:r>
              <a:rPr lang="en-US" sz="2800" dirty="0" smtClean="0"/>
              <a:t>guide coalition </a:t>
            </a:r>
            <a:r>
              <a:rPr lang="en-US" sz="2800" dirty="0"/>
              <a:t>efforts</a:t>
            </a:r>
            <a:r>
              <a:rPr lang="en-US" sz="2800" dirty="0" smtClean="0"/>
              <a:t>. </a:t>
            </a:r>
            <a:endParaRPr lang="en-US" sz="2800" dirty="0"/>
          </a:p>
        </p:txBody>
      </p:sp>
      <p:graphicFrame>
        <p:nvGraphicFramePr>
          <p:cNvPr id="4" name="Content Placeholder 3"/>
          <p:cNvGraphicFramePr>
            <a:graphicFrameLocks noGrp="1"/>
          </p:cNvGraphicFramePr>
          <p:nvPr>
            <p:ph sz="half" idx="14"/>
            <p:extLst>
              <p:ext uri="{D42A27DB-BD31-4B8C-83A1-F6EECF244321}">
                <p14:modId xmlns:p14="http://schemas.microsoft.com/office/powerpoint/2010/main" xmlns="" val="2032794407"/>
              </p:ext>
            </p:extLst>
          </p:nvPr>
        </p:nvGraphicFramePr>
        <p:xfrm>
          <a:off x="1066800" y="1447800"/>
          <a:ext cx="7086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38200" y="5791200"/>
            <a:ext cx="6934200" cy="369332"/>
          </a:xfrm>
          <a:prstGeom prst="rect">
            <a:avLst/>
          </a:prstGeom>
          <a:noFill/>
        </p:spPr>
        <p:txBody>
          <a:bodyPr wrap="square" rtlCol="0">
            <a:spAutoFit/>
          </a:bodyPr>
          <a:lstStyle/>
          <a:p>
            <a:r>
              <a:rPr lang="en-US" dirty="0" smtClean="0"/>
              <a:t>Source: Community Coalition Grant Workshop Participant, 2016 (N=14)</a:t>
            </a:r>
            <a:endParaRPr lang="en-US" dirty="0"/>
          </a:p>
        </p:txBody>
      </p:sp>
    </p:spTree>
    <p:extLst>
      <p:ext uri="{BB962C8B-B14F-4D97-AF65-F5344CB8AC3E}">
        <p14:creationId xmlns:p14="http://schemas.microsoft.com/office/powerpoint/2010/main" xmlns="" val="564063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972" y="440266"/>
            <a:ext cx="7807427" cy="1143000"/>
          </a:xfrm>
        </p:spPr>
        <p:txBody>
          <a:bodyPr>
            <a:noAutofit/>
          </a:bodyPr>
          <a:lstStyle/>
          <a:p>
            <a:r>
              <a:rPr lang="en-US" sz="2400" dirty="0" smtClean="0"/>
              <a:t>If </a:t>
            </a:r>
            <a:r>
              <a:rPr lang="en-US" sz="2400" dirty="0"/>
              <a:t>a "</a:t>
            </a:r>
            <a:r>
              <a:rPr lang="en-US" sz="2400" dirty="0" smtClean="0"/>
              <a:t>Data Concierge</a:t>
            </a:r>
            <a:r>
              <a:rPr lang="en-US" sz="2400" dirty="0"/>
              <a:t>" was made available </a:t>
            </a:r>
            <a:r>
              <a:rPr lang="en-US" sz="2400" dirty="0" smtClean="0"/>
              <a:t>to coalitions </a:t>
            </a:r>
            <a:r>
              <a:rPr lang="en-US" sz="2400" dirty="0"/>
              <a:t>in South Dakota, would this be </a:t>
            </a:r>
            <a:r>
              <a:rPr lang="en-US" sz="2400" dirty="0" smtClean="0"/>
              <a:t>a service </a:t>
            </a:r>
            <a:r>
              <a:rPr lang="en-US" sz="2400" dirty="0"/>
              <a:t>you would utilize</a:t>
            </a:r>
            <a:r>
              <a:rPr lang="en-US" sz="2400" dirty="0" smtClean="0"/>
              <a:t>? </a:t>
            </a:r>
            <a:endParaRPr lang="en-US" sz="2000" dirty="0"/>
          </a:p>
        </p:txBody>
      </p:sp>
      <p:graphicFrame>
        <p:nvGraphicFramePr>
          <p:cNvPr id="4" name="Content Placeholder 3"/>
          <p:cNvGraphicFramePr>
            <a:graphicFrameLocks noGrp="1"/>
          </p:cNvGraphicFramePr>
          <p:nvPr>
            <p:ph sz="half" idx="14"/>
            <p:extLst>
              <p:ext uri="{D42A27DB-BD31-4B8C-83A1-F6EECF244321}">
                <p14:modId xmlns:p14="http://schemas.microsoft.com/office/powerpoint/2010/main" xmlns="" val="3131668963"/>
              </p:ext>
            </p:extLst>
          </p:nvPr>
        </p:nvGraphicFramePr>
        <p:xfrm>
          <a:off x="762000" y="1752600"/>
          <a:ext cx="7519987" cy="35861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38200" y="5791200"/>
            <a:ext cx="6858000" cy="369332"/>
          </a:xfrm>
          <a:prstGeom prst="rect">
            <a:avLst/>
          </a:prstGeom>
          <a:noFill/>
        </p:spPr>
        <p:txBody>
          <a:bodyPr wrap="square" rtlCol="0">
            <a:spAutoFit/>
          </a:bodyPr>
          <a:lstStyle/>
          <a:p>
            <a:r>
              <a:rPr lang="en-US" dirty="0" smtClean="0"/>
              <a:t>Source: Community Coalition Grant Workshop Participant, 2016 (N=14)</a:t>
            </a:r>
            <a:endParaRPr lang="en-US" dirty="0"/>
          </a:p>
        </p:txBody>
      </p:sp>
    </p:spTree>
    <p:extLst>
      <p:ext uri="{BB962C8B-B14F-4D97-AF65-F5344CB8AC3E}">
        <p14:creationId xmlns:p14="http://schemas.microsoft.com/office/powerpoint/2010/main" xmlns="" val="1315275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4"/>
          </p:nvPr>
        </p:nvSpPr>
        <p:spPr>
          <a:xfrm>
            <a:off x="811642" y="1422400"/>
            <a:ext cx="7519557" cy="3586200"/>
          </a:xfrm>
        </p:spPr>
        <p:txBody>
          <a:bodyPr>
            <a:normAutofit/>
          </a:bodyPr>
          <a:lstStyle/>
          <a:p>
            <a:pPr marL="0" indent="17463">
              <a:buNone/>
            </a:pPr>
            <a:r>
              <a:rPr lang="en-US" sz="3200" b="1" dirty="0" smtClean="0">
                <a:solidFill>
                  <a:schemeClr val="accent3"/>
                </a:solidFill>
              </a:rPr>
              <a:t>GOAL 2</a:t>
            </a:r>
          </a:p>
          <a:p>
            <a:pPr marL="0" indent="17463">
              <a:buNone/>
            </a:pPr>
            <a:r>
              <a:rPr lang="en-US" sz="3200" b="1" dirty="0" smtClean="0">
                <a:solidFill>
                  <a:schemeClr val="accent3"/>
                </a:solidFill>
              </a:rPr>
              <a:t>Encourage </a:t>
            </a:r>
            <a:r>
              <a:rPr lang="en-US" sz="3200" b="1" dirty="0">
                <a:solidFill>
                  <a:schemeClr val="accent3"/>
                </a:solidFill>
              </a:rPr>
              <a:t>the adoption of policies that make health a priority. </a:t>
            </a:r>
          </a:p>
        </p:txBody>
      </p:sp>
    </p:spTree>
    <p:extLst>
      <p:ext uri="{BB962C8B-B14F-4D97-AF65-F5344CB8AC3E}">
        <p14:creationId xmlns="" xmlns:p14="http://schemas.microsoft.com/office/powerpoint/2010/main" val="203158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a:bodyPr>
          <a:lstStyle/>
          <a:p>
            <a:pPr marL="342900" indent="-342900">
              <a:buFont typeface="Arial" panose="020B0604020202020204" pitchFamily="34" charset="0"/>
              <a:buChar char="•"/>
            </a:pPr>
            <a:r>
              <a:rPr lang="en-US" sz="2400" dirty="0" smtClean="0"/>
              <a:t>Evaluate Chronic Disease Partner’s Meeting Participants data needs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Questions or Follow-up</a:t>
            </a:r>
          </a:p>
          <a:p>
            <a:pPr marL="800100" lvl="1" indent="-342900">
              <a:buFont typeface="Arial" panose="020B0604020202020204" pitchFamily="34" charset="0"/>
              <a:buChar char="•"/>
            </a:pPr>
            <a:r>
              <a:rPr lang="en-US" sz="2000" dirty="0" smtClean="0"/>
              <a:t>Sandra </a:t>
            </a:r>
            <a:r>
              <a:rPr lang="en-US" sz="2000" dirty="0" err="1" smtClean="0"/>
              <a:t>Melstad</a:t>
            </a:r>
            <a:endParaRPr lang="en-US" sz="2000" dirty="0" smtClean="0"/>
          </a:p>
          <a:p>
            <a:pPr marL="800100" lvl="1" indent="-342900">
              <a:buFont typeface="Arial" panose="020B0604020202020204" pitchFamily="34" charset="0"/>
              <a:buChar char="•"/>
            </a:pPr>
            <a:r>
              <a:rPr lang="en-US" sz="2000" dirty="0" smtClean="0"/>
              <a:t>Slmelstad.consulting@gmail.com</a:t>
            </a:r>
          </a:p>
          <a:p>
            <a:pPr marL="342900" indent="-342900">
              <a:buFont typeface="Arial" panose="020B0604020202020204" pitchFamily="34" charset="0"/>
              <a:buChar char="•"/>
            </a:pPr>
            <a:endParaRPr lang="en-US" sz="2400" dirty="0"/>
          </a:p>
        </p:txBody>
      </p:sp>
      <p:sp>
        <p:nvSpPr>
          <p:cNvPr id="3" name="Title 2"/>
          <p:cNvSpPr>
            <a:spLocks noGrp="1"/>
          </p:cNvSpPr>
          <p:nvPr>
            <p:ph type="title"/>
          </p:nvPr>
        </p:nvSpPr>
        <p:spPr/>
        <p:txBody>
          <a:bodyPr/>
          <a:lstStyle/>
          <a:p>
            <a:r>
              <a:rPr lang="en-US" dirty="0" smtClean="0"/>
              <a:t>Next Steps</a:t>
            </a:r>
            <a:endParaRPr lang="en-US" dirty="0"/>
          </a:p>
        </p:txBody>
      </p:sp>
      <p:pic>
        <p:nvPicPr>
          <p:cNvPr id="2051" name="Picture 3"/>
          <p:cNvPicPr>
            <a:picLocks noGrp="1" noChangeAspect="1" noChangeArrowheads="1"/>
          </p:cNvPicPr>
          <p:nvPr>
            <p:ph type="pic" sz="quarter" idx="13"/>
          </p:nvPr>
        </p:nvPicPr>
        <p:blipFill>
          <a:blip r:embed="rId2">
            <a:extLst>
              <a:ext uri="{28A0092B-C50C-407E-A947-70E740481C1C}">
                <a14:useLocalDpi xmlns:a14="http://schemas.microsoft.com/office/drawing/2010/main" xmlns="" val="0"/>
              </a:ext>
            </a:extLst>
          </a:blip>
          <a:srcRect t="11231" b="11231"/>
          <a:stretch>
            <a:fillRect/>
          </a:stretch>
        </p:blipFill>
        <p:spPr bwMode="auto">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20456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3200" dirty="0" smtClean="0">
                <a:solidFill>
                  <a:schemeClr val="accent2"/>
                </a:solidFill>
              </a:rPr>
              <a:t>Goal 4</a:t>
            </a:r>
          </a:p>
          <a:p>
            <a:r>
              <a:rPr lang="en-US" sz="3200" dirty="0" smtClean="0">
                <a:solidFill>
                  <a:schemeClr val="accent2"/>
                </a:solidFill>
              </a:rPr>
              <a:t>Implement evidence-based programs for individuals to prevent and manage their chronic diseases.</a:t>
            </a:r>
            <a:endParaRPr lang="en-US" sz="3200" dirty="0">
              <a:solidFill>
                <a:schemeClr val="accent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Evidence-Based Chronic Disease Lifestyle Change Programs</a:t>
            </a:r>
            <a:endParaRPr lang="en-US" dirty="0"/>
          </a:p>
        </p:txBody>
      </p:sp>
      <p:sp>
        <p:nvSpPr>
          <p:cNvPr id="3" name="Content Placeholder 2"/>
          <p:cNvSpPr>
            <a:spLocks noGrp="1"/>
          </p:cNvSpPr>
          <p:nvPr>
            <p:ph sz="half" idx="14"/>
          </p:nvPr>
        </p:nvSpPr>
        <p:spPr>
          <a:xfrm>
            <a:off x="811642" y="1785257"/>
            <a:ext cx="7519557" cy="3585029"/>
          </a:xfrm>
        </p:spPr>
        <p:txBody>
          <a:bodyPr>
            <a:normAutofit/>
          </a:bodyPr>
          <a:lstStyle/>
          <a:p>
            <a:pPr marL="508000" indent="-490538">
              <a:buNone/>
            </a:pPr>
            <a:endParaRPr lang="en-US" sz="2000" u="sng" dirty="0" smtClean="0"/>
          </a:p>
          <a:p>
            <a:pPr marL="508000" indent="-490538">
              <a:buNone/>
            </a:pPr>
            <a:r>
              <a:rPr lang="en-US" sz="2000" b="1" u="sng" dirty="0" smtClean="0"/>
              <a:t>4.1:</a:t>
            </a:r>
            <a:r>
              <a:rPr lang="en-US" sz="2000" b="1" dirty="0" smtClean="0"/>
              <a:t>  Increase the number of sites offering evidence-based chronic disease lifestyle change programs in community settings from     2 to 20.</a:t>
            </a:r>
          </a:p>
          <a:p>
            <a:pPr marL="508000" indent="-490538">
              <a:buNone/>
            </a:pPr>
            <a:endParaRPr lang="en-US" dirty="0" smtClean="0"/>
          </a:p>
          <a:p>
            <a:pPr>
              <a:buNone/>
            </a:pPr>
            <a:r>
              <a:rPr lang="en-US" dirty="0" smtClean="0"/>
              <a:t>            </a:t>
            </a:r>
          </a:p>
          <a:p>
            <a:pPr marL="508000" indent="-490538">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 y="4267200"/>
            <a:ext cx="9143998" cy="882119"/>
          </a:xfrm>
        </p:spPr>
        <p:txBody>
          <a:bodyPr>
            <a:normAutofit lnSpcReduction="10000"/>
          </a:bodyPr>
          <a:lstStyle/>
          <a:p>
            <a:r>
              <a:rPr lang="en-US" sz="4000" dirty="0">
                <a:solidFill>
                  <a:schemeClr val="accent1"/>
                </a:solidFill>
                <a:ea typeface="Microsoft Yi Baiti"/>
                <a:cs typeface="Calibri"/>
              </a:rPr>
              <a:t>Better Choices, Better Health</a:t>
            </a:r>
            <a:r>
              <a:rPr lang="en-US" sz="2800" dirty="0">
                <a:solidFill>
                  <a:schemeClr val="accent1"/>
                </a:solidFill>
                <a:ea typeface="Microsoft Yi Baiti"/>
                <a:cs typeface="Calibri"/>
              </a:rPr>
              <a:t>®</a:t>
            </a:r>
            <a:r>
              <a:rPr lang="en-US" sz="4000" dirty="0">
                <a:solidFill>
                  <a:schemeClr val="accent1"/>
                </a:solidFill>
                <a:ea typeface="Microsoft Yi Baiti"/>
                <a:cs typeface="Calibri"/>
              </a:rPr>
              <a:t>SD</a:t>
            </a:r>
          </a:p>
          <a:p>
            <a:r>
              <a:rPr lang="en-US" dirty="0">
                <a:ea typeface="Microsoft Yi Baiti"/>
                <a:cs typeface="Calibri"/>
              </a:rPr>
              <a:t> </a:t>
            </a:r>
            <a:r>
              <a:rPr lang="en-US" sz="1800" i="1" dirty="0">
                <a:solidFill>
                  <a:schemeClr val="tx1">
                    <a:lumMod val="50000"/>
                    <a:lumOff val="50000"/>
                  </a:schemeClr>
                </a:solidFill>
                <a:ea typeface="Microsoft Yi Baiti"/>
                <a:cs typeface="Calibri"/>
              </a:rPr>
              <a:t>South Dakota’s Chronic Disease Self-Management Program</a:t>
            </a:r>
          </a:p>
          <a:p>
            <a:endParaRPr lang="en-US" dirty="0"/>
          </a:p>
        </p:txBody>
      </p:sp>
      <p:sp>
        <p:nvSpPr>
          <p:cNvPr id="4" name="Slide Number Placeholder 3"/>
          <p:cNvSpPr>
            <a:spLocks noGrp="1"/>
          </p:cNvSpPr>
          <p:nvPr>
            <p:ph type="sldNum" sz="quarter" idx="12"/>
          </p:nvPr>
        </p:nvSpPr>
        <p:spPr/>
        <p:txBody>
          <a:bodyPr/>
          <a:lstStyle/>
          <a:p>
            <a:fld id="{C14FEB2C-3DF7-9749-BAC0-55F76A1BB706}" type="slidenum">
              <a:rPr lang="en-US" smtClean="0"/>
              <a:pPr/>
              <a:t>23</a:t>
            </a:fld>
            <a:endParaRPr lang="en-US" dirty="0"/>
          </a:p>
        </p:txBody>
      </p:sp>
    </p:spTree>
    <p:extLst>
      <p:ext uri="{BB962C8B-B14F-4D97-AF65-F5344CB8AC3E}">
        <p14:creationId xmlns="" xmlns:p14="http://schemas.microsoft.com/office/powerpoint/2010/main" val="586931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14FEB2C-3DF7-9749-BAC0-55F76A1BB706}" type="slidenum">
              <a:rPr lang="en-US" smtClean="0"/>
              <a:pPr/>
              <a:t>24</a:t>
            </a:fld>
            <a:endParaRPr lang="en-US" dirty="0"/>
          </a:p>
        </p:txBody>
      </p:sp>
      <p:sp>
        <p:nvSpPr>
          <p:cNvPr id="8" name="Rectangle 7"/>
          <p:cNvSpPr/>
          <p:nvPr/>
        </p:nvSpPr>
        <p:spPr>
          <a:xfrm>
            <a:off x="434898" y="919779"/>
            <a:ext cx="8363413" cy="4808496"/>
          </a:xfrm>
          <a:prstGeom prst="rect">
            <a:avLst/>
          </a:prstGeom>
        </p:spPr>
        <p:txBody>
          <a:bodyPr wrap="square">
            <a:spAutoFit/>
          </a:bodyPr>
          <a:lstStyle/>
          <a:p>
            <a:pPr>
              <a:lnSpc>
                <a:spcPct val="105000"/>
              </a:lnSpc>
              <a:spcAft>
                <a:spcPts val="1000"/>
              </a:spcAft>
            </a:pPr>
            <a:r>
              <a:rPr lang="en-US" sz="3600" b="1" u="sng" spc="50" dirty="0">
                <a:ln w="0"/>
                <a:solidFill>
                  <a:schemeClr val="bg2"/>
                </a:solidFill>
                <a:effectLst>
                  <a:innerShdw blurRad="63500" dist="50800" dir="13500000">
                    <a:srgbClr val="000000">
                      <a:alpha val="50000"/>
                    </a:srgbClr>
                  </a:innerShdw>
                </a:effectLst>
                <a:ea typeface="MS Gothic" panose="020B0609070205080204" pitchFamily="49" charset="-128"/>
                <a:cs typeface="Times New Roman" panose="02020603050405020304" pitchFamily="18" charset="0"/>
              </a:rPr>
              <a:t>BCBH Network  </a:t>
            </a:r>
            <a:endParaRPr lang="en-US" sz="3600" b="1" spc="50" dirty="0">
              <a:ln w="0"/>
              <a:solidFill>
                <a:schemeClr val="bg2"/>
              </a:solidFill>
              <a:effectLst>
                <a:innerShdw blurRad="63500" dist="50800" dir="13500000">
                  <a:srgbClr val="000000">
                    <a:alpha val="50000"/>
                  </a:srgbClr>
                </a:innerShdw>
              </a:effectLst>
              <a:ea typeface="MS Gothic" panose="020B0609070205080204" pitchFamily="49" charset="-128"/>
              <a:cs typeface="Times New Roman" panose="02020603050405020304" pitchFamily="18" charset="0"/>
            </a:endParaRPr>
          </a:p>
          <a:p>
            <a:pPr>
              <a:spcAft>
                <a:spcPts val="1000"/>
              </a:spcAft>
            </a:pPr>
            <a:r>
              <a:rPr lang="en-US" b="1" dirty="0">
                <a:solidFill>
                  <a:schemeClr val="tx1">
                    <a:lumMod val="95000"/>
                    <a:lumOff val="5000"/>
                  </a:schemeClr>
                </a:solidFill>
                <a:ea typeface="MS Gothic" panose="020B0609070205080204" pitchFamily="49" charset="-128"/>
                <a:cs typeface="Times New Roman" panose="02020603050405020304" pitchFamily="18" charset="0"/>
              </a:rPr>
              <a:t>Comprised of the </a:t>
            </a:r>
            <a:r>
              <a:rPr lang="en-US" b="1" i="1" dirty="0">
                <a:solidFill>
                  <a:schemeClr val="tx1">
                    <a:lumMod val="95000"/>
                    <a:lumOff val="5000"/>
                  </a:schemeClr>
                </a:solidFill>
                <a:ea typeface="MS Gothic" panose="020B0609070205080204" pitchFamily="49" charset="-128"/>
                <a:cs typeface="Times New Roman" panose="02020603050405020304" pitchFamily="18" charset="0"/>
              </a:rPr>
              <a:t>Leadership Team, Master Trainer Outreach Ambassadors, Regional Contacts, Lay Leaders, Master Trainers, Action Committee Members, and Advisory Council Members</a:t>
            </a:r>
            <a:r>
              <a:rPr lang="en-US" b="1" dirty="0">
                <a:solidFill>
                  <a:schemeClr val="tx1">
                    <a:lumMod val="95000"/>
                    <a:lumOff val="5000"/>
                  </a:schemeClr>
                </a:solidFill>
                <a:ea typeface="MS Gothic" panose="020B0609070205080204" pitchFamily="49" charset="-128"/>
                <a:cs typeface="Times New Roman" panose="02020603050405020304" pitchFamily="18" charset="0"/>
              </a:rPr>
              <a:t>. </a:t>
            </a:r>
          </a:p>
          <a:p>
            <a:pPr marL="342900" lvl="0" indent="-342900" defTabSz="914400">
              <a:buClr>
                <a:srgbClr val="FBB116"/>
              </a:buClr>
              <a:buSzPct val="110000"/>
              <a:buFont typeface="Wingdings" panose="05000000000000000000" pitchFamily="2" charset="2"/>
              <a:buChar char="o"/>
            </a:pPr>
            <a:r>
              <a:rPr lang="en-US" b="1" dirty="0">
                <a:solidFill>
                  <a:schemeClr val="tx1">
                    <a:lumMod val="95000"/>
                    <a:lumOff val="5000"/>
                  </a:schemeClr>
                </a:solidFill>
                <a:ea typeface="MS Gothic" panose="020B0609070205080204" pitchFamily="49" charset="-128"/>
                <a:cs typeface="Times New Roman" panose="02020603050405020304" pitchFamily="18" charset="0"/>
              </a:rPr>
              <a:t>The </a:t>
            </a:r>
            <a:r>
              <a:rPr lang="en-US" b="1" i="1" dirty="0">
                <a:solidFill>
                  <a:schemeClr val="tx1">
                    <a:lumMod val="95000"/>
                    <a:lumOff val="5000"/>
                  </a:schemeClr>
                </a:solidFill>
                <a:ea typeface="MS Gothic" panose="020B0609070205080204" pitchFamily="49" charset="-128"/>
                <a:cs typeface="Times New Roman" panose="02020603050405020304" pitchFamily="18" charset="0"/>
              </a:rPr>
              <a:t>PURPOSE</a:t>
            </a:r>
            <a:r>
              <a:rPr lang="en-US" b="1" dirty="0">
                <a:solidFill>
                  <a:schemeClr val="tx1">
                    <a:lumMod val="95000"/>
                    <a:lumOff val="5000"/>
                  </a:schemeClr>
                </a:solidFill>
                <a:ea typeface="MS Gothic" panose="020B0609070205080204" pitchFamily="49" charset="-128"/>
                <a:cs typeface="Times New Roman" panose="02020603050405020304" pitchFamily="18" charset="0"/>
              </a:rPr>
              <a:t> - common goals of implementing, scaling, embedding, and sustaining chronic disease self-management education. </a:t>
            </a:r>
          </a:p>
          <a:p>
            <a:pPr marL="342900" lvl="0" indent="-342900" defTabSz="914400">
              <a:buClr>
                <a:srgbClr val="FBB116"/>
              </a:buClr>
              <a:buSzPct val="110000"/>
              <a:buFont typeface="Wingdings" panose="05000000000000000000" pitchFamily="2" charset="2"/>
              <a:buChar char="o"/>
            </a:pPr>
            <a:endParaRPr lang="en-US" b="1" dirty="0">
              <a:solidFill>
                <a:schemeClr val="tx1">
                  <a:lumMod val="95000"/>
                  <a:lumOff val="5000"/>
                </a:schemeClr>
              </a:solidFill>
              <a:ea typeface="MS Gothic" panose="020B0609070205080204" pitchFamily="49" charset="-128"/>
              <a:cs typeface="Times New Roman" panose="02020603050405020304" pitchFamily="18" charset="0"/>
            </a:endParaRPr>
          </a:p>
          <a:p>
            <a:pPr marL="342900" lvl="0" indent="-342900" defTabSz="914400">
              <a:buClr>
                <a:srgbClr val="FBB116"/>
              </a:buClr>
              <a:buSzPct val="110000"/>
              <a:buFont typeface="Wingdings" panose="05000000000000000000" pitchFamily="2" charset="2"/>
              <a:buChar char="o"/>
            </a:pPr>
            <a:r>
              <a:rPr lang="en-US" b="1" dirty="0">
                <a:solidFill>
                  <a:schemeClr val="tx1">
                    <a:lumMod val="95000"/>
                    <a:lumOff val="5000"/>
                  </a:schemeClr>
                </a:solidFill>
                <a:ea typeface="MS Gothic" panose="020B0609070205080204" pitchFamily="49" charset="-128"/>
                <a:cs typeface="Times New Roman" panose="02020603050405020304" pitchFamily="18" charset="0"/>
              </a:rPr>
              <a:t>The </a:t>
            </a:r>
            <a:r>
              <a:rPr lang="en-US" b="1" i="1" dirty="0">
                <a:solidFill>
                  <a:schemeClr val="tx1">
                    <a:lumMod val="95000"/>
                    <a:lumOff val="5000"/>
                  </a:schemeClr>
                </a:solidFill>
                <a:ea typeface="MS Gothic" panose="020B0609070205080204" pitchFamily="49" charset="-128"/>
                <a:cs typeface="Times New Roman" panose="02020603050405020304" pitchFamily="18" charset="0"/>
              </a:rPr>
              <a:t>INTENTION </a:t>
            </a:r>
            <a:r>
              <a:rPr lang="en-US" b="1" dirty="0">
                <a:solidFill>
                  <a:schemeClr val="tx1">
                    <a:lumMod val="95000"/>
                    <a:lumOff val="5000"/>
                  </a:schemeClr>
                </a:solidFill>
                <a:ea typeface="MS Gothic" panose="020B0609070205080204" pitchFamily="49" charset="-128"/>
                <a:cs typeface="Times New Roman" panose="02020603050405020304" pitchFamily="18" charset="0"/>
              </a:rPr>
              <a:t>- collaboratively adopt best practices and standards that create a shared road map and opportunities toward reaching our common goals. </a:t>
            </a:r>
          </a:p>
          <a:p>
            <a:pPr marL="342900" lvl="0" indent="-342900" defTabSz="914400">
              <a:buClr>
                <a:srgbClr val="FBB116"/>
              </a:buClr>
              <a:buSzPct val="110000"/>
              <a:buFont typeface="Wingdings" panose="05000000000000000000" pitchFamily="2" charset="2"/>
              <a:buChar char="o"/>
            </a:pPr>
            <a:endParaRPr lang="en-US" b="1" dirty="0">
              <a:solidFill>
                <a:schemeClr val="tx1">
                  <a:lumMod val="95000"/>
                  <a:lumOff val="5000"/>
                </a:schemeClr>
              </a:solidFill>
              <a:ea typeface="MS Gothic" panose="020B0609070205080204" pitchFamily="49" charset="-128"/>
              <a:cs typeface="Times New Roman" panose="02020603050405020304" pitchFamily="18" charset="0"/>
            </a:endParaRPr>
          </a:p>
          <a:p>
            <a:pPr marL="342900" lvl="0" indent="-342900" defTabSz="914400">
              <a:buClr>
                <a:srgbClr val="FBB116"/>
              </a:buClr>
              <a:buSzPct val="110000"/>
              <a:buFont typeface="Wingdings" panose="05000000000000000000" pitchFamily="2" charset="2"/>
              <a:buChar char="o"/>
            </a:pPr>
            <a:r>
              <a:rPr lang="en-US" b="1" dirty="0">
                <a:solidFill>
                  <a:schemeClr val="tx1">
                    <a:lumMod val="95000"/>
                    <a:lumOff val="5000"/>
                  </a:schemeClr>
                </a:solidFill>
                <a:ea typeface="MS Gothic" panose="020B0609070205080204" pitchFamily="49" charset="-128"/>
                <a:cs typeface="Times New Roman" panose="02020603050405020304" pitchFamily="18" charset="0"/>
              </a:rPr>
              <a:t>The </a:t>
            </a:r>
            <a:r>
              <a:rPr lang="en-US" b="1" i="1" dirty="0">
                <a:solidFill>
                  <a:schemeClr val="tx1">
                    <a:lumMod val="95000"/>
                    <a:lumOff val="5000"/>
                  </a:schemeClr>
                </a:solidFill>
                <a:ea typeface="MS Gothic" panose="020B0609070205080204" pitchFamily="49" charset="-128"/>
                <a:cs typeface="Times New Roman" panose="02020603050405020304" pitchFamily="18" charset="0"/>
              </a:rPr>
              <a:t>MISSION</a:t>
            </a:r>
            <a:r>
              <a:rPr lang="en-US" b="1" dirty="0">
                <a:solidFill>
                  <a:schemeClr val="tx1">
                    <a:lumMod val="95000"/>
                    <a:lumOff val="5000"/>
                  </a:schemeClr>
                </a:solidFill>
                <a:ea typeface="MS Gothic" panose="020B0609070205080204" pitchFamily="49" charset="-128"/>
                <a:cs typeface="Times New Roman" panose="02020603050405020304" pitchFamily="18" charset="0"/>
              </a:rPr>
              <a:t> - promote the expansion, implementation, coordination, and sustainability of a quality, statewide chronic disease self-management program. </a:t>
            </a:r>
          </a:p>
          <a:p>
            <a:pPr marL="342900" lvl="0" indent="-342900" defTabSz="914400">
              <a:buClr>
                <a:srgbClr val="FBB116"/>
              </a:buClr>
              <a:buSzPct val="110000"/>
              <a:buFont typeface="Wingdings" panose="05000000000000000000" pitchFamily="2" charset="2"/>
              <a:buChar char="o"/>
            </a:pPr>
            <a:endParaRPr lang="en-US" b="1" dirty="0">
              <a:solidFill>
                <a:schemeClr val="tx1">
                  <a:lumMod val="95000"/>
                  <a:lumOff val="5000"/>
                </a:schemeClr>
              </a:solidFill>
              <a:ea typeface="MS Gothic" panose="020B0609070205080204" pitchFamily="49" charset="-128"/>
              <a:cs typeface="Times New Roman" panose="02020603050405020304" pitchFamily="18" charset="0"/>
            </a:endParaRPr>
          </a:p>
          <a:p>
            <a:pPr marL="342900" lvl="0" indent="-342900" defTabSz="914400">
              <a:buClr>
                <a:srgbClr val="FBB116"/>
              </a:buClr>
              <a:buSzPct val="110000"/>
              <a:buFont typeface="Wingdings" panose="05000000000000000000" pitchFamily="2" charset="2"/>
              <a:buChar char="o"/>
            </a:pPr>
            <a:r>
              <a:rPr lang="en-US" b="1" dirty="0">
                <a:solidFill>
                  <a:schemeClr val="tx1">
                    <a:lumMod val="95000"/>
                    <a:lumOff val="5000"/>
                  </a:schemeClr>
                </a:solidFill>
                <a:ea typeface="MS Gothic" panose="020B0609070205080204" pitchFamily="49" charset="-128"/>
                <a:cs typeface="Times New Roman" panose="02020603050405020304" pitchFamily="18" charset="0"/>
              </a:rPr>
              <a:t>The </a:t>
            </a:r>
            <a:r>
              <a:rPr lang="en-US" b="1" i="1" dirty="0">
                <a:solidFill>
                  <a:schemeClr val="tx1">
                    <a:lumMod val="95000"/>
                    <a:lumOff val="5000"/>
                  </a:schemeClr>
                </a:solidFill>
                <a:ea typeface="MS Gothic" panose="020B0609070205080204" pitchFamily="49" charset="-128"/>
                <a:cs typeface="Times New Roman" panose="02020603050405020304" pitchFamily="18" charset="0"/>
              </a:rPr>
              <a:t>VISION</a:t>
            </a:r>
            <a:r>
              <a:rPr lang="en-US" b="1" dirty="0">
                <a:solidFill>
                  <a:schemeClr val="tx1">
                    <a:lumMod val="95000"/>
                    <a:lumOff val="5000"/>
                  </a:schemeClr>
                </a:solidFill>
                <a:ea typeface="MS Gothic" panose="020B0609070205080204" pitchFamily="49" charset="-128"/>
                <a:cs typeface="Times New Roman" panose="02020603050405020304" pitchFamily="18" charset="0"/>
              </a:rPr>
              <a:t> - improve the chronic disease health of South Dakotans by positively impacting quality of life, promoting access to care, and reducing health care costs.</a:t>
            </a:r>
            <a:endParaRPr lang="en-US" b="1" dirty="0">
              <a:solidFill>
                <a:schemeClr val="tx1">
                  <a:lumMod val="95000"/>
                  <a:lumOff val="5000"/>
                </a:schemeClr>
              </a:solidFill>
              <a:effectLst/>
              <a:ea typeface="MS Gothic" panose="020B0609070205080204" pitchFamily="49" charset="-128"/>
              <a:cs typeface="Times New Roman" panose="02020603050405020304" pitchFamily="18" charset="0"/>
            </a:endParaRPr>
          </a:p>
        </p:txBody>
      </p:sp>
    </p:spTree>
    <p:extLst>
      <p:ext uri="{BB962C8B-B14F-4D97-AF65-F5344CB8AC3E}">
        <p14:creationId xmlns="" xmlns:p14="http://schemas.microsoft.com/office/powerpoint/2010/main" val="3032203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512956" y="569806"/>
            <a:ext cx="6492894" cy="1143000"/>
          </a:xfrm>
        </p:spPr>
        <p:txBody>
          <a:bodyPr>
            <a:normAutofit/>
          </a:bodyPr>
          <a:lstStyle/>
          <a:p>
            <a:r>
              <a:rPr lang="en-US" sz="3600" u="sng" spc="50" dirty="0">
                <a:ln w="0"/>
                <a:solidFill>
                  <a:schemeClr val="bg2"/>
                </a:solidFill>
                <a:effectLst>
                  <a:innerShdw blurRad="63500" dist="50800" dir="13500000">
                    <a:srgbClr val="000000">
                      <a:alpha val="50000"/>
                    </a:srgbClr>
                  </a:innerShdw>
                </a:effectLst>
                <a:latin typeface="+mn-lt"/>
              </a:rPr>
              <a:t>BCBH Network Numbers</a:t>
            </a:r>
          </a:p>
        </p:txBody>
      </p:sp>
      <p:pic>
        <p:nvPicPr>
          <p:cNvPr id="3074" name="Picture 2"/>
          <p:cNvPicPr>
            <a:picLocks noChangeAspect="1" noChangeArrowheads="1"/>
          </p:cNvPicPr>
          <p:nvPr/>
        </p:nvPicPr>
        <p:blipFill>
          <a:blip r:embed="rId3" cstate="print"/>
          <a:srcRect/>
          <a:stretch>
            <a:fillRect/>
          </a:stretch>
        </p:blipFill>
        <p:spPr bwMode="auto">
          <a:xfrm>
            <a:off x="5754028" y="699346"/>
            <a:ext cx="3080621" cy="744483"/>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C14FEB2C-3DF7-9749-BAC0-55F76A1BB706}" type="slidenum">
              <a:rPr lang="en-US" smtClean="0"/>
              <a:pPr/>
              <a:t>25</a:t>
            </a:fld>
            <a:endParaRPr lang="en-US" dirty="0"/>
          </a:p>
        </p:txBody>
      </p:sp>
      <p:sp>
        <p:nvSpPr>
          <p:cNvPr id="7" name="Rectangle 6"/>
          <p:cNvSpPr/>
          <p:nvPr/>
        </p:nvSpPr>
        <p:spPr>
          <a:xfrm>
            <a:off x="526446" y="1834233"/>
            <a:ext cx="8617554" cy="3662541"/>
          </a:xfrm>
          <a:prstGeom prst="rect">
            <a:avLst/>
          </a:prstGeom>
        </p:spPr>
        <p:txBody>
          <a:bodyPr wrap="square">
            <a:spAutoFit/>
          </a:bodyPr>
          <a:lstStyle/>
          <a:p>
            <a:pPr marL="342900" lvl="0" indent="-342900" defTabSz="914400">
              <a:lnSpc>
                <a:spcPct val="150000"/>
              </a:lnSpc>
              <a:buClr>
                <a:srgbClr val="FBB116"/>
              </a:buClr>
              <a:buSzPct val="110000"/>
              <a:buFont typeface="Wingdings" panose="05000000000000000000" pitchFamily="2" charset="2"/>
              <a:buChar char="o"/>
            </a:pPr>
            <a:r>
              <a:rPr lang="en-US" sz="2400" b="1" dirty="0">
                <a:solidFill>
                  <a:schemeClr val="tx1">
                    <a:lumMod val="95000"/>
                    <a:lumOff val="5000"/>
                  </a:schemeClr>
                </a:solidFill>
                <a:ea typeface="Calibri" panose="020F0502020204030204" pitchFamily="34" charset="0"/>
                <a:cs typeface="Times New Roman" panose="02020603050405020304" pitchFamily="18" charset="0"/>
              </a:rPr>
              <a:t>4 Master Trainer Outreach Ambassadors</a:t>
            </a:r>
          </a:p>
          <a:p>
            <a:pPr marL="342900" lvl="0" indent="-342900" defTabSz="914400">
              <a:lnSpc>
                <a:spcPct val="150000"/>
              </a:lnSpc>
              <a:buClr>
                <a:srgbClr val="FBB116"/>
              </a:buClr>
              <a:buSzPct val="110000"/>
              <a:buFont typeface="Wingdings" panose="05000000000000000000" pitchFamily="2" charset="2"/>
              <a:buChar char="o"/>
            </a:pPr>
            <a:r>
              <a:rPr lang="en-US" sz="2400" b="1" dirty="0">
                <a:solidFill>
                  <a:schemeClr val="tx1">
                    <a:lumMod val="95000"/>
                    <a:lumOff val="5000"/>
                  </a:schemeClr>
                </a:solidFill>
                <a:ea typeface="Calibri" panose="020F0502020204030204" pitchFamily="34" charset="0"/>
                <a:cs typeface="Times New Roman" panose="02020603050405020304" pitchFamily="18" charset="0"/>
              </a:rPr>
              <a:t>8 statewide Regional Contacts (W, N, E, S, Central, and Tribal)</a:t>
            </a:r>
          </a:p>
          <a:p>
            <a:pPr marL="342900" lvl="0" indent="-342900" defTabSz="914400">
              <a:lnSpc>
                <a:spcPct val="150000"/>
              </a:lnSpc>
              <a:buClr>
                <a:srgbClr val="FBB116"/>
              </a:buClr>
              <a:buSzPct val="110000"/>
              <a:buFont typeface="Wingdings" panose="05000000000000000000" pitchFamily="2" charset="2"/>
              <a:buChar char="o"/>
            </a:pPr>
            <a:r>
              <a:rPr lang="en-US" sz="2400" b="1" dirty="0">
                <a:solidFill>
                  <a:schemeClr val="tx1">
                    <a:lumMod val="95000"/>
                    <a:lumOff val="5000"/>
                  </a:schemeClr>
                </a:solidFill>
                <a:ea typeface="Calibri" panose="020F0502020204030204" pitchFamily="34" charset="0"/>
                <a:cs typeface="Times New Roman" panose="02020603050405020304" pitchFamily="18" charset="0"/>
              </a:rPr>
              <a:t>19 Master Trainers </a:t>
            </a:r>
          </a:p>
          <a:p>
            <a:pPr marL="342900" lvl="0" indent="-342900" defTabSz="914400">
              <a:lnSpc>
                <a:spcPct val="150000"/>
              </a:lnSpc>
              <a:buClr>
                <a:srgbClr val="FBB116"/>
              </a:buClr>
              <a:buSzPct val="110000"/>
              <a:buFont typeface="Wingdings" panose="05000000000000000000" pitchFamily="2" charset="2"/>
              <a:buChar char="o"/>
            </a:pPr>
            <a:r>
              <a:rPr lang="en-US" sz="2400" b="1" dirty="0">
                <a:solidFill>
                  <a:schemeClr val="tx1">
                    <a:lumMod val="95000"/>
                    <a:lumOff val="5000"/>
                  </a:schemeClr>
                </a:solidFill>
                <a:ea typeface="Calibri" panose="020F0502020204030204" pitchFamily="34" charset="0"/>
                <a:cs typeface="Times New Roman" panose="02020603050405020304" pitchFamily="18" charset="0"/>
              </a:rPr>
              <a:t>52 Lay Leaders </a:t>
            </a:r>
          </a:p>
          <a:p>
            <a:pPr marL="342900" lvl="0" indent="-342900" defTabSz="914400">
              <a:lnSpc>
                <a:spcPct val="150000"/>
              </a:lnSpc>
              <a:buClr>
                <a:srgbClr val="FBB116"/>
              </a:buClr>
              <a:buSzPct val="110000"/>
              <a:buFont typeface="Wingdings" panose="05000000000000000000" pitchFamily="2" charset="2"/>
              <a:buChar char="o"/>
            </a:pPr>
            <a:r>
              <a:rPr lang="en-US" sz="2400" b="1" dirty="0">
                <a:solidFill>
                  <a:schemeClr val="tx1">
                    <a:lumMod val="95000"/>
                    <a:lumOff val="5000"/>
                  </a:schemeClr>
                </a:solidFill>
                <a:ea typeface="Calibri" panose="020F0502020204030204" pitchFamily="34" charset="0"/>
                <a:cs typeface="Times New Roman" panose="02020603050405020304" pitchFamily="18" charset="0"/>
              </a:rPr>
              <a:t>6 Action Committees</a:t>
            </a:r>
          </a:p>
          <a:p>
            <a:pPr marL="342900" lvl="0" indent="-342900" defTabSz="914400">
              <a:lnSpc>
                <a:spcPct val="150000"/>
              </a:lnSpc>
              <a:buClr>
                <a:srgbClr val="FBB116"/>
              </a:buClr>
              <a:buSzPct val="110000"/>
              <a:buFont typeface="Wingdings" panose="05000000000000000000" pitchFamily="2" charset="2"/>
              <a:buChar char="o"/>
            </a:pPr>
            <a:r>
              <a:rPr lang="en-US" sz="2400" b="1" dirty="0">
                <a:solidFill>
                  <a:schemeClr val="tx1">
                    <a:lumMod val="95000"/>
                    <a:lumOff val="5000"/>
                  </a:schemeClr>
                </a:solidFill>
                <a:ea typeface="Calibri" panose="020F0502020204030204" pitchFamily="34" charset="0"/>
                <a:cs typeface="Times New Roman" panose="02020603050405020304" pitchFamily="18" charset="0"/>
              </a:rPr>
              <a:t>1 Advisory Council (27 members)</a:t>
            </a:r>
          </a:p>
          <a:p>
            <a:pPr marL="342900" lvl="0" indent="-342900" defTabSz="914400">
              <a:buClr>
                <a:srgbClr val="FBB116"/>
              </a:buClr>
              <a:buSzPct val="110000"/>
              <a:buFont typeface="Wingdings" panose="05000000000000000000" pitchFamily="2" charset="2"/>
              <a:buChar char="o"/>
            </a:pPr>
            <a:endParaRPr lang="en-US" sz="1600" dirty="0">
              <a:solidFill>
                <a:srgbClr val="000000">
                  <a:lumMod val="65000"/>
                  <a:lumOff val="35000"/>
                </a:srgbClr>
              </a:solidFill>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226461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14FEB2C-3DF7-9749-BAC0-55F76A1BB706}" type="slidenum">
              <a:rPr lang="en-US" smtClean="0"/>
              <a:pPr/>
              <a:t>26</a:t>
            </a:fld>
            <a:endParaRPr lang="en-US" dirty="0"/>
          </a:p>
        </p:txBody>
      </p:sp>
      <p:sp>
        <p:nvSpPr>
          <p:cNvPr id="5" name="Title 3"/>
          <p:cNvSpPr>
            <a:spLocks noGrp="1"/>
          </p:cNvSpPr>
          <p:nvPr>
            <p:ph type="title"/>
          </p:nvPr>
        </p:nvSpPr>
        <p:spPr>
          <a:xfrm>
            <a:off x="726973" y="563959"/>
            <a:ext cx="6359624" cy="1143000"/>
          </a:xfrm>
        </p:spPr>
        <p:txBody>
          <a:bodyPr>
            <a:normAutofit/>
          </a:bodyPr>
          <a:lstStyle/>
          <a:p>
            <a:r>
              <a:rPr lang="en-US" sz="3600" u="sng" spc="50" dirty="0">
                <a:ln w="0"/>
                <a:solidFill>
                  <a:schemeClr val="bg2"/>
                </a:solidFill>
                <a:effectLst>
                  <a:innerShdw blurRad="63500" dist="50800" dir="13500000">
                    <a:srgbClr val="000000">
                      <a:alpha val="50000"/>
                    </a:srgbClr>
                  </a:innerShdw>
                </a:effectLst>
              </a:rPr>
              <a:t>BCBH Data</a:t>
            </a:r>
          </a:p>
        </p:txBody>
      </p:sp>
      <p:sp>
        <p:nvSpPr>
          <p:cNvPr id="7" name="Rectangle 6"/>
          <p:cNvSpPr/>
          <p:nvPr/>
        </p:nvSpPr>
        <p:spPr>
          <a:xfrm>
            <a:off x="4583152" y="1583266"/>
            <a:ext cx="4538545" cy="3693319"/>
          </a:xfrm>
          <a:prstGeom prst="rect">
            <a:avLst/>
          </a:prstGeom>
        </p:spPr>
        <p:txBody>
          <a:bodyPr wrap="square">
            <a:spAutoFit/>
          </a:bodyPr>
          <a:lstStyle/>
          <a:p>
            <a:pPr lvl="0" defTabSz="914400">
              <a:buClr>
                <a:srgbClr val="FBB116"/>
              </a:buClr>
              <a:buSzPct val="110000"/>
            </a:pPr>
            <a:r>
              <a:rPr lang="en-US" b="1" dirty="0">
                <a:solidFill>
                  <a:schemeClr val="tx1">
                    <a:lumMod val="95000"/>
                    <a:lumOff val="5000"/>
                  </a:schemeClr>
                </a:solidFill>
                <a:ea typeface="Calibri" panose="020F0502020204030204" pitchFamily="34" charset="0"/>
                <a:cs typeface="Times New Roman" panose="02020603050405020304" pitchFamily="18" charset="0"/>
              </a:rPr>
              <a:t>Program – September 2014 to July 1, 2016</a:t>
            </a:r>
          </a:p>
          <a:p>
            <a:pPr lvl="0" defTabSz="914400">
              <a:buClr>
                <a:srgbClr val="FBB116"/>
              </a:buClr>
              <a:buSzPct val="110000"/>
            </a:pPr>
            <a:endParaRPr lang="en-US" b="1" dirty="0">
              <a:solidFill>
                <a:schemeClr val="tx1">
                  <a:lumMod val="95000"/>
                  <a:lumOff val="5000"/>
                </a:schemeClr>
              </a:solidFill>
              <a:ea typeface="Calibri" panose="020F0502020204030204" pitchFamily="34" charset="0"/>
              <a:cs typeface="Times New Roman" panose="02020603050405020304" pitchFamily="18" charset="0"/>
            </a:endParaRPr>
          </a:p>
          <a:p>
            <a:pPr marL="342900" lvl="0" indent="-342900" defTabSz="914400">
              <a:buClr>
                <a:srgbClr val="FBB116"/>
              </a:buClr>
              <a:buSzPct val="110000"/>
              <a:buFont typeface="Wingdings" panose="05000000000000000000" pitchFamily="2" charset="2"/>
              <a:buChar char="o"/>
            </a:pPr>
            <a:r>
              <a:rPr lang="en-US" b="1" dirty="0">
                <a:solidFill>
                  <a:schemeClr val="tx1">
                    <a:lumMod val="95000"/>
                    <a:lumOff val="5000"/>
                  </a:schemeClr>
                </a:solidFill>
                <a:ea typeface="Calibri" panose="020F0502020204030204" pitchFamily="34" charset="0"/>
                <a:cs typeface="Times New Roman" panose="02020603050405020304" pitchFamily="18" charset="0"/>
              </a:rPr>
              <a:t>54 BCBH Workshops (Oct 2014-July 2016)</a:t>
            </a:r>
          </a:p>
          <a:p>
            <a:pPr marL="342900" lvl="0" indent="-342900" defTabSz="914400">
              <a:buClr>
                <a:srgbClr val="FBB116"/>
              </a:buClr>
              <a:buSzPct val="110000"/>
              <a:buFont typeface="Wingdings" panose="05000000000000000000" pitchFamily="2" charset="2"/>
              <a:buChar char="o"/>
            </a:pPr>
            <a:r>
              <a:rPr lang="en-US" b="1" dirty="0">
                <a:solidFill>
                  <a:schemeClr val="tx1">
                    <a:lumMod val="95000"/>
                    <a:lumOff val="5000"/>
                  </a:schemeClr>
                </a:solidFill>
                <a:ea typeface="Calibri" panose="020F0502020204030204" pitchFamily="34" charset="0"/>
                <a:cs typeface="Times New Roman" panose="02020603050405020304" pitchFamily="18" charset="0"/>
              </a:rPr>
              <a:t>8.9 - Average participants per workshop</a:t>
            </a:r>
          </a:p>
          <a:p>
            <a:pPr marL="342900" lvl="0" indent="-342900" defTabSz="914400">
              <a:buClr>
                <a:srgbClr val="FBB116"/>
              </a:buClr>
              <a:buSzPct val="110000"/>
              <a:buFont typeface="Wingdings" panose="05000000000000000000" pitchFamily="2" charset="2"/>
              <a:buChar char="o"/>
            </a:pPr>
            <a:r>
              <a:rPr lang="en-US" b="1" dirty="0">
                <a:solidFill>
                  <a:schemeClr val="tx1">
                    <a:lumMod val="95000"/>
                    <a:lumOff val="5000"/>
                  </a:schemeClr>
                </a:solidFill>
                <a:ea typeface="Calibri" panose="020F0502020204030204" pitchFamily="34" charset="0"/>
                <a:cs typeface="Times New Roman" panose="02020603050405020304" pitchFamily="18" charset="0"/>
              </a:rPr>
              <a:t>479 attenders </a:t>
            </a:r>
          </a:p>
          <a:p>
            <a:pPr marL="342900" lvl="0" indent="-342900" defTabSz="914400">
              <a:buClr>
                <a:srgbClr val="FBB116"/>
              </a:buClr>
              <a:buSzPct val="110000"/>
              <a:buFont typeface="Wingdings" panose="05000000000000000000" pitchFamily="2" charset="2"/>
              <a:buChar char="o"/>
            </a:pPr>
            <a:r>
              <a:rPr lang="en-US" b="1" dirty="0">
                <a:solidFill>
                  <a:schemeClr val="tx1">
                    <a:lumMod val="95000"/>
                    <a:lumOff val="5000"/>
                  </a:schemeClr>
                </a:solidFill>
                <a:ea typeface="Calibri" panose="020F0502020204030204" pitchFamily="34" charset="0"/>
                <a:cs typeface="Times New Roman" panose="02020603050405020304" pitchFamily="18" charset="0"/>
              </a:rPr>
              <a:t>324 completers (68%)</a:t>
            </a:r>
          </a:p>
          <a:p>
            <a:pPr lvl="0" defTabSz="914400">
              <a:buClr>
                <a:srgbClr val="FBB116"/>
              </a:buClr>
              <a:buSzPct val="110000"/>
            </a:pPr>
            <a:endParaRPr lang="en-US" b="1" dirty="0">
              <a:solidFill>
                <a:schemeClr val="tx1">
                  <a:lumMod val="95000"/>
                  <a:lumOff val="5000"/>
                </a:schemeClr>
              </a:solidFill>
            </a:endParaRPr>
          </a:p>
          <a:p>
            <a:pPr lvl="0" defTabSz="914400">
              <a:buClr>
                <a:srgbClr val="FBB116"/>
              </a:buClr>
              <a:buSzPct val="110000"/>
            </a:pPr>
            <a:endParaRPr lang="en-US" b="1" dirty="0">
              <a:solidFill>
                <a:schemeClr val="tx1">
                  <a:lumMod val="95000"/>
                  <a:lumOff val="5000"/>
                </a:schemeClr>
              </a:solidFill>
            </a:endParaRPr>
          </a:p>
          <a:p>
            <a:pPr lvl="0" defTabSz="914400">
              <a:buClr>
                <a:srgbClr val="FBB116"/>
              </a:buClr>
              <a:buSzPct val="110000"/>
            </a:pPr>
            <a:r>
              <a:rPr lang="en-US" b="1" dirty="0">
                <a:solidFill>
                  <a:schemeClr val="tx1">
                    <a:lumMod val="95000"/>
                    <a:lumOff val="5000"/>
                  </a:schemeClr>
                </a:solidFill>
              </a:rPr>
              <a:t>Grant - September </a:t>
            </a:r>
            <a:r>
              <a:rPr lang="en-US" b="1" dirty="0" smtClean="0">
                <a:solidFill>
                  <a:schemeClr val="tx1">
                    <a:lumMod val="95000"/>
                    <a:lumOff val="5000"/>
                  </a:schemeClr>
                </a:solidFill>
              </a:rPr>
              <a:t>1, </a:t>
            </a:r>
            <a:r>
              <a:rPr lang="en-US" b="1" dirty="0">
                <a:solidFill>
                  <a:schemeClr val="tx1">
                    <a:lumMod val="95000"/>
                    <a:lumOff val="5000"/>
                  </a:schemeClr>
                </a:solidFill>
              </a:rPr>
              <a:t>2015 to July 1, 2016</a:t>
            </a:r>
          </a:p>
          <a:p>
            <a:pPr lvl="0" defTabSz="914400">
              <a:buClr>
                <a:srgbClr val="FBB116"/>
              </a:buClr>
              <a:buSzPct val="110000"/>
            </a:pPr>
            <a:r>
              <a:rPr lang="en-US" b="1" dirty="0">
                <a:solidFill>
                  <a:schemeClr val="tx1">
                    <a:lumMod val="95000"/>
                    <a:lumOff val="5000"/>
                  </a:schemeClr>
                </a:solidFill>
              </a:rPr>
              <a:t> </a:t>
            </a:r>
          </a:p>
          <a:p>
            <a:pPr marL="342900" lvl="0" indent="-342900" defTabSz="914400">
              <a:buClr>
                <a:srgbClr val="FBB116"/>
              </a:buClr>
              <a:buSzPct val="110000"/>
              <a:buFont typeface="Wingdings" panose="05000000000000000000" pitchFamily="2" charset="2"/>
              <a:buChar char="o"/>
            </a:pPr>
            <a:r>
              <a:rPr lang="en-US" b="1" dirty="0">
                <a:solidFill>
                  <a:schemeClr val="tx1">
                    <a:lumMod val="95000"/>
                    <a:lumOff val="5000"/>
                  </a:schemeClr>
                </a:solidFill>
              </a:rPr>
              <a:t>208 completers /301 attenders [Y1 goal              is 225 completers] </a:t>
            </a:r>
          </a:p>
          <a:p>
            <a:pPr marL="342900" lvl="0" indent="-342900" defTabSz="914400">
              <a:buClr>
                <a:srgbClr val="FBB116"/>
              </a:buClr>
              <a:buSzPct val="110000"/>
              <a:buFont typeface="Wingdings" panose="05000000000000000000" pitchFamily="2" charset="2"/>
              <a:buChar char="o"/>
            </a:pPr>
            <a:r>
              <a:rPr lang="en-US" b="1" dirty="0">
                <a:solidFill>
                  <a:schemeClr val="tx1">
                    <a:lumMod val="95000"/>
                    <a:lumOff val="5000"/>
                  </a:schemeClr>
                </a:solidFill>
              </a:rPr>
              <a:t>69% completion rate [Y1 goal is 68%] </a:t>
            </a:r>
            <a:endParaRPr lang="en-US" b="1" dirty="0">
              <a:solidFill>
                <a:schemeClr val="tx1">
                  <a:lumMod val="95000"/>
                  <a:lumOff val="5000"/>
                </a:schemeClr>
              </a:solidFill>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 xmlns:p14="http://schemas.microsoft.com/office/powerpoint/2010/main" val="3731433598"/>
              </p:ext>
            </p:extLst>
          </p:nvPr>
        </p:nvGraphicFramePr>
        <p:xfrm>
          <a:off x="415432" y="1423065"/>
          <a:ext cx="3957263" cy="4749135"/>
        </p:xfrm>
        <a:graphic>
          <a:graphicData uri="http://schemas.openxmlformats.org/drawingml/2006/table">
            <a:tbl>
              <a:tblPr firstRow="1" firstCol="1" bandRow="1">
                <a:tableStyleId>{5C22544A-7EE6-4342-B048-85BDC9FD1C3A}</a:tableStyleId>
              </a:tblPr>
              <a:tblGrid>
                <a:gridCol w="1474847">
                  <a:extLst>
                    <a:ext uri="{9D8B030D-6E8A-4147-A177-3AD203B41FA5}">
                      <a16:colId xmlns="" xmlns:a16="http://schemas.microsoft.com/office/drawing/2014/main" val="2896570627"/>
                    </a:ext>
                  </a:extLst>
                </a:gridCol>
                <a:gridCol w="827472">
                  <a:extLst>
                    <a:ext uri="{9D8B030D-6E8A-4147-A177-3AD203B41FA5}">
                      <a16:colId xmlns="" xmlns:a16="http://schemas.microsoft.com/office/drawing/2014/main" val="1887659221"/>
                    </a:ext>
                  </a:extLst>
                </a:gridCol>
                <a:gridCol w="827472">
                  <a:extLst>
                    <a:ext uri="{9D8B030D-6E8A-4147-A177-3AD203B41FA5}">
                      <a16:colId xmlns="" xmlns:a16="http://schemas.microsoft.com/office/drawing/2014/main" val="201075979"/>
                    </a:ext>
                  </a:extLst>
                </a:gridCol>
                <a:gridCol w="827472">
                  <a:extLst>
                    <a:ext uri="{9D8B030D-6E8A-4147-A177-3AD203B41FA5}">
                      <a16:colId xmlns="" xmlns:a16="http://schemas.microsoft.com/office/drawing/2014/main" val="404414195"/>
                    </a:ext>
                  </a:extLst>
                </a:gridCol>
              </a:tblGrid>
              <a:tr h="265809">
                <a:tc>
                  <a:txBody>
                    <a:bodyPr/>
                    <a:lstStyle/>
                    <a:p>
                      <a:pPr marL="0" marR="0">
                        <a:spcBef>
                          <a:spcPts val="0"/>
                        </a:spcBef>
                        <a:spcAft>
                          <a:spcPts val="0"/>
                        </a:spcAft>
                      </a:pPr>
                      <a:r>
                        <a:rPr lang="en-US" sz="1800" b="1" dirty="0">
                          <a:effectLst/>
                          <a:latin typeface="Candara" panose="020E0502030303020204" pitchFamily="34" charset="0"/>
                        </a:rPr>
                        <a:t>Location </a:t>
                      </a:r>
                      <a:endParaRPr lang="en-US" sz="18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latin typeface="Candara" panose="020E0502030303020204" pitchFamily="34" charset="0"/>
                        </a:rPr>
                        <a:t>2016</a:t>
                      </a:r>
                      <a:endParaRPr lang="en-US" sz="18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latin typeface="Candara" panose="020E0502030303020204" pitchFamily="34" charset="0"/>
                        </a:rPr>
                        <a:t>2015</a:t>
                      </a:r>
                      <a:endParaRPr lang="en-US" sz="18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latin typeface="Candara" panose="020E0502030303020204" pitchFamily="34" charset="0"/>
                        </a:rPr>
                        <a:t>2014</a:t>
                      </a:r>
                      <a:endParaRPr lang="en-US" sz="18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54797991"/>
                  </a:ext>
                </a:extLst>
              </a:tr>
              <a:tr h="265809">
                <a:tc>
                  <a:txBody>
                    <a:bodyPr/>
                    <a:lstStyle/>
                    <a:p>
                      <a:pPr marL="0" marR="0">
                        <a:spcBef>
                          <a:spcPts val="0"/>
                        </a:spcBef>
                        <a:spcAft>
                          <a:spcPts val="0"/>
                        </a:spcAft>
                      </a:pPr>
                      <a:r>
                        <a:rPr lang="en-US" sz="1600" b="1" dirty="0">
                          <a:effectLst/>
                          <a:latin typeface="Candara" panose="020E0502030303020204" pitchFamily="34" charset="0"/>
                        </a:rPr>
                        <a:t>Aberdeen</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0</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1</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1</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31728380"/>
                  </a:ext>
                </a:extLst>
              </a:tr>
              <a:tr h="265809">
                <a:tc>
                  <a:txBody>
                    <a:bodyPr/>
                    <a:lstStyle/>
                    <a:p>
                      <a:pPr marL="0" marR="0">
                        <a:spcBef>
                          <a:spcPts val="0"/>
                        </a:spcBef>
                        <a:spcAft>
                          <a:spcPts val="0"/>
                        </a:spcAft>
                      </a:pPr>
                      <a:r>
                        <a:rPr lang="en-US" sz="1600" b="1" dirty="0">
                          <a:effectLst/>
                          <a:latin typeface="Candara" panose="020E0502030303020204" pitchFamily="34" charset="0"/>
                        </a:rPr>
                        <a:t>Brookings</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2</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0</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0</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21144054"/>
                  </a:ext>
                </a:extLst>
              </a:tr>
              <a:tr h="265809">
                <a:tc>
                  <a:txBody>
                    <a:bodyPr/>
                    <a:lstStyle/>
                    <a:p>
                      <a:pPr marL="0" marR="0">
                        <a:spcBef>
                          <a:spcPts val="0"/>
                        </a:spcBef>
                        <a:spcAft>
                          <a:spcPts val="0"/>
                        </a:spcAft>
                      </a:pPr>
                      <a:r>
                        <a:rPr lang="en-US" sz="1600" b="1" dirty="0">
                          <a:effectLst/>
                          <a:latin typeface="Candara" panose="020E0502030303020204" pitchFamily="34" charset="0"/>
                        </a:rPr>
                        <a:t>Custer</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0</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1</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1</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63590714"/>
                  </a:ext>
                </a:extLst>
              </a:tr>
              <a:tr h="265809">
                <a:tc>
                  <a:txBody>
                    <a:bodyPr/>
                    <a:lstStyle/>
                    <a:p>
                      <a:pPr marL="0" marR="0">
                        <a:spcBef>
                          <a:spcPts val="0"/>
                        </a:spcBef>
                        <a:spcAft>
                          <a:spcPts val="0"/>
                        </a:spcAft>
                      </a:pPr>
                      <a:r>
                        <a:rPr lang="en-US" sz="1600" b="1" dirty="0">
                          <a:effectLst/>
                          <a:latin typeface="Candara" panose="020E0502030303020204" pitchFamily="34" charset="0"/>
                        </a:rPr>
                        <a:t>Hartford</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0</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1</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0</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11173965"/>
                  </a:ext>
                </a:extLst>
              </a:tr>
              <a:tr h="265809">
                <a:tc>
                  <a:txBody>
                    <a:bodyPr/>
                    <a:lstStyle/>
                    <a:p>
                      <a:pPr marL="0" marR="0">
                        <a:spcBef>
                          <a:spcPts val="0"/>
                        </a:spcBef>
                        <a:spcAft>
                          <a:spcPts val="0"/>
                        </a:spcAft>
                      </a:pPr>
                      <a:r>
                        <a:rPr lang="en-US" sz="1600" b="1" dirty="0">
                          <a:effectLst/>
                          <a:latin typeface="Candara" panose="020E0502030303020204" pitchFamily="34" charset="0"/>
                        </a:rPr>
                        <a:t>Hermosa</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1</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0</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0</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74349750"/>
                  </a:ext>
                </a:extLst>
              </a:tr>
              <a:tr h="265809">
                <a:tc>
                  <a:txBody>
                    <a:bodyPr/>
                    <a:lstStyle/>
                    <a:p>
                      <a:pPr marL="0" marR="0">
                        <a:spcBef>
                          <a:spcPts val="0"/>
                        </a:spcBef>
                        <a:spcAft>
                          <a:spcPts val="0"/>
                        </a:spcAft>
                      </a:pPr>
                      <a:r>
                        <a:rPr lang="en-US" sz="1600" b="1" dirty="0">
                          <a:effectLst/>
                          <a:latin typeface="Candara" panose="020E0502030303020204" pitchFamily="34" charset="0"/>
                        </a:rPr>
                        <a:t>Huron</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1</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1</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1</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09193680"/>
                  </a:ext>
                </a:extLst>
              </a:tr>
              <a:tr h="265809">
                <a:tc>
                  <a:txBody>
                    <a:bodyPr/>
                    <a:lstStyle/>
                    <a:p>
                      <a:pPr marL="0" marR="0">
                        <a:spcBef>
                          <a:spcPts val="0"/>
                        </a:spcBef>
                        <a:spcAft>
                          <a:spcPts val="0"/>
                        </a:spcAft>
                      </a:pPr>
                      <a:r>
                        <a:rPr lang="en-US" sz="1600" b="1" dirty="0">
                          <a:effectLst/>
                          <a:latin typeface="Candara" panose="020E0502030303020204" pitchFamily="34" charset="0"/>
                        </a:rPr>
                        <a:t>Mitchell</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1</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1</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0</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82097281"/>
                  </a:ext>
                </a:extLst>
              </a:tr>
              <a:tr h="265809">
                <a:tc>
                  <a:txBody>
                    <a:bodyPr/>
                    <a:lstStyle/>
                    <a:p>
                      <a:pPr marL="0" marR="0">
                        <a:spcBef>
                          <a:spcPts val="0"/>
                        </a:spcBef>
                        <a:spcAft>
                          <a:spcPts val="0"/>
                        </a:spcAft>
                      </a:pPr>
                      <a:r>
                        <a:rPr lang="en-US" sz="1600" b="1" dirty="0">
                          <a:effectLst/>
                          <a:latin typeface="Candara" panose="020E0502030303020204" pitchFamily="34" charset="0"/>
                        </a:rPr>
                        <a:t>Pierre </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1</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2</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1</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724903556"/>
                  </a:ext>
                </a:extLst>
              </a:tr>
              <a:tr h="265809">
                <a:tc>
                  <a:txBody>
                    <a:bodyPr/>
                    <a:lstStyle/>
                    <a:p>
                      <a:pPr marL="0" marR="0">
                        <a:spcBef>
                          <a:spcPts val="0"/>
                        </a:spcBef>
                        <a:spcAft>
                          <a:spcPts val="0"/>
                        </a:spcAft>
                      </a:pPr>
                      <a:r>
                        <a:rPr lang="en-US" sz="1600" b="1" dirty="0">
                          <a:effectLst/>
                          <a:latin typeface="Candara" panose="020E0502030303020204" pitchFamily="34" charset="0"/>
                        </a:rPr>
                        <a:t>Rapid City </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4</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4</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3</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95069762"/>
                  </a:ext>
                </a:extLst>
              </a:tr>
              <a:tr h="265809">
                <a:tc>
                  <a:txBody>
                    <a:bodyPr/>
                    <a:lstStyle/>
                    <a:p>
                      <a:pPr marL="0" marR="0">
                        <a:spcBef>
                          <a:spcPts val="0"/>
                        </a:spcBef>
                        <a:spcAft>
                          <a:spcPts val="0"/>
                        </a:spcAft>
                      </a:pPr>
                      <a:r>
                        <a:rPr lang="en-US" sz="1600" b="1" dirty="0">
                          <a:effectLst/>
                          <a:latin typeface="Candara" panose="020E0502030303020204" pitchFamily="34" charset="0"/>
                        </a:rPr>
                        <a:t>Sioux Falls</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9</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9</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3</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736502396"/>
                  </a:ext>
                </a:extLst>
              </a:tr>
              <a:tr h="265809">
                <a:tc>
                  <a:txBody>
                    <a:bodyPr/>
                    <a:lstStyle/>
                    <a:p>
                      <a:pPr marL="0" marR="0">
                        <a:spcBef>
                          <a:spcPts val="0"/>
                        </a:spcBef>
                        <a:spcAft>
                          <a:spcPts val="0"/>
                        </a:spcAft>
                      </a:pPr>
                      <a:r>
                        <a:rPr lang="en-US" sz="1600" b="1" dirty="0">
                          <a:effectLst/>
                          <a:latin typeface="Candara" panose="020E0502030303020204" pitchFamily="34" charset="0"/>
                        </a:rPr>
                        <a:t>Sisseton</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0</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0</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1</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19826393"/>
                  </a:ext>
                </a:extLst>
              </a:tr>
              <a:tr h="265809">
                <a:tc>
                  <a:txBody>
                    <a:bodyPr/>
                    <a:lstStyle/>
                    <a:p>
                      <a:pPr marL="0" marR="0">
                        <a:spcBef>
                          <a:spcPts val="0"/>
                        </a:spcBef>
                        <a:spcAft>
                          <a:spcPts val="0"/>
                        </a:spcAft>
                      </a:pPr>
                      <a:r>
                        <a:rPr lang="en-US" sz="1600" b="1" dirty="0">
                          <a:effectLst/>
                          <a:latin typeface="Candara" panose="020E0502030303020204" pitchFamily="34" charset="0"/>
                        </a:rPr>
                        <a:t>Spearfish</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1</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0</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0</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81802248"/>
                  </a:ext>
                </a:extLst>
              </a:tr>
              <a:tr h="265809">
                <a:tc>
                  <a:txBody>
                    <a:bodyPr/>
                    <a:lstStyle/>
                    <a:p>
                      <a:pPr marL="0" marR="0">
                        <a:spcBef>
                          <a:spcPts val="0"/>
                        </a:spcBef>
                        <a:spcAft>
                          <a:spcPts val="0"/>
                        </a:spcAft>
                      </a:pPr>
                      <a:r>
                        <a:rPr lang="en-US" sz="1600" b="1" dirty="0">
                          <a:effectLst/>
                          <a:latin typeface="Candara" panose="020E0502030303020204" pitchFamily="34" charset="0"/>
                        </a:rPr>
                        <a:t>Sturgis</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1</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0</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0</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45844101"/>
                  </a:ext>
                </a:extLst>
              </a:tr>
              <a:tr h="265809">
                <a:tc>
                  <a:txBody>
                    <a:bodyPr/>
                    <a:lstStyle/>
                    <a:p>
                      <a:pPr marL="0" marR="0">
                        <a:spcBef>
                          <a:spcPts val="0"/>
                        </a:spcBef>
                        <a:spcAft>
                          <a:spcPts val="0"/>
                        </a:spcAft>
                      </a:pPr>
                      <a:r>
                        <a:rPr lang="en-US" sz="1600" b="1" dirty="0">
                          <a:effectLst/>
                          <a:latin typeface="Candara" panose="020E0502030303020204" pitchFamily="34" charset="0"/>
                        </a:rPr>
                        <a:t>Watertown </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1</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1</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dirty="0">
                          <a:effectLst/>
                          <a:latin typeface="Candara" panose="020E0502030303020204" pitchFamily="34" charset="0"/>
                        </a:rPr>
                        <a:t>0</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87136983"/>
                  </a:ext>
                </a:extLst>
              </a:tr>
              <a:tr h="265809">
                <a:tc>
                  <a:txBody>
                    <a:bodyPr/>
                    <a:lstStyle/>
                    <a:p>
                      <a:pPr marL="0" marR="0" algn="r">
                        <a:spcBef>
                          <a:spcPts val="0"/>
                        </a:spcBef>
                        <a:spcAft>
                          <a:spcPts val="0"/>
                        </a:spcAft>
                      </a:pPr>
                      <a:r>
                        <a:rPr lang="en-US" sz="1600" b="1" dirty="0">
                          <a:effectLst/>
                          <a:latin typeface="Candara" panose="020E0502030303020204" pitchFamily="34" charset="0"/>
                        </a:rPr>
                        <a:t>Totals </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b="1" dirty="0">
                          <a:effectLst/>
                          <a:latin typeface="Candara" panose="020E0502030303020204" pitchFamily="34" charset="0"/>
                        </a:rPr>
                        <a:t>22</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b="1" dirty="0">
                          <a:effectLst/>
                          <a:latin typeface="Candara" panose="020E0502030303020204" pitchFamily="34" charset="0"/>
                        </a:rPr>
                        <a:t>21</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b="1" dirty="0">
                          <a:effectLst/>
                          <a:latin typeface="Candara" panose="020E0502030303020204" pitchFamily="34" charset="0"/>
                        </a:rPr>
                        <a:t>11</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15003303"/>
                  </a:ext>
                </a:extLst>
              </a:tr>
              <a:tr h="265809">
                <a:tc gridSpan="4">
                  <a:txBody>
                    <a:bodyPr/>
                    <a:lstStyle/>
                    <a:p>
                      <a:pPr marL="0" marR="0" algn="r">
                        <a:spcBef>
                          <a:spcPts val="0"/>
                        </a:spcBef>
                        <a:spcAft>
                          <a:spcPts val="0"/>
                        </a:spcAft>
                      </a:pPr>
                      <a:r>
                        <a:rPr lang="en-US" sz="1600" b="1" dirty="0">
                          <a:effectLst/>
                          <a:latin typeface="Candara" panose="020E0502030303020204" pitchFamily="34" charset="0"/>
                        </a:rPr>
                        <a:t>Number of workshops offered since beginning 54</a:t>
                      </a:r>
                      <a:endParaRPr lang="en-US" sz="16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755140781"/>
                  </a:ext>
                </a:extLst>
              </a:tr>
            </a:tbl>
          </a:graphicData>
        </a:graphic>
      </p:graphicFrame>
    </p:spTree>
    <p:extLst>
      <p:ext uri="{BB962C8B-B14F-4D97-AF65-F5344CB8AC3E}">
        <p14:creationId xmlns="" xmlns:p14="http://schemas.microsoft.com/office/powerpoint/2010/main" val="2794044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56832" y="699346"/>
            <a:ext cx="6359624" cy="1143000"/>
          </a:xfrm>
        </p:spPr>
        <p:txBody>
          <a:bodyPr>
            <a:normAutofit/>
          </a:bodyPr>
          <a:lstStyle/>
          <a:p>
            <a:pPr>
              <a:lnSpc>
                <a:spcPct val="105000"/>
              </a:lnSpc>
              <a:spcAft>
                <a:spcPts val="1000"/>
              </a:spcAft>
            </a:pPr>
            <a:r>
              <a:rPr lang="en-US" u="sng" spc="50" dirty="0">
                <a:ln w="0"/>
                <a:solidFill>
                  <a:schemeClr val="bg2"/>
                </a:solidFill>
                <a:effectLst>
                  <a:innerShdw blurRad="63500" dist="50800" dir="13500000">
                    <a:srgbClr val="000000">
                      <a:alpha val="50000"/>
                    </a:srgbClr>
                  </a:innerShdw>
                </a:effectLst>
                <a:ea typeface="MS Gothic" panose="020B0609070205080204" pitchFamily="49" charset="-128"/>
                <a:cs typeface="Times New Roman" panose="02020603050405020304" pitchFamily="18" charset="0"/>
              </a:rPr>
              <a:t>BCBH Future Plans  </a:t>
            </a:r>
            <a:endParaRPr lang="en-US" spc="50" dirty="0">
              <a:ln w="0"/>
              <a:solidFill>
                <a:schemeClr val="bg2"/>
              </a:solidFill>
              <a:effectLst>
                <a:innerShdw blurRad="63500" dist="50800" dir="13500000">
                  <a:srgbClr val="000000">
                    <a:alpha val="50000"/>
                  </a:srgbClr>
                </a:innerShdw>
              </a:effectLst>
              <a:ea typeface="MS Gothic" panose="020B0609070205080204" pitchFamily="49" charset="-128"/>
              <a:cs typeface="Times New Roman" panose="02020603050405020304"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5754028" y="699346"/>
            <a:ext cx="3080621" cy="744483"/>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C14FEB2C-3DF7-9749-BAC0-55F76A1BB706}" type="slidenum">
              <a:rPr lang="en-US" smtClean="0"/>
              <a:pPr/>
              <a:t>27</a:t>
            </a:fld>
            <a:endParaRPr lang="en-US" dirty="0"/>
          </a:p>
        </p:txBody>
      </p:sp>
      <p:sp>
        <p:nvSpPr>
          <p:cNvPr id="7" name="Rectangle 6"/>
          <p:cNvSpPr/>
          <p:nvPr/>
        </p:nvSpPr>
        <p:spPr>
          <a:xfrm>
            <a:off x="869794" y="2136120"/>
            <a:ext cx="7426714" cy="4401205"/>
          </a:xfrm>
          <a:prstGeom prst="rect">
            <a:avLst/>
          </a:prstGeom>
        </p:spPr>
        <p:txBody>
          <a:bodyPr wrap="square">
            <a:spAutoFit/>
          </a:bodyPr>
          <a:lstStyle/>
          <a:p>
            <a:pPr marL="342900" lvl="0" indent="-342900" defTabSz="914400">
              <a:lnSpc>
                <a:spcPct val="150000"/>
              </a:lnSpc>
              <a:buClr>
                <a:srgbClr val="FBB116"/>
              </a:buClr>
              <a:buSzPct val="110000"/>
              <a:buFont typeface="Wingdings" panose="05000000000000000000" pitchFamily="2" charset="2"/>
              <a:buChar char="o"/>
            </a:pPr>
            <a:r>
              <a:rPr lang="en-US" sz="2400" b="1" dirty="0">
                <a:solidFill>
                  <a:schemeClr val="tx1">
                    <a:lumMod val="95000"/>
                    <a:lumOff val="5000"/>
                  </a:schemeClr>
                </a:solidFill>
                <a:ea typeface="Calibri" panose="020F0502020204030204" pitchFamily="34" charset="0"/>
                <a:cs typeface="Times New Roman" panose="02020603050405020304" pitchFamily="18" charset="0"/>
              </a:rPr>
              <a:t>Launch of BCBH SD on-line workshops</a:t>
            </a:r>
          </a:p>
          <a:p>
            <a:pPr marL="342900" lvl="0" indent="-342900" defTabSz="914400">
              <a:lnSpc>
                <a:spcPct val="150000"/>
              </a:lnSpc>
              <a:buClr>
                <a:srgbClr val="FBB116"/>
              </a:buClr>
              <a:buSzPct val="110000"/>
              <a:buFont typeface="Wingdings" panose="05000000000000000000" pitchFamily="2" charset="2"/>
              <a:buChar char="o"/>
            </a:pPr>
            <a:endParaRPr lang="en-US" sz="2400" b="1" dirty="0">
              <a:solidFill>
                <a:schemeClr val="tx1">
                  <a:lumMod val="95000"/>
                  <a:lumOff val="5000"/>
                </a:schemeClr>
              </a:solidFill>
              <a:ea typeface="Calibri" panose="020F0502020204030204" pitchFamily="34" charset="0"/>
              <a:cs typeface="Times New Roman" panose="02020603050405020304" pitchFamily="18" charset="0"/>
            </a:endParaRPr>
          </a:p>
          <a:p>
            <a:pPr marL="342900" lvl="0" indent="-342900" defTabSz="914400">
              <a:buClr>
                <a:srgbClr val="FBB116"/>
              </a:buClr>
              <a:buSzPct val="110000"/>
              <a:buFont typeface="Wingdings" panose="05000000000000000000" pitchFamily="2" charset="2"/>
              <a:buChar char="o"/>
            </a:pPr>
            <a:r>
              <a:rPr lang="en-US" sz="2400" b="1" dirty="0">
                <a:solidFill>
                  <a:schemeClr val="tx1">
                    <a:lumMod val="95000"/>
                    <a:lumOff val="5000"/>
                  </a:schemeClr>
                </a:solidFill>
                <a:ea typeface="Calibri" panose="020F0502020204030204" pitchFamily="34" charset="0"/>
                <a:cs typeface="Times New Roman" panose="02020603050405020304" pitchFamily="18" charset="0"/>
              </a:rPr>
              <a:t>Program Expansion (Lay Leader training in tribal communities, pilot regularly scheduled workshops, healthcare referral policy, use of social media)</a:t>
            </a:r>
          </a:p>
          <a:p>
            <a:pPr marL="342900" lvl="0" indent="-342900" defTabSz="914400">
              <a:buClr>
                <a:srgbClr val="FBB116"/>
              </a:buClr>
              <a:buSzPct val="110000"/>
              <a:buFont typeface="Wingdings" panose="05000000000000000000" pitchFamily="2" charset="2"/>
              <a:buChar char="o"/>
            </a:pPr>
            <a:endParaRPr lang="en-US" sz="2400" b="1" dirty="0">
              <a:solidFill>
                <a:schemeClr val="tx1">
                  <a:lumMod val="95000"/>
                  <a:lumOff val="5000"/>
                </a:schemeClr>
              </a:solidFill>
              <a:ea typeface="Calibri" panose="020F0502020204030204" pitchFamily="34" charset="0"/>
              <a:cs typeface="Times New Roman" panose="02020603050405020304" pitchFamily="18" charset="0"/>
            </a:endParaRPr>
          </a:p>
          <a:p>
            <a:pPr marL="342900" lvl="0" indent="-342900" defTabSz="914400">
              <a:buClr>
                <a:srgbClr val="FBB116"/>
              </a:buClr>
              <a:buSzPct val="110000"/>
              <a:buFont typeface="Wingdings" panose="05000000000000000000" pitchFamily="2" charset="2"/>
              <a:buChar char="o"/>
            </a:pPr>
            <a:r>
              <a:rPr lang="en-US" sz="2400" b="1" dirty="0">
                <a:solidFill>
                  <a:schemeClr val="tx1">
                    <a:lumMod val="95000"/>
                    <a:lumOff val="5000"/>
                  </a:schemeClr>
                </a:solidFill>
                <a:ea typeface="Calibri" panose="020F0502020204030204" pitchFamily="34" charset="0"/>
                <a:cs typeface="Times New Roman" panose="02020603050405020304" pitchFamily="18" charset="0"/>
              </a:rPr>
              <a:t>BCBH </a:t>
            </a:r>
            <a:r>
              <a:rPr lang="en-US" sz="2400" b="1" dirty="0" err="1" smtClean="0">
                <a:solidFill>
                  <a:schemeClr val="tx1">
                    <a:lumMod val="95000"/>
                    <a:lumOff val="5000"/>
                  </a:schemeClr>
                </a:solidFill>
                <a:ea typeface="Calibri" panose="020F0502020204030204" pitchFamily="34" charset="0"/>
                <a:cs typeface="Times New Roman" panose="02020603050405020304" pitchFamily="18" charset="0"/>
              </a:rPr>
              <a:t>Workplan</a:t>
            </a:r>
            <a:r>
              <a:rPr lang="en-US" sz="2400" b="1" dirty="0" smtClean="0">
                <a:solidFill>
                  <a:schemeClr val="tx1">
                    <a:lumMod val="95000"/>
                    <a:lumOff val="5000"/>
                  </a:schemeClr>
                </a:solidFill>
                <a:ea typeface="Calibri" panose="020F0502020204030204" pitchFamily="34" charset="0"/>
                <a:cs typeface="Times New Roman" panose="02020603050405020304" pitchFamily="18" charset="0"/>
              </a:rPr>
              <a:t> – </a:t>
            </a:r>
            <a:r>
              <a:rPr lang="en-US" sz="2400" b="1" dirty="0">
                <a:solidFill>
                  <a:schemeClr val="tx1">
                    <a:lumMod val="95000"/>
                    <a:lumOff val="5000"/>
                  </a:schemeClr>
                </a:solidFill>
                <a:ea typeface="Calibri" panose="020F0502020204030204" pitchFamily="34" charset="0"/>
                <a:cs typeface="Times New Roman" panose="02020603050405020304" pitchFamily="18" charset="0"/>
              </a:rPr>
              <a:t>posted on BCBH website</a:t>
            </a:r>
          </a:p>
          <a:p>
            <a:pPr marL="342900" lvl="0" indent="-342900" defTabSz="914400">
              <a:buClr>
                <a:srgbClr val="FBB116"/>
              </a:buClr>
              <a:buSzPct val="110000"/>
              <a:buFont typeface="Wingdings" panose="05000000000000000000" pitchFamily="2" charset="2"/>
              <a:buChar char="o"/>
            </a:pPr>
            <a:endParaRPr lang="en-US" sz="2400" dirty="0">
              <a:solidFill>
                <a:srgbClr val="000000">
                  <a:lumMod val="65000"/>
                  <a:lumOff val="35000"/>
                </a:srgbClr>
              </a:solidFill>
              <a:latin typeface="Candara" panose="020E0502030303020204" pitchFamily="34" charset="0"/>
              <a:ea typeface="Calibri" panose="020F0502020204030204" pitchFamily="34" charset="0"/>
              <a:cs typeface="Times New Roman" panose="02020603050405020304" pitchFamily="18" charset="0"/>
            </a:endParaRPr>
          </a:p>
          <a:p>
            <a:pPr marL="342900" lvl="0" indent="-342900" defTabSz="914400">
              <a:buClr>
                <a:srgbClr val="FBB116"/>
              </a:buClr>
              <a:buSzPct val="110000"/>
              <a:buFont typeface="Wingdings" panose="05000000000000000000" pitchFamily="2" charset="2"/>
              <a:buChar char="o"/>
            </a:pPr>
            <a:endParaRPr lang="en-US" sz="2400" dirty="0">
              <a:solidFill>
                <a:srgbClr val="000000">
                  <a:lumMod val="65000"/>
                  <a:lumOff val="35000"/>
                </a:srgbClr>
              </a:solidFill>
              <a:latin typeface="Candara" panose="020E0502030303020204" pitchFamily="34" charset="0"/>
              <a:ea typeface="Calibri" panose="020F0502020204030204" pitchFamily="34" charset="0"/>
              <a:cs typeface="Times New Roman" panose="02020603050405020304" pitchFamily="18" charset="0"/>
            </a:endParaRPr>
          </a:p>
          <a:p>
            <a:pPr marL="342900" lvl="0" indent="-342900" defTabSz="914400">
              <a:buClr>
                <a:srgbClr val="FBB116"/>
              </a:buClr>
              <a:buSzPct val="110000"/>
              <a:buFont typeface="Wingdings" panose="05000000000000000000" pitchFamily="2" charset="2"/>
              <a:buChar char="o"/>
            </a:pPr>
            <a:endParaRPr lang="en-US" sz="2400" dirty="0">
              <a:solidFill>
                <a:srgbClr val="000000">
                  <a:lumMod val="65000"/>
                  <a:lumOff val="35000"/>
                </a:srgbClr>
              </a:solidFill>
              <a:latin typeface="Candara" panose="020E0502030303020204" pitchFamily="34" charset="0"/>
              <a:ea typeface="Calibri" panose="020F0502020204030204" pitchFamily="34" charset="0"/>
              <a:cs typeface="Times New Roman" panose="02020603050405020304" pitchFamily="18" charset="0"/>
            </a:endParaRPr>
          </a:p>
          <a:p>
            <a:pPr marL="342900" lvl="0" indent="-342900" defTabSz="914400">
              <a:buClr>
                <a:srgbClr val="FBB116"/>
              </a:buClr>
              <a:buSzPct val="110000"/>
              <a:buFont typeface="Wingdings" panose="05000000000000000000" pitchFamily="2" charset="2"/>
              <a:buChar char="o"/>
            </a:pPr>
            <a:endParaRPr lang="en-US" sz="1600" dirty="0">
              <a:solidFill>
                <a:srgbClr val="000000">
                  <a:lumMod val="65000"/>
                  <a:lumOff val="35000"/>
                </a:srgbClr>
              </a:solidFill>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344776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22747" y="4247852"/>
            <a:ext cx="7476066" cy="1824474"/>
          </a:xfrm>
        </p:spPr>
        <p:txBody>
          <a:bodyPr>
            <a:normAutofit lnSpcReduction="10000"/>
          </a:bodyPr>
          <a:lstStyle/>
          <a:p>
            <a:r>
              <a:rPr lang="en-US" sz="3200" dirty="0"/>
              <a:t>National Diabetes Prevention </a:t>
            </a:r>
            <a:r>
              <a:rPr lang="en-US" sz="3200" dirty="0" smtClean="0"/>
              <a:t>Program</a:t>
            </a:r>
          </a:p>
          <a:p>
            <a:endParaRPr lang="en-US" sz="3000" dirty="0"/>
          </a:p>
          <a:p>
            <a:r>
              <a:rPr lang="en-US" sz="3200" b="0" i="1" dirty="0"/>
              <a:t>Lifestyle change program for the </a:t>
            </a:r>
            <a:r>
              <a:rPr lang="en-US" sz="3200" b="0" i="1" dirty="0" smtClean="0"/>
              <a:t/>
            </a:r>
            <a:br>
              <a:rPr lang="en-US" sz="3200" b="0" i="1" dirty="0" smtClean="0"/>
            </a:br>
            <a:r>
              <a:rPr lang="en-US" sz="3200" b="0" i="1" dirty="0" smtClean="0"/>
              <a:t>prevention </a:t>
            </a:r>
            <a:r>
              <a:rPr lang="en-US" sz="3200" b="0" i="1" dirty="0"/>
              <a:t>of Type 2 diabetes</a:t>
            </a:r>
          </a:p>
          <a:p>
            <a:endParaRPr lang="en-US" sz="3000" dirty="0"/>
          </a:p>
        </p:txBody>
      </p:sp>
    </p:spTree>
    <p:extLst>
      <p:ext uri="{BB962C8B-B14F-4D97-AF65-F5344CB8AC3E}">
        <p14:creationId xmlns:p14="http://schemas.microsoft.com/office/powerpoint/2010/main" xmlns="" val="586931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38202" y="1974965"/>
            <a:ext cx="4023070" cy="4115117"/>
          </a:xfrm>
        </p:spPr>
        <p:txBody>
          <a:bodyPr>
            <a:normAutofit/>
          </a:bodyPr>
          <a:lstStyle/>
          <a:p>
            <a:pPr marL="342900" indent="-342900">
              <a:buFont typeface="Arial" panose="020B0604020202020204" pitchFamily="34" charset="0"/>
              <a:buChar char="•"/>
            </a:pPr>
            <a:r>
              <a:rPr lang="en-US" dirty="0"/>
              <a:t>Lifestyle change program </a:t>
            </a:r>
            <a:r>
              <a:rPr lang="en-US" dirty="0" smtClean="0"/>
              <a:t/>
            </a:r>
            <a:br>
              <a:rPr lang="en-US" dirty="0" smtClean="0"/>
            </a:br>
            <a:r>
              <a:rPr lang="en-US" dirty="0" smtClean="0"/>
              <a:t>by </a:t>
            </a:r>
            <a:r>
              <a:rPr lang="en-US" dirty="0"/>
              <a:t>CDC</a:t>
            </a:r>
          </a:p>
          <a:p>
            <a:pPr marL="342900" indent="-342900">
              <a:buFont typeface="Arial" panose="020B0604020202020204" pitchFamily="34" charset="0"/>
              <a:buChar char="•"/>
            </a:pPr>
            <a:r>
              <a:rPr lang="en-US" dirty="0"/>
              <a:t>Prevention of Type 2 diabetes</a:t>
            </a:r>
          </a:p>
          <a:p>
            <a:pPr marL="342900" indent="-342900">
              <a:buFont typeface="Arial" panose="020B0604020202020204" pitchFamily="34" charset="0"/>
              <a:buChar char="•"/>
            </a:pPr>
            <a:r>
              <a:rPr lang="en-US" dirty="0" smtClean="0"/>
              <a:t>Eligibility:</a:t>
            </a:r>
          </a:p>
          <a:p>
            <a:pPr marL="800100" lvl="1" indent="-342900" algn="l">
              <a:buFont typeface="Arial" panose="020B0604020202020204" pitchFamily="34" charset="0"/>
              <a:buChar char="•"/>
            </a:pPr>
            <a:r>
              <a:rPr lang="en-US" dirty="0" smtClean="0"/>
              <a:t>Prediabetes</a:t>
            </a:r>
            <a:r>
              <a:rPr lang="en-US" dirty="0"/>
              <a:t>: higher than normal blood sugar</a:t>
            </a:r>
          </a:p>
          <a:p>
            <a:pPr marL="800100" lvl="1" indent="-342900" algn="l">
              <a:buFont typeface="Arial" panose="020B0604020202020204" pitchFamily="34" charset="0"/>
              <a:buChar char="•"/>
            </a:pPr>
            <a:r>
              <a:rPr lang="en-US" dirty="0"/>
              <a:t>Risk factors</a:t>
            </a:r>
          </a:p>
          <a:p>
            <a:pPr marL="342900" indent="-342900">
              <a:buFont typeface="Arial" panose="020B0604020202020204" pitchFamily="34" charset="0"/>
              <a:buChar char="•"/>
            </a:pPr>
            <a:r>
              <a:rPr lang="en-US" dirty="0" smtClean="0"/>
              <a:t>58%–71</a:t>
            </a:r>
            <a:r>
              <a:rPr lang="en-US" dirty="0"/>
              <a:t>% </a:t>
            </a:r>
            <a:r>
              <a:rPr lang="en-US" dirty="0" smtClean="0"/>
              <a:t>reduction </a:t>
            </a:r>
            <a:r>
              <a:rPr lang="en-US" dirty="0"/>
              <a:t>in risk</a:t>
            </a:r>
          </a:p>
          <a:p>
            <a:pPr marL="342900" indent="-342900">
              <a:buFont typeface="Arial" panose="020B0604020202020204" pitchFamily="34" charset="0"/>
              <a:buChar char="•"/>
            </a:pPr>
            <a:r>
              <a:rPr lang="en-US" dirty="0"/>
              <a:t>Community Guide recommended</a:t>
            </a:r>
          </a:p>
        </p:txBody>
      </p:sp>
      <p:sp>
        <p:nvSpPr>
          <p:cNvPr id="4" name="TextBox 3"/>
          <p:cNvSpPr txBox="1"/>
          <p:nvPr/>
        </p:nvSpPr>
        <p:spPr>
          <a:xfrm>
            <a:off x="-287867" y="2497667"/>
            <a:ext cx="184666" cy="369332"/>
          </a:xfrm>
          <a:prstGeom prst="rect">
            <a:avLst/>
          </a:prstGeom>
          <a:noFill/>
        </p:spPr>
        <p:txBody>
          <a:bodyPr wrap="none" rtlCol="0">
            <a:spAutoFit/>
          </a:bodyPr>
          <a:lstStyle/>
          <a:p>
            <a:endParaRPr lang="en-US" dirty="0"/>
          </a:p>
        </p:txBody>
      </p:sp>
      <p:sp>
        <p:nvSpPr>
          <p:cNvPr id="5" name="Title 4"/>
          <p:cNvSpPr>
            <a:spLocks noGrp="1"/>
          </p:cNvSpPr>
          <p:nvPr>
            <p:ph type="title"/>
          </p:nvPr>
        </p:nvSpPr>
        <p:spPr/>
        <p:txBody>
          <a:bodyPr/>
          <a:lstStyle/>
          <a:p>
            <a:r>
              <a:rPr lang="en-US" dirty="0"/>
              <a:t>What is the National DPP?</a:t>
            </a:r>
          </a:p>
        </p:txBody>
      </p:sp>
      <p:pic>
        <p:nvPicPr>
          <p:cNvPr id="6" name="Picture 3" descr="C:\Users\hebr16011\AppData\Local\Microsoft\Windows\Temporary Internet Files\Content.IE5\Y8VVXUTK\large-arrow-orange-up-0-6042[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50143" y="2174288"/>
            <a:ext cx="3280912" cy="348115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4"/>
          <p:cNvSpPr txBox="1">
            <a:spLocks/>
          </p:cNvSpPr>
          <p:nvPr/>
        </p:nvSpPr>
        <p:spPr>
          <a:xfrm>
            <a:off x="5013672" y="2759843"/>
            <a:ext cx="3419856" cy="2514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b="1" dirty="0" smtClean="0">
                <a:solidFill>
                  <a:srgbClr val="FF0000"/>
                </a:solidFill>
                <a:effectLst>
                  <a:outerShdw blurRad="50800" dist="38100" dir="2700000" algn="tl" rotWithShape="0">
                    <a:prstClr val="black">
                      <a:alpha val="40000"/>
                    </a:prstClr>
                  </a:outerShdw>
                </a:effectLst>
              </a:rPr>
              <a:t>Type 2 Diabetes</a:t>
            </a:r>
          </a:p>
          <a:p>
            <a:pPr algn="ctr"/>
            <a:endParaRPr lang="en-US" b="1" dirty="0" smtClean="0">
              <a:solidFill>
                <a:srgbClr val="FFFF00"/>
              </a:solidFill>
              <a:effectLst>
                <a:outerShdw blurRad="50800" dist="38100" dir="2700000" algn="tl" rotWithShape="0">
                  <a:prstClr val="black">
                    <a:alpha val="40000"/>
                  </a:prstClr>
                </a:outerShdw>
              </a:effectLst>
            </a:endParaRPr>
          </a:p>
          <a:p>
            <a:pPr algn="ctr"/>
            <a:r>
              <a:rPr lang="en-US" b="1" dirty="0" smtClean="0">
                <a:solidFill>
                  <a:srgbClr val="FFFF00"/>
                </a:solidFill>
                <a:effectLst>
                  <a:outerShdw blurRad="50800" dist="38100" dir="2700000" algn="tl" rotWithShape="0">
                    <a:prstClr val="black">
                      <a:alpha val="40000"/>
                    </a:prstClr>
                  </a:outerShdw>
                </a:effectLst>
              </a:rPr>
              <a:t>Prediabetes</a:t>
            </a:r>
          </a:p>
          <a:p>
            <a:pPr algn="ctr"/>
            <a:endParaRPr lang="en-US" b="1" dirty="0" smtClean="0">
              <a:solidFill>
                <a:srgbClr val="00B050"/>
              </a:solidFill>
              <a:effectLst>
                <a:outerShdw blurRad="50800" dist="38100" dir="2700000" algn="tl" rotWithShape="0">
                  <a:prstClr val="black">
                    <a:alpha val="40000"/>
                  </a:prstClr>
                </a:outerShdw>
              </a:effectLst>
            </a:endParaRPr>
          </a:p>
          <a:p>
            <a:pPr algn="ctr"/>
            <a:r>
              <a:rPr lang="en-US" b="1" dirty="0" smtClean="0">
                <a:solidFill>
                  <a:srgbClr val="00B050"/>
                </a:solidFill>
                <a:effectLst>
                  <a:outerShdw blurRad="50800" dist="38100" dir="2700000" algn="tl" rotWithShape="0">
                    <a:prstClr val="black">
                      <a:alpha val="40000"/>
                    </a:prstClr>
                  </a:outerShdw>
                </a:effectLst>
              </a:rPr>
              <a:t>Normal</a:t>
            </a:r>
            <a:endParaRPr lang="en-US" b="1" dirty="0">
              <a:solidFill>
                <a:srgbClr val="00B050"/>
              </a:solidFill>
              <a:effectLst>
                <a:outerShdw blurRad="50800" dist="38100" dir="2700000" algn="tl" rotWithShape="0">
                  <a:prstClr val="black">
                    <a:alpha val="40000"/>
                  </a:prstClr>
                </a:outerShdw>
              </a:effectLst>
            </a:endParaRPr>
          </a:p>
        </p:txBody>
      </p:sp>
      <p:sp>
        <p:nvSpPr>
          <p:cNvPr id="8" name="Oval 7"/>
          <p:cNvSpPr/>
          <p:nvPr/>
        </p:nvSpPr>
        <p:spPr>
          <a:xfrm>
            <a:off x="4861272" y="3622088"/>
            <a:ext cx="4038600" cy="1066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xmlns="" val="1550497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4"/>
          </p:nvPr>
        </p:nvSpPr>
        <p:spPr>
          <a:xfrm>
            <a:off x="811642" y="1583266"/>
            <a:ext cx="7519557" cy="4919134"/>
          </a:xfrm>
        </p:spPr>
        <p:txBody>
          <a:bodyPr>
            <a:noAutofit/>
          </a:bodyPr>
          <a:lstStyle/>
          <a:p>
            <a:pPr marL="623888" indent="-606425">
              <a:buNone/>
            </a:pPr>
            <a:r>
              <a:rPr lang="en-US" b="1" u="sng" dirty="0" smtClean="0"/>
              <a:t>2.1:</a:t>
            </a:r>
            <a:r>
              <a:rPr lang="en-US" b="1" dirty="0" smtClean="0"/>
              <a:t>  Develop a set of 10 model policies related to chronic disease. </a:t>
            </a:r>
          </a:p>
          <a:p>
            <a:endParaRPr lang="en-US" dirty="0" smtClean="0"/>
          </a:p>
          <a:p>
            <a:pPr>
              <a:buNone/>
            </a:pPr>
            <a:r>
              <a:rPr lang="en-US" b="1" u="sng" dirty="0" smtClean="0"/>
              <a:t>Workgroup Members:</a:t>
            </a:r>
          </a:p>
          <a:p>
            <a:r>
              <a:rPr lang="en-US" dirty="0" err="1" smtClean="0"/>
              <a:t>DeEtta</a:t>
            </a:r>
            <a:r>
              <a:rPr lang="en-US" dirty="0" smtClean="0"/>
              <a:t> Dugstad		Denise Kolba</a:t>
            </a:r>
          </a:p>
          <a:p>
            <a:r>
              <a:rPr lang="en-US" dirty="0" smtClean="0"/>
              <a:t>Jennifer McDonald	Megan Hlavacek</a:t>
            </a:r>
          </a:p>
          <a:p>
            <a:r>
              <a:rPr lang="en-US" dirty="0" smtClean="0"/>
              <a:t>Kari Senger		Vicki Palmreuter</a:t>
            </a:r>
          </a:p>
          <a:p>
            <a:r>
              <a:rPr lang="en-US" dirty="0" smtClean="0"/>
              <a:t>Mary Michaels		Megan Olesen</a:t>
            </a:r>
          </a:p>
          <a:p>
            <a:r>
              <a:rPr lang="en-US" dirty="0" smtClean="0"/>
              <a:t>Neal </a:t>
            </a:r>
            <a:r>
              <a:rPr lang="en-US" dirty="0" err="1" smtClean="0"/>
              <a:t>Nachtigall</a:t>
            </a:r>
            <a:r>
              <a:rPr lang="en-US" dirty="0" smtClean="0"/>
              <a:t>		Sue Johannsen</a:t>
            </a:r>
          </a:p>
          <a:p>
            <a:r>
              <a:rPr lang="en-US" dirty="0" smtClean="0"/>
              <a:t>Pamela Schochenmaier	Lori Oster</a:t>
            </a:r>
          </a:p>
          <a:p>
            <a:r>
              <a:rPr lang="en-US" dirty="0" smtClean="0"/>
              <a:t>Roberta Hofeldt		Fran Rice</a:t>
            </a:r>
          </a:p>
          <a:p>
            <a:r>
              <a:rPr lang="en-US" dirty="0" smtClean="0"/>
              <a:t>Sandra Melstad		Robin Arends</a:t>
            </a:r>
          </a:p>
          <a:p>
            <a:r>
              <a:rPr lang="en-US" dirty="0" smtClean="0"/>
              <a:t>Sarah Quail		Melissa Coull</a:t>
            </a:r>
          </a:p>
          <a:p>
            <a:r>
              <a:rPr lang="en-US" dirty="0" smtClean="0"/>
              <a:t>Laura Harmelink		Jamie Seiner</a:t>
            </a:r>
          </a:p>
          <a:p>
            <a:r>
              <a:rPr lang="en-US" dirty="0" smtClean="0"/>
              <a:t>Nancy Beaumont</a:t>
            </a:r>
          </a:p>
          <a:p>
            <a:r>
              <a:rPr lang="en-US" dirty="0" smtClean="0"/>
              <a:t>Lexi Haux</a:t>
            </a:r>
          </a:p>
          <a:p>
            <a:r>
              <a:rPr lang="en-US" dirty="0" smtClean="0"/>
              <a:t>Dr. Mary Milroy</a:t>
            </a:r>
          </a:p>
          <a:p>
            <a:r>
              <a:rPr lang="en-US" dirty="0" smtClean="0"/>
              <a:t>Dr. David Basel</a:t>
            </a:r>
          </a:p>
          <a:p>
            <a:r>
              <a:rPr lang="en-US" dirty="0" smtClean="0"/>
              <a:t>Danielle Hamann</a:t>
            </a:r>
          </a:p>
        </p:txBody>
      </p:sp>
      <p:sp>
        <p:nvSpPr>
          <p:cNvPr id="2" name="Title 1"/>
          <p:cNvSpPr>
            <a:spLocks noGrp="1"/>
          </p:cNvSpPr>
          <p:nvPr>
            <p:ph type="title"/>
          </p:nvPr>
        </p:nvSpPr>
        <p:spPr/>
        <p:txBody>
          <a:bodyPr/>
          <a:lstStyle/>
          <a:p>
            <a:pPr algn="l"/>
            <a:r>
              <a:rPr lang="en-US" dirty="0" smtClean="0"/>
              <a:t>Model Policies</a:t>
            </a:r>
            <a:endParaRPr lang="en-US" dirty="0"/>
          </a:p>
        </p:txBody>
      </p:sp>
    </p:spTree>
    <p:extLst>
      <p:ext uri="{BB962C8B-B14F-4D97-AF65-F5344CB8AC3E}">
        <p14:creationId xmlns="" xmlns:p14="http://schemas.microsoft.com/office/powerpoint/2010/main" val="3056237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318"/>
            <a:ext cx="9144000" cy="1143000"/>
          </a:xfrm>
        </p:spPr>
        <p:txBody>
          <a:bodyPr>
            <a:normAutofit/>
          </a:bodyPr>
          <a:lstStyle/>
          <a:p>
            <a:pPr algn="ctr"/>
            <a:r>
              <a:rPr lang="en-US" dirty="0"/>
              <a:t>National DPP in South </a:t>
            </a:r>
            <a:r>
              <a:rPr lang="en-US" dirty="0" smtClean="0"/>
              <a:t>Dakota 2015</a:t>
            </a:r>
            <a:endParaRPr lang="en-US" dirty="0"/>
          </a:p>
        </p:txBody>
      </p:sp>
      <p:sp>
        <p:nvSpPr>
          <p:cNvPr id="5" name="Rectangle 4"/>
          <p:cNvSpPr/>
          <p:nvPr/>
        </p:nvSpPr>
        <p:spPr>
          <a:xfrm>
            <a:off x="0" y="5415379"/>
            <a:ext cx="9144000" cy="144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5268" t="14113" r="25677" b="6016"/>
          <a:stretch/>
        </p:blipFill>
        <p:spPr bwMode="auto">
          <a:xfrm>
            <a:off x="990600" y="1148834"/>
            <a:ext cx="7162800" cy="54492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Oval 5"/>
          <p:cNvSpPr/>
          <p:nvPr/>
        </p:nvSpPr>
        <p:spPr>
          <a:xfrm>
            <a:off x="228600" y="1148834"/>
            <a:ext cx="1524000" cy="1295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TextBox 6"/>
          <p:cNvSpPr txBox="1"/>
          <p:nvPr/>
        </p:nvSpPr>
        <p:spPr>
          <a:xfrm>
            <a:off x="381000" y="1611868"/>
            <a:ext cx="1219200" cy="369332"/>
          </a:xfrm>
          <a:prstGeom prst="rect">
            <a:avLst/>
          </a:prstGeom>
          <a:noFill/>
        </p:spPr>
        <p:txBody>
          <a:bodyPr wrap="square" rtlCol="0">
            <a:spAutoFit/>
          </a:bodyPr>
          <a:lstStyle/>
          <a:p>
            <a:pPr defTabSz="914400"/>
            <a:r>
              <a:rPr lang="en-US" dirty="0" smtClean="0">
                <a:solidFill>
                  <a:prstClr val="black"/>
                </a:solidFill>
              </a:rPr>
              <a:t>7 locations</a:t>
            </a:r>
            <a:endParaRPr lang="en-US" dirty="0">
              <a:solidFill>
                <a:prstClr val="black"/>
              </a:solidFill>
            </a:endParaRPr>
          </a:p>
        </p:txBody>
      </p:sp>
    </p:spTree>
    <p:extLst>
      <p:ext uri="{BB962C8B-B14F-4D97-AF65-F5344CB8AC3E}">
        <p14:creationId xmlns:p14="http://schemas.microsoft.com/office/powerpoint/2010/main" xmlns="" val="1459640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867" y="2497667"/>
            <a:ext cx="184666" cy="369332"/>
          </a:xfrm>
          <a:prstGeom prst="rect">
            <a:avLst/>
          </a:prstGeom>
          <a:noFill/>
        </p:spPr>
        <p:txBody>
          <a:bodyPr wrap="none" rtlCol="0">
            <a:spAutoFit/>
          </a:bodyPr>
          <a:lstStyle/>
          <a:p>
            <a:endParaRPr lang="en-US" dirty="0"/>
          </a:p>
        </p:txBody>
      </p:sp>
      <p:sp>
        <p:nvSpPr>
          <p:cNvPr id="5" name="Title 4"/>
          <p:cNvSpPr>
            <a:spLocks noGrp="1"/>
          </p:cNvSpPr>
          <p:nvPr>
            <p:ph type="title"/>
          </p:nvPr>
        </p:nvSpPr>
        <p:spPr/>
        <p:txBody>
          <a:bodyPr/>
          <a:lstStyle/>
          <a:p>
            <a:r>
              <a:rPr lang="en-US" dirty="0" smtClean="0"/>
              <a:t>Outcomes Data</a:t>
            </a:r>
            <a:endParaRPr lang="en-US" dirty="0"/>
          </a:p>
        </p:txBody>
      </p:sp>
      <p:pic>
        <p:nvPicPr>
          <p:cNvPr id="9" name="Content Placeholder 4"/>
          <p:cNvPicPr>
            <a:picLocks/>
          </p:cNvPicPr>
          <p:nvPr/>
        </p:nvPicPr>
        <p:blipFill rotWithShape="1">
          <a:blip r:embed="rId2"/>
          <a:srcRect l="43396" t="40510" r="16692" b="23109"/>
          <a:stretch/>
        </p:blipFill>
        <p:spPr bwMode="auto">
          <a:xfrm>
            <a:off x="4763980" y="2327831"/>
            <a:ext cx="4038600" cy="2070734"/>
          </a:xfrm>
          <a:prstGeom prst="rect">
            <a:avLst/>
          </a:prstGeom>
          <a:ln>
            <a:noFill/>
          </a:ln>
          <a:extLst>
            <a:ext uri="{53640926-AAD7-44D8-BBD7-CCE9431645EC}">
              <a14:shadowObscured xmlns:a14="http://schemas.microsoft.com/office/drawing/2010/main" xmlns=""/>
            </a:ext>
          </a:extLst>
        </p:spPr>
      </p:pic>
      <p:sp>
        <p:nvSpPr>
          <p:cNvPr id="10" name="TextBox 9"/>
          <p:cNvSpPr txBox="1"/>
          <p:nvPr/>
        </p:nvSpPr>
        <p:spPr>
          <a:xfrm>
            <a:off x="5373580" y="4529216"/>
            <a:ext cx="2819400" cy="246221"/>
          </a:xfrm>
          <a:prstGeom prst="rect">
            <a:avLst/>
          </a:prstGeom>
          <a:noFill/>
        </p:spPr>
        <p:txBody>
          <a:bodyPr wrap="square" rtlCol="0">
            <a:spAutoFit/>
          </a:bodyPr>
          <a:lstStyle/>
          <a:p>
            <a:pPr defTabSz="914400"/>
            <a:r>
              <a:rPr lang="en-US" sz="1000" dirty="0" smtClean="0">
                <a:solidFill>
                  <a:prstClr val="black"/>
                </a:solidFill>
              </a:rPr>
              <a:t>Courtesy of the South Dakota Diabetes Coalition</a:t>
            </a:r>
            <a:endParaRPr lang="en-US" sz="1000" dirty="0">
              <a:solidFill>
                <a:prstClr val="black"/>
              </a:solidFill>
            </a:endParaRPr>
          </a:p>
        </p:txBody>
      </p:sp>
      <p:sp>
        <p:nvSpPr>
          <p:cNvPr id="2" name="Subtitle 1"/>
          <p:cNvSpPr>
            <a:spLocks noGrp="1"/>
          </p:cNvSpPr>
          <p:nvPr>
            <p:ph type="subTitle" idx="1"/>
          </p:nvPr>
        </p:nvSpPr>
        <p:spPr>
          <a:xfrm>
            <a:off x="838202" y="1974965"/>
            <a:ext cx="4023070" cy="4115117"/>
          </a:xfrm>
        </p:spPr>
        <p:txBody>
          <a:bodyPr>
            <a:normAutofit/>
          </a:bodyPr>
          <a:lstStyle/>
          <a:p>
            <a:r>
              <a:rPr lang="en-US" b="1" dirty="0"/>
              <a:t>2015 Calendar Year</a:t>
            </a:r>
          </a:p>
          <a:p>
            <a:pPr marL="342900" indent="-342900">
              <a:buFont typeface="Arial" panose="020B0604020202020204" pitchFamily="34" charset="0"/>
              <a:buChar char="•"/>
            </a:pPr>
            <a:r>
              <a:rPr lang="en-US" dirty="0"/>
              <a:t>Data from 5 sites*</a:t>
            </a:r>
          </a:p>
          <a:p>
            <a:pPr marL="342900" indent="-342900">
              <a:buFont typeface="Arial" panose="020B0604020202020204" pitchFamily="34" charset="0"/>
              <a:buChar char="•"/>
            </a:pPr>
            <a:r>
              <a:rPr lang="en-US" dirty="0"/>
              <a:t>62 participants at start</a:t>
            </a:r>
          </a:p>
          <a:p>
            <a:pPr marL="342900" indent="-342900">
              <a:buFont typeface="Arial" panose="020B0604020202020204" pitchFamily="34" charset="0"/>
              <a:buChar char="•"/>
            </a:pPr>
            <a:r>
              <a:rPr lang="en-US" dirty="0" smtClean="0"/>
              <a:t>58 participants, 5% average weight loss, 8 sessions, 622 pound weight loss collectively</a:t>
            </a:r>
          </a:p>
          <a:p>
            <a:pPr marL="342900" indent="-342900">
              <a:buFont typeface="Arial" panose="020B0604020202020204" pitchFamily="34" charset="0"/>
              <a:buChar char="•"/>
            </a:pPr>
            <a:r>
              <a:rPr lang="en-US" dirty="0" smtClean="0"/>
              <a:t>17 participants, 7% average weight loss, program completion</a:t>
            </a:r>
          </a:p>
        </p:txBody>
      </p:sp>
      <p:sp>
        <p:nvSpPr>
          <p:cNvPr id="11" name="TextBox 10"/>
          <p:cNvSpPr txBox="1"/>
          <p:nvPr/>
        </p:nvSpPr>
        <p:spPr>
          <a:xfrm>
            <a:off x="304800" y="5800061"/>
            <a:ext cx="7772400" cy="307777"/>
          </a:xfrm>
          <a:prstGeom prst="rect">
            <a:avLst/>
          </a:prstGeom>
          <a:noFill/>
        </p:spPr>
        <p:txBody>
          <a:bodyPr wrap="square" rtlCol="0">
            <a:spAutoFit/>
          </a:bodyPr>
          <a:lstStyle/>
          <a:p>
            <a:pPr defTabSz="914400"/>
            <a:r>
              <a:rPr lang="en-US" sz="1400" dirty="0" smtClean="0">
                <a:solidFill>
                  <a:prstClr val="black"/>
                </a:solidFill>
              </a:rPr>
              <a:t>* Evaluation conducted by the South Dakota Diabetes Coalition</a:t>
            </a:r>
            <a:endParaRPr lang="en-US" sz="1400" dirty="0">
              <a:solidFill>
                <a:prstClr val="black"/>
              </a:solidFill>
            </a:endParaRPr>
          </a:p>
        </p:txBody>
      </p:sp>
    </p:spTree>
    <p:extLst>
      <p:ext uri="{BB962C8B-B14F-4D97-AF65-F5344CB8AC3E}">
        <p14:creationId xmlns:p14="http://schemas.microsoft.com/office/powerpoint/2010/main" xmlns="" val="17620447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318"/>
            <a:ext cx="9144000" cy="1143000"/>
          </a:xfrm>
        </p:spPr>
        <p:txBody>
          <a:bodyPr>
            <a:normAutofit/>
          </a:bodyPr>
          <a:lstStyle/>
          <a:p>
            <a:pPr algn="ctr"/>
            <a:r>
              <a:rPr lang="en-US" dirty="0"/>
              <a:t>National DPP in South </a:t>
            </a:r>
            <a:r>
              <a:rPr lang="en-US" dirty="0" smtClean="0"/>
              <a:t>Dakota 2016</a:t>
            </a:r>
            <a:endParaRPr lang="en-US" dirty="0"/>
          </a:p>
        </p:txBody>
      </p:sp>
      <p:sp>
        <p:nvSpPr>
          <p:cNvPr id="5" name="Rectangle 4"/>
          <p:cNvSpPr/>
          <p:nvPr/>
        </p:nvSpPr>
        <p:spPr>
          <a:xfrm>
            <a:off x="0" y="5415379"/>
            <a:ext cx="9144000" cy="144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3"/>
          <p:cNvPicPr>
            <a:picLocks noGrp="1" noChangeAspect="1" noChangeArrowheads="1"/>
          </p:cNvPicPr>
          <p:nvPr>
            <p:ph idx="4294967295"/>
          </p:nvPr>
        </p:nvPicPr>
        <p:blipFill rotWithShape="1">
          <a:blip r:embed="rId2">
            <a:extLst>
              <a:ext uri="{28A0092B-C50C-407E-A947-70E740481C1C}">
                <a14:useLocalDpi xmlns:a14="http://schemas.microsoft.com/office/drawing/2010/main" xmlns="" val="0"/>
              </a:ext>
            </a:extLst>
          </a:blip>
          <a:srcRect l="21111" t="14114" r="19943" b="5828"/>
          <a:stretch/>
        </p:blipFill>
        <p:spPr bwMode="auto">
          <a:xfrm>
            <a:off x="1028700" y="1168874"/>
            <a:ext cx="7086600" cy="54139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Oval 5"/>
          <p:cNvSpPr/>
          <p:nvPr/>
        </p:nvSpPr>
        <p:spPr>
          <a:xfrm>
            <a:off x="228600" y="1148834"/>
            <a:ext cx="1524000" cy="1295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TextBox 6"/>
          <p:cNvSpPr txBox="1"/>
          <p:nvPr/>
        </p:nvSpPr>
        <p:spPr>
          <a:xfrm>
            <a:off x="345487" y="1611868"/>
            <a:ext cx="1305757" cy="369332"/>
          </a:xfrm>
          <a:prstGeom prst="rect">
            <a:avLst/>
          </a:prstGeom>
          <a:noFill/>
        </p:spPr>
        <p:txBody>
          <a:bodyPr wrap="square" rtlCol="0">
            <a:spAutoFit/>
          </a:bodyPr>
          <a:lstStyle/>
          <a:p>
            <a:pPr defTabSz="914400"/>
            <a:r>
              <a:rPr lang="en-US" dirty="0" smtClean="0">
                <a:solidFill>
                  <a:prstClr val="black"/>
                </a:solidFill>
              </a:rPr>
              <a:t>10 locations</a:t>
            </a:r>
            <a:endParaRPr lang="en-US" dirty="0">
              <a:solidFill>
                <a:prstClr val="black"/>
              </a:solidFill>
            </a:endParaRPr>
          </a:p>
        </p:txBody>
      </p:sp>
    </p:spTree>
    <p:extLst>
      <p:ext uri="{BB962C8B-B14F-4D97-AF65-F5344CB8AC3E}">
        <p14:creationId xmlns:p14="http://schemas.microsoft.com/office/powerpoint/2010/main" xmlns="" val="2653127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854032" y="1704514"/>
            <a:ext cx="7435936" cy="4051095"/>
          </a:xfrm>
        </p:spPr>
        <p:txBody>
          <a:bodyPr>
            <a:noAutofit/>
          </a:bodyPr>
          <a:lstStyle/>
          <a:p>
            <a:pPr marL="18288" indent="0">
              <a:buNone/>
            </a:pPr>
            <a:r>
              <a:rPr lang="en-US" sz="2800" dirty="0"/>
              <a:t>“I’m in my 50s and still don’t have diabetes. Every year I can put that off is an achievement. It’s one of my health goals, and I am glad this program stands with me on that important </a:t>
            </a:r>
            <a:r>
              <a:rPr lang="en-US" sz="2800" dirty="0" smtClean="0"/>
              <a:t>point.”—</a:t>
            </a:r>
            <a:r>
              <a:rPr lang="en-US" sz="2800" dirty="0"/>
              <a:t>Past participant</a:t>
            </a:r>
          </a:p>
        </p:txBody>
      </p:sp>
      <p:sp>
        <p:nvSpPr>
          <p:cNvPr id="2" name="Title 1"/>
          <p:cNvSpPr>
            <a:spLocks noGrp="1"/>
          </p:cNvSpPr>
          <p:nvPr>
            <p:ph type="title"/>
          </p:nvPr>
        </p:nvSpPr>
        <p:spPr/>
        <p:txBody>
          <a:bodyPr/>
          <a:lstStyle/>
          <a:p>
            <a:r>
              <a:rPr lang="en-US" dirty="0" smtClean="0"/>
              <a:t>Successes</a:t>
            </a:r>
            <a:endParaRPr lang="en-US" dirty="0"/>
          </a:p>
        </p:txBody>
      </p:sp>
      <p:pic>
        <p:nvPicPr>
          <p:cNvPr id="4" name="Picture 4" descr="C:\Users\hebr16011\AppData\Local\Microsoft\Windows\Temporary Internet Files\Content.IE5\4N2RZZUE\3c31ef4ce2e0b199e9c504fc4bbb2471825b5576[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60637" y="3630967"/>
            <a:ext cx="3622726" cy="24236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0898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09625" y="3628572"/>
            <a:ext cx="7953375" cy="20610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277030" y="309971"/>
            <a:ext cx="8485970" cy="793115"/>
          </a:xfrm>
        </p:spPr>
        <p:txBody>
          <a:bodyPr>
            <a:normAutofit fontScale="90000"/>
          </a:bodyPr>
          <a:lstStyle/>
          <a:p>
            <a:pPr marL="508000" indent="-508000"/>
            <a:r>
              <a:rPr lang="en-US" sz="2200" dirty="0" smtClean="0">
                <a:latin typeface="+mn-lt"/>
                <a:cs typeface="Andalus" panose="02020603050405020304" pitchFamily="18" charset="-78"/>
              </a:rPr>
              <a:t>4.2: Promote comprehensive chronic disease patient navigation services by providing annual training and technical assistance.</a:t>
            </a:r>
            <a:r>
              <a:rPr lang="en-US" dirty="0" smtClean="0">
                <a:latin typeface="Candara" panose="020E0502030303020204" pitchFamily="34" charset="0"/>
                <a:cs typeface="Andalus" panose="02020603050405020304" pitchFamily="18" charset="-78"/>
              </a:rPr>
              <a:t/>
            </a:r>
            <a:br>
              <a:rPr lang="en-US" dirty="0" smtClean="0">
                <a:latin typeface="Candara" panose="020E0502030303020204" pitchFamily="34" charset="0"/>
                <a:cs typeface="Andalus" panose="02020603050405020304" pitchFamily="18" charset="-78"/>
              </a:rPr>
            </a:br>
            <a:endParaRPr lang="en-US" dirty="0"/>
          </a:p>
        </p:txBody>
      </p:sp>
      <p:sp>
        <p:nvSpPr>
          <p:cNvPr id="6" name="Content Placeholder 5"/>
          <p:cNvSpPr>
            <a:spLocks noGrp="1"/>
          </p:cNvSpPr>
          <p:nvPr>
            <p:ph sz="half" idx="14"/>
          </p:nvPr>
        </p:nvSpPr>
        <p:spPr>
          <a:xfrm>
            <a:off x="896310" y="841830"/>
            <a:ext cx="7519557" cy="2786742"/>
          </a:xfrm>
        </p:spPr>
        <p:txBody>
          <a:bodyPr>
            <a:normAutofit lnSpcReduction="10000"/>
          </a:bodyPr>
          <a:lstStyle/>
          <a:p>
            <a:pPr marL="285750" indent="-285750">
              <a:buFont typeface="Wingdings" panose="05000000000000000000" pitchFamily="2" charset="2"/>
              <a:buChar char="§"/>
            </a:pPr>
            <a:r>
              <a:rPr lang="en-US" dirty="0" smtClean="0">
                <a:cs typeface="Andalus" panose="02020603050405020304" pitchFamily="18" charset="-78"/>
              </a:rPr>
              <a:t>Cancer Survivorship and Navigation Training hosted May 20</a:t>
            </a:r>
            <a:r>
              <a:rPr lang="en-US" baseline="30000" dirty="0" smtClean="0">
                <a:cs typeface="Andalus" panose="02020603050405020304" pitchFamily="18" charset="-78"/>
              </a:rPr>
              <a:t>th</a:t>
            </a:r>
            <a:r>
              <a:rPr lang="en-US" dirty="0" smtClean="0">
                <a:cs typeface="Andalus" panose="02020603050405020304" pitchFamily="18" charset="-78"/>
              </a:rPr>
              <a:t> in Sioux Falls</a:t>
            </a:r>
          </a:p>
          <a:p>
            <a:pPr marL="285750" indent="-285750">
              <a:buFont typeface="Wingdings" panose="05000000000000000000" pitchFamily="2" charset="2"/>
              <a:buChar char="§"/>
            </a:pPr>
            <a:r>
              <a:rPr lang="en-US" dirty="0" smtClean="0">
                <a:cs typeface="Andalus" panose="02020603050405020304" pitchFamily="18" charset="-78"/>
              </a:rPr>
              <a:t>Topics covered: </a:t>
            </a:r>
          </a:p>
          <a:p>
            <a:pPr marL="742950" lvl="1" indent="-285750">
              <a:buFont typeface="Wingdings" panose="05000000000000000000" pitchFamily="2" charset="2"/>
              <a:buChar char="ü"/>
            </a:pPr>
            <a:r>
              <a:rPr lang="en-US" dirty="0" smtClean="0">
                <a:cs typeface="Andalus" panose="02020603050405020304" pitchFamily="18" charset="-78"/>
              </a:rPr>
              <a:t>review of patient navigation</a:t>
            </a:r>
          </a:p>
          <a:p>
            <a:pPr marL="742950" lvl="1" indent="-285750">
              <a:buFont typeface="Wingdings" panose="05000000000000000000" pitchFamily="2" charset="2"/>
              <a:buChar char="ü"/>
            </a:pPr>
            <a:r>
              <a:rPr lang="en-US" dirty="0" smtClean="0">
                <a:cs typeface="Andalus" panose="02020603050405020304" pitchFamily="18" charset="-78"/>
              </a:rPr>
              <a:t>survivorship care guidelines</a:t>
            </a:r>
          </a:p>
          <a:p>
            <a:pPr marL="742950" lvl="1" indent="-285750">
              <a:buFont typeface="Wingdings" panose="05000000000000000000" pitchFamily="2" charset="2"/>
              <a:buChar char="ü"/>
            </a:pPr>
            <a:r>
              <a:rPr lang="en-US" dirty="0" smtClean="0">
                <a:cs typeface="Andalus" panose="02020603050405020304" pitchFamily="18" charset="-78"/>
              </a:rPr>
              <a:t>cancer screening guidelines</a:t>
            </a:r>
          </a:p>
          <a:p>
            <a:pPr marL="742950" lvl="1" indent="-285750">
              <a:buFont typeface="Wingdings" panose="05000000000000000000" pitchFamily="2" charset="2"/>
              <a:buChar char="ü"/>
            </a:pPr>
            <a:r>
              <a:rPr lang="en-US" dirty="0" smtClean="0">
                <a:cs typeface="Andalus" panose="02020603050405020304" pitchFamily="18" charset="-78"/>
              </a:rPr>
              <a:t>evidence-based strategies to improve cancer screening and lifestyle habits</a:t>
            </a:r>
          </a:p>
          <a:p>
            <a:pPr marL="742950" lvl="1" indent="-285750">
              <a:buFont typeface="Wingdings" panose="05000000000000000000" pitchFamily="2" charset="2"/>
              <a:buChar char="ü"/>
            </a:pPr>
            <a:r>
              <a:rPr lang="en-US" dirty="0" smtClean="0">
                <a:cs typeface="Andalus" panose="02020603050405020304" pitchFamily="18" charset="-78"/>
              </a:rPr>
              <a:t>the importance of survivorship care planning and review of required Commission on Cancer data elements that must be included in a survivorship care plan</a:t>
            </a:r>
          </a:p>
          <a:p>
            <a:pPr marL="285750" indent="-285750">
              <a:buFont typeface="Wingdings" panose="05000000000000000000" pitchFamily="2" charset="2"/>
              <a:buChar char="§"/>
            </a:pPr>
            <a:r>
              <a:rPr lang="en-US" dirty="0" smtClean="0">
                <a:cs typeface="Andalus" panose="02020603050405020304" pitchFamily="18" charset="-78"/>
              </a:rPr>
              <a:t>Presented by: GW Cancer Institute</a:t>
            </a:r>
          </a:p>
          <a:p>
            <a:pPr marL="285750" indent="-285750">
              <a:buFont typeface="Wingdings" panose="05000000000000000000" pitchFamily="2" charset="2"/>
              <a:buChar char="§"/>
            </a:pPr>
            <a:r>
              <a:rPr lang="en-US" dirty="0" smtClean="0">
                <a:cs typeface="Andalus" panose="02020603050405020304" pitchFamily="18" charset="-78"/>
              </a:rPr>
              <a:t>25 Participants in Attendance </a:t>
            </a:r>
          </a:p>
          <a:p>
            <a:endParaRPr lang="en-US" dirty="0"/>
          </a:p>
        </p:txBody>
      </p:sp>
    </p:spTree>
    <p:extLst>
      <p:ext uri="{BB962C8B-B14F-4D97-AF65-F5344CB8AC3E}">
        <p14:creationId xmlns="" xmlns:p14="http://schemas.microsoft.com/office/powerpoint/2010/main" val="2565071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57605" y="580571"/>
            <a:ext cx="7837631" cy="47534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532985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000" y="1320801"/>
            <a:ext cx="8534400" cy="4673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8755050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38201" y="4247852"/>
            <a:ext cx="7476066" cy="1180491"/>
          </a:xfrm>
        </p:spPr>
        <p:txBody>
          <a:bodyPr>
            <a:noAutofit/>
          </a:bodyPr>
          <a:lstStyle/>
          <a:p>
            <a:r>
              <a:rPr lang="en-US" sz="3200" dirty="0" smtClean="0">
                <a:solidFill>
                  <a:schemeClr val="accent1"/>
                </a:solidFill>
              </a:rPr>
              <a:t>Goal 5</a:t>
            </a:r>
          </a:p>
          <a:p>
            <a:r>
              <a:rPr lang="en-US" sz="3200" dirty="0" smtClean="0">
                <a:solidFill>
                  <a:schemeClr val="accent1"/>
                </a:solidFill>
              </a:rPr>
              <a:t>Increase access to chronic disease prevention, screening and treatment.</a:t>
            </a:r>
            <a:endParaRPr lang="en-US" sz="3200" dirty="0">
              <a:solidFill>
                <a:schemeClr val="accent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1886" y="551543"/>
            <a:ext cx="6589485" cy="882119"/>
          </a:xfrm>
        </p:spPr>
        <p:txBody>
          <a:bodyPr>
            <a:normAutofit fontScale="92500"/>
          </a:bodyPr>
          <a:lstStyle/>
          <a:p>
            <a:pPr marL="566738" indent="-566738"/>
            <a:r>
              <a:rPr lang="en-US" b="1" dirty="0" smtClean="0">
                <a:latin typeface="+mj-lt"/>
              </a:rPr>
              <a:t>5.1: The Chronic Disease Coalition will develop a white paper describing cost savings related to prevention. </a:t>
            </a:r>
            <a:endParaRPr lang="en-US" b="1" dirty="0">
              <a:latin typeface="+mj-lt"/>
            </a:endParaRPr>
          </a:p>
        </p:txBody>
      </p:sp>
      <p:sp>
        <p:nvSpPr>
          <p:cNvPr id="2" name="Title 1"/>
          <p:cNvSpPr>
            <a:spLocks noGrp="1"/>
          </p:cNvSpPr>
          <p:nvPr>
            <p:ph type="title"/>
          </p:nvPr>
        </p:nvSpPr>
        <p:spPr>
          <a:xfrm>
            <a:off x="1239788" y="2772229"/>
            <a:ext cx="6359624" cy="1143000"/>
          </a:xfrm>
        </p:spPr>
        <p:txBody>
          <a:bodyPr>
            <a:normAutofit fontScale="90000"/>
          </a:bodyPr>
          <a:lstStyle/>
          <a:p>
            <a:pPr algn="ctr"/>
            <a:r>
              <a:rPr lang="en-US" dirty="0" smtClean="0">
                <a:latin typeface="+mn-lt"/>
              </a:rPr>
              <a:t>The Cost Savings of Investing in Chronic Disease Prevention and Health Promotion</a:t>
            </a:r>
            <a:br>
              <a:rPr lang="en-US" dirty="0" smtClean="0">
                <a:latin typeface="+mn-lt"/>
              </a:rPr>
            </a:br>
            <a:r>
              <a:rPr lang="en-US" sz="2800" dirty="0" smtClean="0">
                <a:latin typeface="+mn-lt"/>
              </a:rPr>
              <a:t>A White Paper</a:t>
            </a:r>
            <a:endParaRPr lang="en-US" dirty="0">
              <a:latin typeface="+mn-lt"/>
            </a:endParaRPr>
          </a:p>
        </p:txBody>
      </p:sp>
    </p:spTree>
    <p:extLst>
      <p:ext uri="{BB962C8B-B14F-4D97-AF65-F5344CB8AC3E}">
        <p14:creationId xmlns="" xmlns:p14="http://schemas.microsoft.com/office/powerpoint/2010/main" val="38610252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973" y="653143"/>
            <a:ext cx="6359624" cy="1143000"/>
          </a:xfrm>
        </p:spPr>
        <p:txBody>
          <a:bodyPr/>
          <a:lstStyle/>
          <a:p>
            <a:r>
              <a:rPr lang="en-US" dirty="0" smtClean="0"/>
              <a:t>Writing Team</a:t>
            </a:r>
            <a:endParaRPr lang="en-US" dirty="0"/>
          </a:p>
        </p:txBody>
      </p:sp>
      <p:sp>
        <p:nvSpPr>
          <p:cNvPr id="3" name="Content Placeholder 2"/>
          <p:cNvSpPr>
            <a:spLocks noGrp="1"/>
          </p:cNvSpPr>
          <p:nvPr>
            <p:ph idx="4294967295"/>
          </p:nvPr>
        </p:nvSpPr>
        <p:spPr>
          <a:xfrm>
            <a:off x="726973" y="2002971"/>
            <a:ext cx="8229600" cy="3233057"/>
          </a:xfrm>
          <a:prstGeom prst="rect">
            <a:avLst/>
          </a:prstGeom>
        </p:spPr>
        <p:txBody>
          <a:bodyPr>
            <a:normAutofit/>
          </a:bodyPr>
          <a:lstStyle/>
          <a:p>
            <a:r>
              <a:rPr lang="en-US" dirty="0" smtClean="0"/>
              <a:t>Sandra </a:t>
            </a:r>
            <a:r>
              <a:rPr lang="en-US" dirty="0"/>
              <a:t>Melstad </a:t>
            </a:r>
            <a:r>
              <a:rPr lang="en-US" dirty="0" smtClean="0"/>
              <a:t>(SLM Consulting)</a:t>
            </a:r>
          </a:p>
          <a:p>
            <a:r>
              <a:rPr lang="en-US" dirty="0" smtClean="0"/>
              <a:t>Dee </a:t>
            </a:r>
            <a:r>
              <a:rPr lang="en-US" dirty="0" err="1"/>
              <a:t>Dee</a:t>
            </a:r>
            <a:r>
              <a:rPr lang="en-US" dirty="0"/>
              <a:t> </a:t>
            </a:r>
            <a:r>
              <a:rPr lang="en-US" dirty="0" err="1"/>
              <a:t>Dugstad</a:t>
            </a:r>
            <a:r>
              <a:rPr lang="en-US" dirty="0"/>
              <a:t> (</a:t>
            </a:r>
            <a:r>
              <a:rPr lang="en-US" dirty="0" smtClean="0"/>
              <a:t>DOH)</a:t>
            </a:r>
          </a:p>
          <a:p>
            <a:r>
              <a:rPr lang="en-US" dirty="0" smtClean="0"/>
              <a:t>Melissa </a:t>
            </a:r>
            <a:r>
              <a:rPr lang="en-US" dirty="0" err="1"/>
              <a:t>Coull</a:t>
            </a:r>
            <a:r>
              <a:rPr lang="en-US" dirty="0"/>
              <a:t> (</a:t>
            </a:r>
            <a:r>
              <a:rPr lang="en-US" dirty="0" smtClean="0"/>
              <a:t>DOH)</a:t>
            </a:r>
          </a:p>
          <a:p>
            <a:r>
              <a:rPr lang="en-US" dirty="0" smtClean="0"/>
              <a:t>Ashley </a:t>
            </a:r>
            <a:r>
              <a:rPr lang="en-US" dirty="0"/>
              <a:t>Miller (</a:t>
            </a:r>
            <a:r>
              <a:rPr lang="en-US" dirty="0" smtClean="0"/>
              <a:t>DOH)</a:t>
            </a:r>
          </a:p>
          <a:p>
            <a:r>
              <a:rPr lang="en-US" dirty="0" smtClean="0"/>
              <a:t>Denise </a:t>
            </a:r>
            <a:r>
              <a:rPr lang="en-US" dirty="0"/>
              <a:t>Kolba (SD Foundation for Medical Care</a:t>
            </a:r>
            <a:r>
              <a:rPr lang="en-US" dirty="0" smtClean="0"/>
              <a:t>)</a:t>
            </a:r>
          </a:p>
          <a:p>
            <a:r>
              <a:rPr lang="en-US" dirty="0" smtClean="0"/>
              <a:t>Mary </a:t>
            </a:r>
            <a:r>
              <a:rPr lang="en-US" dirty="0"/>
              <a:t>Michaels (Sioux Falls Health Department</a:t>
            </a:r>
            <a:r>
              <a:rPr lang="en-US" dirty="0" smtClean="0"/>
              <a:t>)</a:t>
            </a:r>
          </a:p>
          <a:p>
            <a:r>
              <a:rPr lang="en-US" dirty="0"/>
              <a:t>Neal </a:t>
            </a:r>
            <a:r>
              <a:rPr lang="en-US" dirty="0" err="1" smtClean="0"/>
              <a:t>Nachtigal</a:t>
            </a:r>
            <a:r>
              <a:rPr lang="en-US" dirty="0" smtClean="0"/>
              <a:t> (Sanford Health)</a:t>
            </a:r>
          </a:p>
          <a:p>
            <a:r>
              <a:rPr lang="en-US" dirty="0" smtClean="0"/>
              <a:t>Keri </a:t>
            </a:r>
            <a:r>
              <a:rPr lang="en-US" dirty="0"/>
              <a:t>Thompson (Delta </a:t>
            </a:r>
            <a:r>
              <a:rPr lang="en-US" dirty="0" smtClean="0"/>
              <a:t>Dental)</a:t>
            </a:r>
          </a:p>
        </p:txBody>
      </p:sp>
    </p:spTree>
    <p:extLst>
      <p:ext uri="{BB962C8B-B14F-4D97-AF65-F5344CB8AC3E}">
        <p14:creationId xmlns="" xmlns:p14="http://schemas.microsoft.com/office/powerpoint/2010/main" val="329306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726973" y="5312229"/>
            <a:ext cx="7476066" cy="882119"/>
          </a:xfrm>
        </p:spPr>
        <p:txBody>
          <a:bodyPr>
            <a:normAutofit/>
          </a:bodyPr>
          <a:lstStyle/>
          <a:p>
            <a:pPr algn="ctr"/>
            <a:r>
              <a:rPr lang="en-US" sz="2800" b="1" dirty="0">
                <a:hlinkClick r:id="rId2"/>
              </a:rPr>
              <a:t>http://goodandhealthysd.org</a:t>
            </a:r>
            <a:r>
              <a:rPr lang="en-US" sz="2800" b="1" dirty="0" smtClean="0">
                <a:hlinkClick r:id="rId2"/>
              </a:rPr>
              <a:t>/</a:t>
            </a:r>
            <a:r>
              <a:rPr lang="en-US" sz="2800" b="1" dirty="0" smtClean="0"/>
              <a:t> </a:t>
            </a:r>
            <a:endParaRPr lang="en-US" sz="2800" b="1" dirty="0"/>
          </a:p>
        </p:txBody>
      </p:sp>
      <p:sp>
        <p:nvSpPr>
          <p:cNvPr id="2" name="Title 1"/>
          <p:cNvSpPr>
            <a:spLocks noGrp="1"/>
          </p:cNvSpPr>
          <p:nvPr>
            <p:ph type="title"/>
          </p:nvPr>
        </p:nvSpPr>
        <p:spPr/>
        <p:txBody>
          <a:bodyPr/>
          <a:lstStyle/>
          <a:p>
            <a:pPr algn="l"/>
            <a:r>
              <a:rPr lang="en-US" dirty="0" smtClean="0"/>
              <a:t>MODEL POLICY ACCESS </a:t>
            </a:r>
            <a:endParaRPr lang="en-US" dirty="0"/>
          </a:p>
        </p:txBody>
      </p:sp>
      <p:pic>
        <p:nvPicPr>
          <p:cNvPr id="2050" name="Picture 2"/>
          <p:cNvPicPr>
            <a:picLocks noGrp="1" noChangeAspect="1" noChangeArrowheads="1"/>
          </p:cNvPicPr>
          <p:nvPr>
            <p:ph sz="quarter" idx="4294967295"/>
          </p:nvPr>
        </p:nvPicPr>
        <p:blipFill rotWithShape="1">
          <a:blip r:embed="rId3">
            <a:extLst>
              <a:ext uri="{28A0092B-C50C-407E-A947-70E740481C1C}">
                <a14:useLocalDpi xmlns="" xmlns:a14="http://schemas.microsoft.com/office/drawing/2010/main" val="0"/>
              </a:ext>
            </a:extLst>
          </a:blip>
          <a:srcRect l="2289" t="11432" r="2826" b="14165"/>
          <a:stretch/>
        </p:blipFill>
        <p:spPr bwMode="auto">
          <a:xfrm>
            <a:off x="313940" y="1583267"/>
            <a:ext cx="8162403" cy="35995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173380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Topics</a:t>
            </a:r>
            <a:endParaRPr lang="en-US" dirty="0"/>
          </a:p>
        </p:txBody>
      </p:sp>
      <p:sp>
        <p:nvSpPr>
          <p:cNvPr id="3" name="Content Placeholder 2"/>
          <p:cNvSpPr>
            <a:spLocks noGrp="1"/>
          </p:cNvSpPr>
          <p:nvPr>
            <p:ph idx="4294967295"/>
          </p:nvPr>
        </p:nvSpPr>
        <p:spPr>
          <a:xfrm>
            <a:off x="413327" y="1295400"/>
            <a:ext cx="8229600" cy="4906963"/>
          </a:xfrm>
          <a:prstGeom prst="rect">
            <a:avLst/>
          </a:prstGeom>
        </p:spPr>
        <p:txBody>
          <a:bodyPr>
            <a:normAutofit lnSpcReduction="10000"/>
          </a:bodyPr>
          <a:lstStyle/>
          <a:p>
            <a:r>
              <a:rPr lang="en-US" b="1" dirty="0" smtClean="0"/>
              <a:t>Cost of Chronic Disease to Community Health</a:t>
            </a:r>
          </a:p>
          <a:p>
            <a:pPr lvl="1"/>
            <a:r>
              <a:rPr lang="en-US" dirty="0" smtClean="0"/>
              <a:t>By 2030, the cost for SD to treat chronic disease is estimated to be $466.5 billion annually.</a:t>
            </a:r>
          </a:p>
          <a:p>
            <a:r>
              <a:rPr lang="en-US" b="1" dirty="0" smtClean="0"/>
              <a:t>Long-term Cost savings of Investing in a Healthy Community</a:t>
            </a:r>
          </a:p>
          <a:p>
            <a:pPr lvl="1"/>
            <a:r>
              <a:rPr lang="en-US" i="1" dirty="0" smtClean="0"/>
              <a:t>Big Squeeze</a:t>
            </a:r>
            <a:r>
              <a:rPr lang="en-US" dirty="0" smtClean="0"/>
              <a:t>:      number of individuals with normal blood pressure</a:t>
            </a:r>
          </a:p>
          <a:p>
            <a:pPr marL="1828800" lvl="4" indent="0">
              <a:buNone/>
            </a:pPr>
            <a:r>
              <a:rPr lang="en-US" sz="2000" dirty="0" smtClean="0"/>
              <a:t>     number of those at risk</a:t>
            </a:r>
          </a:p>
          <a:p>
            <a:r>
              <a:rPr lang="en-US" b="1" dirty="0" smtClean="0"/>
              <a:t>Effectiveness of Prevention Strategies and factors that Impact Quality of Life in SD</a:t>
            </a:r>
            <a:endParaRPr lang="en-US" b="1" dirty="0"/>
          </a:p>
          <a:p>
            <a:pPr lvl="1"/>
            <a:r>
              <a:rPr lang="en-US" dirty="0" smtClean="0"/>
              <a:t>Workplace Wellness- </a:t>
            </a:r>
            <a:r>
              <a:rPr lang="en-US" i="1" dirty="0" smtClean="0"/>
              <a:t>Falcon Plastics </a:t>
            </a:r>
            <a:r>
              <a:rPr lang="en-US" dirty="0" smtClean="0"/>
              <a:t>reduced the number of employee members with 2 or more risk factors from 80% to 39%</a:t>
            </a:r>
          </a:p>
          <a:p>
            <a:pPr lvl="1"/>
            <a:r>
              <a:rPr lang="en-US" dirty="0" smtClean="0"/>
              <a:t>Walkable, </a:t>
            </a:r>
            <a:r>
              <a:rPr lang="en-US" dirty="0" err="1" smtClean="0"/>
              <a:t>bikeable</a:t>
            </a:r>
            <a:r>
              <a:rPr lang="en-US" dirty="0" smtClean="0"/>
              <a:t> communities</a:t>
            </a:r>
          </a:p>
          <a:p>
            <a:pPr lvl="1"/>
            <a:r>
              <a:rPr lang="en-US" dirty="0" smtClean="0"/>
              <a:t>Socioeconomic Impact on Health</a:t>
            </a:r>
          </a:p>
          <a:p>
            <a:pPr lvl="1"/>
            <a:r>
              <a:rPr lang="en-US" dirty="0" smtClean="0"/>
              <a:t>School Health</a:t>
            </a:r>
            <a:endParaRPr lang="en-US" dirty="0"/>
          </a:p>
          <a:p>
            <a:pPr marL="290513" indent="-233363"/>
            <a:r>
              <a:rPr lang="en-US" b="1" dirty="0" smtClean="0"/>
              <a:t>Next Steps</a:t>
            </a:r>
          </a:p>
          <a:p>
            <a:pPr marL="682625" lvl="1" indent="-225425"/>
            <a:r>
              <a:rPr lang="en-US" dirty="0" smtClean="0"/>
              <a:t>Community</a:t>
            </a:r>
          </a:p>
          <a:p>
            <a:pPr marL="682625" lvl="1" indent="-225425"/>
            <a:r>
              <a:rPr lang="en-US" dirty="0" smtClean="0"/>
              <a:t>Evidence-based Strategies- </a:t>
            </a:r>
            <a:r>
              <a:rPr lang="en-US" i="1" dirty="0" smtClean="0"/>
              <a:t>Better Choices Better Health</a:t>
            </a:r>
          </a:p>
        </p:txBody>
      </p:sp>
      <p:sp>
        <p:nvSpPr>
          <p:cNvPr id="6" name="Up Arrow 5"/>
          <p:cNvSpPr/>
          <p:nvPr/>
        </p:nvSpPr>
        <p:spPr>
          <a:xfrm>
            <a:off x="2305133" y="2362776"/>
            <a:ext cx="147781" cy="2539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10800000">
            <a:off x="2305133" y="2651992"/>
            <a:ext cx="153551" cy="266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7847045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406400" y="1953400"/>
            <a:ext cx="3882718" cy="2992641"/>
          </a:xfrm>
        </p:spPr>
        <p:txBody>
          <a:bodyPr>
            <a:normAutofit/>
          </a:bodyPr>
          <a:lstStyle/>
          <a:p>
            <a:pPr marL="465138" indent="-465138"/>
            <a:r>
              <a:rPr lang="en-US" sz="2400" b="1" dirty="0" smtClean="0"/>
              <a:t>5.2 Promote the adoption of evidence-based team-centered approaches to chronic disease treatment and prevention by providing annual training.</a:t>
            </a:r>
            <a:endParaRPr lang="en-US" sz="2400" b="1" dirty="0"/>
          </a:p>
        </p:txBody>
      </p:sp>
      <p:pic>
        <p:nvPicPr>
          <p:cNvPr id="8" name="Picture Placeholder 3" descr="Docs10649746.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t="9605" b="9605"/>
          <a:stretch>
            <a:fillRect/>
          </a:stretch>
        </p:blip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3200" dirty="0" smtClean="0">
                <a:solidFill>
                  <a:schemeClr val="accent6"/>
                </a:solidFill>
              </a:rPr>
              <a:t>Goal 6</a:t>
            </a:r>
          </a:p>
          <a:p>
            <a:r>
              <a:rPr lang="en-US" sz="3200" dirty="0" smtClean="0">
                <a:solidFill>
                  <a:schemeClr val="accent6"/>
                </a:solidFill>
              </a:rPr>
              <a:t>Increase Access to quality chronic disease prevention and screening.</a:t>
            </a:r>
            <a:endParaRPr lang="en-US" sz="3200" dirty="0">
              <a:solidFill>
                <a:schemeClr val="accent6"/>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873563" y="1799771"/>
            <a:ext cx="6906093" cy="3757820"/>
          </a:xfrm>
        </p:spPr>
        <p:txBody>
          <a:bodyPr>
            <a:normAutofit fontScale="85000" lnSpcReduction="20000"/>
          </a:bodyPr>
          <a:lstStyle/>
          <a:p>
            <a:pPr marL="508000" indent="-490538">
              <a:buNone/>
            </a:pPr>
            <a:r>
              <a:rPr lang="en-US" sz="2400" b="1" u="sng" dirty="0" smtClean="0"/>
              <a:t>6.2:</a:t>
            </a:r>
            <a:r>
              <a:rPr lang="en-US" sz="2400" b="1" dirty="0" smtClean="0"/>
              <a:t>  Increase the number of employers sponsoring worksite wellness programs from 150 to 350.</a:t>
            </a:r>
          </a:p>
          <a:p>
            <a:pPr>
              <a:buNone/>
            </a:pPr>
            <a:endParaRPr lang="en-US" dirty="0" smtClean="0"/>
          </a:p>
          <a:p>
            <a:pPr>
              <a:buNone/>
            </a:pPr>
            <a:r>
              <a:rPr lang="en-US" sz="2100" b="1" u="sng" dirty="0" smtClean="0"/>
              <a:t>Workgroup members:  </a:t>
            </a:r>
          </a:p>
          <a:p>
            <a:r>
              <a:rPr lang="en-US" sz="2100" dirty="0" smtClean="0"/>
              <a:t>Mary Michaels</a:t>
            </a:r>
          </a:p>
          <a:p>
            <a:r>
              <a:rPr lang="en-US" sz="2100" dirty="0" smtClean="0"/>
              <a:t>Debbie Lancto</a:t>
            </a:r>
          </a:p>
          <a:p>
            <a:r>
              <a:rPr lang="en-US" sz="2100" dirty="0" smtClean="0"/>
              <a:t>Amy Gould</a:t>
            </a:r>
          </a:p>
          <a:p>
            <a:r>
              <a:rPr lang="en-US" sz="2100" dirty="0" smtClean="0"/>
              <a:t>Bridget </a:t>
            </a:r>
            <a:r>
              <a:rPr lang="en-US" sz="2100" dirty="0" err="1" smtClean="0"/>
              <a:t>Munterfering</a:t>
            </a:r>
            <a:endParaRPr lang="en-US" sz="2100" dirty="0" smtClean="0"/>
          </a:p>
          <a:p>
            <a:r>
              <a:rPr lang="en-US" sz="2100" dirty="0" smtClean="0"/>
              <a:t>Megan Hlavacek</a:t>
            </a:r>
          </a:p>
          <a:p>
            <a:r>
              <a:rPr lang="en-US" sz="2100" dirty="0" smtClean="0"/>
              <a:t>Kandy Jamison</a:t>
            </a:r>
          </a:p>
          <a:p>
            <a:r>
              <a:rPr lang="en-US" sz="2100" dirty="0" smtClean="0"/>
              <a:t>Lacey Seefeldt</a:t>
            </a:r>
          </a:p>
          <a:p>
            <a:r>
              <a:rPr lang="en-US" sz="2100" dirty="0" smtClean="0"/>
              <a:t>Trisha Dohn</a:t>
            </a:r>
          </a:p>
          <a:p>
            <a:r>
              <a:rPr lang="en-US" sz="2100" dirty="0" smtClean="0"/>
              <a:t>Jennifer McDonald</a:t>
            </a:r>
          </a:p>
          <a:p>
            <a:r>
              <a:rPr lang="en-US" sz="2100" dirty="0" smtClean="0"/>
              <a:t>Sara Hornick</a:t>
            </a:r>
          </a:p>
          <a:p>
            <a:r>
              <a:rPr lang="en-US" sz="2100" dirty="0" smtClean="0"/>
              <a:t>Theresa Ferdinand</a:t>
            </a:r>
          </a:p>
          <a:p>
            <a:r>
              <a:rPr lang="en-US" sz="2100" dirty="0" smtClean="0"/>
              <a:t>Trisha Dohn</a:t>
            </a:r>
          </a:p>
          <a:p>
            <a:r>
              <a:rPr lang="en-US" sz="2100" dirty="0" smtClean="0"/>
              <a:t>Vicki Palmreuter</a:t>
            </a:r>
          </a:p>
          <a:p>
            <a:endParaRPr lang="en-US" dirty="0" smtClean="0"/>
          </a:p>
          <a:p>
            <a:endParaRPr lang="en-US" dirty="0"/>
          </a:p>
        </p:txBody>
      </p:sp>
      <p:sp>
        <p:nvSpPr>
          <p:cNvPr id="4" name="Title 3"/>
          <p:cNvSpPr>
            <a:spLocks noGrp="1"/>
          </p:cNvSpPr>
          <p:nvPr>
            <p:ph type="title"/>
          </p:nvPr>
        </p:nvSpPr>
        <p:spPr/>
        <p:txBody>
          <a:bodyPr/>
          <a:lstStyle/>
          <a:p>
            <a:r>
              <a:rPr lang="en-US" dirty="0" smtClean="0"/>
              <a:t>Worksite Wellness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xmlns="" val="28504020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3200" dirty="0" smtClean="0">
                <a:solidFill>
                  <a:schemeClr val="accent2"/>
                </a:solidFill>
              </a:rPr>
              <a:t>Goal 11</a:t>
            </a:r>
          </a:p>
          <a:p>
            <a:r>
              <a:rPr lang="en-US" sz="3200" dirty="0" smtClean="0">
                <a:solidFill>
                  <a:schemeClr val="accent2"/>
                </a:solidFill>
              </a:rPr>
              <a:t>Expand programs for communities to improve access to healthy foods.</a:t>
            </a:r>
            <a:endParaRPr lang="en-US" sz="3200" dirty="0">
              <a:solidFill>
                <a:schemeClr val="accent2"/>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21825" y="1597780"/>
            <a:ext cx="4989945" cy="4367591"/>
          </a:xfrm>
          <a:prstGeom prst="rect">
            <a:avLst/>
          </a:prstGeom>
        </p:spPr>
      </p:pic>
      <p:sp>
        <p:nvSpPr>
          <p:cNvPr id="5" name="Title 4"/>
          <p:cNvSpPr>
            <a:spLocks noGrp="1"/>
          </p:cNvSpPr>
          <p:nvPr>
            <p:ph type="title"/>
          </p:nvPr>
        </p:nvSpPr>
        <p:spPr>
          <a:xfrm>
            <a:off x="451201" y="1597780"/>
            <a:ext cx="3470623" cy="4030134"/>
          </a:xfrm>
        </p:spPr>
        <p:txBody>
          <a:bodyPr>
            <a:noAutofit/>
          </a:bodyPr>
          <a:lstStyle/>
          <a:p>
            <a:pPr marL="623888" indent="-623888"/>
            <a:r>
              <a:rPr lang="en-US" sz="2000" dirty="0" smtClean="0"/>
              <a:t>11.1: Increase the number and type of food retail venues that sell healthier food options and the number of community members who have access to retail venues that sell healthier food options for residents living in counties where greater than 40% of adults are obese.</a:t>
            </a:r>
            <a:endParaRPr lang="en-US" sz="2000" dirty="0"/>
          </a:p>
        </p:txBody>
      </p:sp>
    </p:spTree>
    <p:extLst>
      <p:ext uri="{BB962C8B-B14F-4D97-AF65-F5344CB8AC3E}">
        <p14:creationId xmlns="" xmlns:p14="http://schemas.microsoft.com/office/powerpoint/2010/main" val="4220538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95086"/>
            <a:ext cx="3505200" cy="5386090"/>
          </a:xfrm>
          <a:prstGeom prst="rect">
            <a:avLst/>
          </a:prstGeom>
          <a:noFill/>
        </p:spPr>
        <p:txBody>
          <a:bodyPr wrap="square" rtlCol="0">
            <a:spAutoFit/>
          </a:bodyPr>
          <a:lstStyle/>
          <a:p>
            <a:pPr algn="ctr"/>
            <a:r>
              <a:rPr lang="en-US" sz="2000" b="1" dirty="0" smtClean="0">
                <a:cs typeface="Andalus" panose="02020603050405020304" pitchFamily="18" charset="-78"/>
              </a:rPr>
              <a:t>Human </a:t>
            </a:r>
            <a:r>
              <a:rPr lang="en-US" sz="2000" b="1" dirty="0">
                <a:cs typeface="Andalus" panose="02020603050405020304" pitchFamily="18" charset="-78"/>
              </a:rPr>
              <a:t>Papillomavirus Immunization Model Policy </a:t>
            </a:r>
            <a:endParaRPr lang="en-US" sz="2000" b="1" dirty="0" smtClean="0">
              <a:cs typeface="Andalus" panose="02020603050405020304" pitchFamily="18" charset="-78"/>
            </a:endParaRPr>
          </a:p>
          <a:p>
            <a:endParaRPr lang="en-US" b="1" dirty="0">
              <a:cs typeface="Andalus" panose="02020603050405020304" pitchFamily="18" charset="-78"/>
            </a:endParaRPr>
          </a:p>
          <a:p>
            <a:pPr marL="742950" lvl="1" indent="-285750">
              <a:buFont typeface="Wingdings" panose="05000000000000000000" pitchFamily="2" charset="2"/>
              <a:buChar char="§"/>
            </a:pPr>
            <a:r>
              <a:rPr lang="en-US" dirty="0" smtClean="0">
                <a:cs typeface="Andalus" panose="02020603050405020304" pitchFamily="18" charset="-78"/>
              </a:rPr>
              <a:t>Rationale </a:t>
            </a:r>
          </a:p>
          <a:p>
            <a:pPr marL="742950" lvl="1" indent="-285750">
              <a:buFont typeface="Wingdings" panose="05000000000000000000" pitchFamily="2" charset="2"/>
              <a:buChar char="§"/>
            </a:pPr>
            <a:r>
              <a:rPr lang="en-US" dirty="0">
                <a:cs typeface="Andalus" panose="02020603050405020304" pitchFamily="18" charset="-78"/>
              </a:rPr>
              <a:t>Model Policy </a:t>
            </a:r>
            <a:r>
              <a:rPr lang="en-US" dirty="0" smtClean="0">
                <a:cs typeface="Andalus" panose="02020603050405020304" pitchFamily="18" charset="-78"/>
              </a:rPr>
              <a:t>Guidelines</a:t>
            </a:r>
          </a:p>
          <a:p>
            <a:pPr marL="1200150" lvl="2" indent="-285750">
              <a:buFont typeface="Wingdings" panose="05000000000000000000" pitchFamily="2" charset="2"/>
              <a:buChar char="ü"/>
            </a:pPr>
            <a:r>
              <a:rPr lang="en-US" dirty="0">
                <a:cs typeface="Andalus" panose="02020603050405020304" pitchFamily="18" charset="-78"/>
              </a:rPr>
              <a:t>routinely recommended </a:t>
            </a:r>
            <a:r>
              <a:rPr lang="en-US" dirty="0" smtClean="0">
                <a:cs typeface="Andalus" panose="02020603050405020304" pitchFamily="18" charset="-78"/>
              </a:rPr>
              <a:t>vaccine; same way, same day; subsequent appointments; reminder systems; etc. </a:t>
            </a:r>
          </a:p>
          <a:p>
            <a:pPr marL="742950" lvl="1" indent="-285750">
              <a:buFont typeface="Wingdings" panose="05000000000000000000" pitchFamily="2" charset="2"/>
              <a:buChar char="§"/>
            </a:pPr>
            <a:r>
              <a:rPr lang="en-US" dirty="0" smtClean="0">
                <a:cs typeface="Andalus" panose="02020603050405020304" pitchFamily="18" charset="-78"/>
              </a:rPr>
              <a:t>Implementation</a:t>
            </a:r>
          </a:p>
          <a:p>
            <a:pPr marL="1200150" lvl="2" indent="-285750">
              <a:buFont typeface="Wingdings" panose="05000000000000000000" pitchFamily="2" charset="2"/>
              <a:buChar char="ü"/>
            </a:pPr>
            <a:r>
              <a:rPr lang="en-US" dirty="0" smtClean="0">
                <a:cs typeface="Andalus" panose="02020603050405020304" pitchFamily="18" charset="-78"/>
              </a:rPr>
              <a:t>evidence-based interventions</a:t>
            </a:r>
          </a:p>
          <a:p>
            <a:pPr marL="742950" lvl="1" indent="-285750">
              <a:buFont typeface="Wingdings" panose="05000000000000000000" pitchFamily="2" charset="2"/>
              <a:buChar char="§"/>
            </a:pPr>
            <a:r>
              <a:rPr lang="en-US" dirty="0">
                <a:cs typeface="Andalus" panose="02020603050405020304" pitchFamily="18" charset="-78"/>
              </a:rPr>
              <a:t>Compliance</a:t>
            </a:r>
            <a:r>
              <a:rPr lang="en-US" b="1" dirty="0"/>
              <a:t> </a:t>
            </a:r>
            <a:endParaRPr lang="en-US" b="1" dirty="0" smtClean="0"/>
          </a:p>
          <a:p>
            <a:pPr marL="742950" lvl="1" indent="-285750">
              <a:buFont typeface="Wingdings" panose="05000000000000000000" pitchFamily="2" charset="2"/>
              <a:buChar char="§"/>
            </a:pPr>
            <a:r>
              <a:rPr lang="en-US" dirty="0">
                <a:cs typeface="Andalus" panose="02020603050405020304" pitchFamily="18" charset="-78"/>
              </a:rPr>
              <a:t>Final Statement</a:t>
            </a:r>
          </a:p>
          <a:p>
            <a:pPr marL="742950" lvl="1" indent="-285750">
              <a:buFont typeface="Wingdings" panose="05000000000000000000" pitchFamily="2" charset="2"/>
              <a:buChar char="§"/>
            </a:pPr>
            <a:r>
              <a:rPr lang="en-US" dirty="0" smtClean="0">
                <a:cs typeface="Andalus" panose="02020603050405020304" pitchFamily="18" charset="-78"/>
              </a:rPr>
              <a:t>Definitions</a:t>
            </a:r>
            <a:endParaRPr lang="en-US" dirty="0">
              <a:cs typeface="Andalus" panose="02020603050405020304" pitchFamily="18" charset="-78"/>
            </a:endParaRPr>
          </a:p>
          <a:p>
            <a:pPr marL="742950" lvl="1" indent="-285750">
              <a:buFont typeface="Wingdings" panose="05000000000000000000" pitchFamily="2" charset="2"/>
              <a:buChar char="§"/>
            </a:pPr>
            <a:r>
              <a:rPr lang="en-US" dirty="0">
                <a:cs typeface="Andalus" panose="02020603050405020304" pitchFamily="18" charset="-78"/>
              </a:rPr>
              <a:t>Resources</a:t>
            </a:r>
          </a:p>
          <a:p>
            <a:pPr marL="742950" lvl="1" indent="-285750">
              <a:buFont typeface="Wingdings" panose="05000000000000000000" pitchFamily="2" charset="2"/>
              <a:buChar char="§"/>
            </a:pPr>
            <a:r>
              <a:rPr lang="en-US" dirty="0">
                <a:cs typeface="Andalus" panose="02020603050405020304" pitchFamily="18" charset="-78"/>
              </a:rPr>
              <a:t>References</a:t>
            </a:r>
          </a:p>
          <a:p>
            <a:pPr marL="742950" lvl="1" indent="-285750">
              <a:buFont typeface="Wingdings" panose="05000000000000000000" pitchFamily="2" charset="2"/>
              <a:buChar char="§"/>
            </a:pPr>
            <a:endParaRPr lang="en-US" sz="1600" dirty="0">
              <a:latin typeface="Candara" panose="020E0502030303020204" pitchFamily="34" charset="0"/>
              <a:cs typeface="Andalus" panose="02020603050405020304" pitchFamily="18" charset="-78"/>
            </a:endParaRPr>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42543" y="333828"/>
            <a:ext cx="4074746" cy="50900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341024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973" y="0"/>
            <a:ext cx="7688894" cy="1583266"/>
          </a:xfrm>
        </p:spPr>
        <p:txBody>
          <a:bodyPr>
            <a:normAutofit/>
          </a:bodyPr>
          <a:lstStyle/>
          <a:p>
            <a:r>
              <a:rPr lang="en-US" sz="3100" dirty="0" smtClean="0">
                <a:cs typeface="Andalus" panose="02020603050405020304" pitchFamily="18" charset="-78"/>
              </a:rPr>
              <a:t>Better Choices, Better Health® South Dakota Chronic Disease Self-Management Program Referral Policy </a:t>
            </a:r>
            <a:endParaRPr lang="en-US" dirty="0"/>
          </a:p>
        </p:txBody>
      </p:sp>
      <p:sp>
        <p:nvSpPr>
          <p:cNvPr id="3" name="Content Placeholder 2"/>
          <p:cNvSpPr>
            <a:spLocks noGrp="1"/>
          </p:cNvSpPr>
          <p:nvPr>
            <p:ph sz="half" idx="14"/>
          </p:nvPr>
        </p:nvSpPr>
        <p:spPr>
          <a:xfrm>
            <a:off x="289128" y="1967934"/>
            <a:ext cx="7519557" cy="3586200"/>
          </a:xfrm>
        </p:spPr>
        <p:txBody>
          <a:bodyPr/>
          <a:lstStyle/>
          <a:p>
            <a:pPr marL="742950" lvl="1" indent="-285750">
              <a:buFont typeface="Wingdings" panose="05000000000000000000" pitchFamily="2" charset="2"/>
              <a:buChar char="§"/>
            </a:pPr>
            <a:r>
              <a:rPr lang="en-US" sz="1600" dirty="0" smtClean="0">
                <a:cs typeface="Andalus" panose="02020603050405020304" pitchFamily="18" charset="-78"/>
              </a:rPr>
              <a:t>Rationale</a:t>
            </a:r>
          </a:p>
          <a:p>
            <a:pPr marL="1200150" lvl="2" indent="-285750">
              <a:buFont typeface="Wingdings" panose="05000000000000000000" pitchFamily="2" charset="2"/>
              <a:buChar char="ü"/>
            </a:pPr>
            <a:r>
              <a:rPr lang="en-US" dirty="0" smtClean="0">
                <a:cs typeface="Andalus" panose="02020603050405020304" pitchFamily="18" charset="-78"/>
              </a:rPr>
              <a:t>Chronic disease statistics warrant intervention </a:t>
            </a:r>
          </a:p>
          <a:p>
            <a:pPr marL="742950" lvl="1" indent="-285750">
              <a:buFont typeface="Wingdings" panose="05000000000000000000" pitchFamily="2" charset="2"/>
              <a:buChar char="§"/>
            </a:pPr>
            <a:r>
              <a:rPr lang="en-US" sz="1600" dirty="0" smtClean="0">
                <a:cs typeface="Andalus" panose="02020603050405020304" pitchFamily="18" charset="-78"/>
              </a:rPr>
              <a:t>Model Policy Guidelines</a:t>
            </a:r>
          </a:p>
          <a:p>
            <a:pPr marL="1200150" lvl="2" indent="-285750">
              <a:buFont typeface="Wingdings" panose="05000000000000000000" pitchFamily="2" charset="2"/>
              <a:buChar char="ü"/>
            </a:pPr>
            <a:r>
              <a:rPr lang="en-US" dirty="0" smtClean="0">
                <a:cs typeface="Andalus" panose="02020603050405020304" pitchFamily="18" charset="-78"/>
              </a:rPr>
              <a:t>Referral from electronic health record, prescribed by provider</a:t>
            </a:r>
          </a:p>
          <a:p>
            <a:pPr marL="742950" lvl="1" indent="-285750">
              <a:buFont typeface="Wingdings" panose="05000000000000000000" pitchFamily="2" charset="2"/>
              <a:buChar char="§"/>
            </a:pPr>
            <a:r>
              <a:rPr lang="en-US" sz="1600" dirty="0" smtClean="0">
                <a:cs typeface="Andalus" panose="02020603050405020304" pitchFamily="18" charset="-78"/>
              </a:rPr>
              <a:t>Implementation</a:t>
            </a:r>
          </a:p>
          <a:p>
            <a:pPr marL="1200150" lvl="2" indent="-285750">
              <a:buFont typeface="Wingdings" panose="05000000000000000000" pitchFamily="2" charset="2"/>
              <a:buChar char="ü"/>
            </a:pPr>
            <a:r>
              <a:rPr lang="en-US" dirty="0" smtClean="0">
                <a:cs typeface="Andalus" panose="02020603050405020304" pitchFamily="18" charset="-78"/>
              </a:rPr>
              <a:t>Integrate referral into clinic workflow</a:t>
            </a:r>
          </a:p>
          <a:p>
            <a:pPr marL="1200150" lvl="2" indent="-285750">
              <a:buFont typeface="Wingdings" panose="05000000000000000000" pitchFamily="2" charset="2"/>
              <a:buChar char="ü"/>
            </a:pPr>
            <a:r>
              <a:rPr lang="en-US" dirty="0" smtClean="0">
                <a:cs typeface="Andalus" panose="02020603050405020304" pitchFamily="18" charset="-78"/>
              </a:rPr>
              <a:t>Promote program, i.e. patient </a:t>
            </a:r>
          </a:p>
          <a:p>
            <a:pPr marL="1200150" lvl="2" indent="4763">
              <a:buNone/>
            </a:pPr>
            <a:r>
              <a:rPr lang="en-US" dirty="0" smtClean="0">
                <a:cs typeface="Andalus" panose="02020603050405020304" pitchFamily="18" charset="-78"/>
              </a:rPr>
              <a:t>portal email messages to patients</a:t>
            </a:r>
          </a:p>
          <a:p>
            <a:pPr marL="742950" lvl="1" indent="-285750">
              <a:buFont typeface="Wingdings" panose="05000000000000000000" pitchFamily="2" charset="2"/>
              <a:buChar char="§"/>
            </a:pPr>
            <a:r>
              <a:rPr lang="en-US" sz="1600" dirty="0" smtClean="0">
                <a:cs typeface="Andalus" panose="02020603050405020304" pitchFamily="18" charset="-78"/>
              </a:rPr>
              <a:t>Compliance</a:t>
            </a:r>
            <a:r>
              <a:rPr lang="en-US" sz="1600" b="1" dirty="0" smtClean="0"/>
              <a:t> </a:t>
            </a:r>
          </a:p>
          <a:p>
            <a:pPr marL="1200150" lvl="2" indent="-285750">
              <a:buFont typeface="Wingdings" panose="05000000000000000000" pitchFamily="2" charset="2"/>
              <a:buChar char="ü"/>
            </a:pPr>
            <a:r>
              <a:rPr lang="en-US" dirty="0" smtClean="0">
                <a:cs typeface="Andalus" panose="02020603050405020304" pitchFamily="18" charset="-78"/>
              </a:rPr>
              <a:t>Quality measures</a:t>
            </a:r>
          </a:p>
          <a:p>
            <a:pPr marL="1200150" lvl="2" indent="-285750">
              <a:buFont typeface="Wingdings" panose="05000000000000000000" pitchFamily="2" charset="2"/>
              <a:buChar char="ü"/>
            </a:pPr>
            <a:r>
              <a:rPr lang="en-US" dirty="0" smtClean="0">
                <a:cs typeface="Andalus" panose="02020603050405020304" pitchFamily="18" charset="-78"/>
              </a:rPr>
              <a:t>Managed care</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493487" y="1953400"/>
            <a:ext cx="3996626" cy="963971"/>
          </a:xfrm>
        </p:spPr>
        <p:txBody>
          <a:bodyPr>
            <a:noAutofit/>
          </a:bodyPr>
          <a:lstStyle/>
          <a:p>
            <a:pPr marL="465138" indent="-465138"/>
            <a:r>
              <a:rPr lang="en-US" sz="1800" b="1" u="sng" dirty="0" smtClean="0"/>
              <a:t>2.3:</a:t>
            </a:r>
            <a:r>
              <a:rPr lang="en-US" sz="1800" b="1" dirty="0" smtClean="0"/>
              <a:t>  Document and disseminate 10 success stories related to health policies in SD settings. </a:t>
            </a:r>
          </a:p>
          <a:p>
            <a:endParaRPr lang="en-US" sz="1800" dirty="0" smtClean="0"/>
          </a:p>
        </p:txBody>
      </p:sp>
      <p:sp>
        <p:nvSpPr>
          <p:cNvPr id="3" name="Title 2"/>
          <p:cNvSpPr>
            <a:spLocks noGrp="1"/>
          </p:cNvSpPr>
          <p:nvPr>
            <p:ph type="title"/>
          </p:nvPr>
        </p:nvSpPr>
        <p:spPr/>
        <p:txBody>
          <a:bodyPr/>
          <a:lstStyle/>
          <a:p>
            <a:r>
              <a:rPr lang="en-US" dirty="0" smtClean="0"/>
              <a:t>Success Stories</a:t>
            </a:r>
            <a:endParaRPr lang="en-US" dirty="0"/>
          </a:p>
        </p:txBody>
      </p:sp>
      <p:pic>
        <p:nvPicPr>
          <p:cNvPr id="7" name="Picture Placeholder 6" descr="GH PPT Bikes.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t="11496" b="11496"/>
          <a:stretch>
            <a:fillRect/>
          </a:stretch>
        </p:blipFill>
        <p:spPr/>
      </p:pic>
    </p:spTree>
    <p:extLst>
      <p:ext uri="{BB962C8B-B14F-4D97-AF65-F5344CB8AC3E}">
        <p14:creationId xmlns:p14="http://schemas.microsoft.com/office/powerpoint/2010/main" xmlns="" val="3063568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4"/>
          </p:nvPr>
        </p:nvPicPr>
        <p:blipFill>
          <a:blip r:embed="rId2"/>
          <a:stretch>
            <a:fillRect/>
          </a:stretch>
        </p:blipFill>
        <p:spPr>
          <a:xfrm>
            <a:off x="889148" y="217379"/>
            <a:ext cx="7804910" cy="4887341"/>
          </a:xfrm>
          <a:prstGeom prst="rect">
            <a:avLst/>
          </a:prstGeom>
        </p:spPr>
      </p:pic>
      <p:sp>
        <p:nvSpPr>
          <p:cNvPr id="5" name="Right Arrow 4"/>
          <p:cNvSpPr/>
          <p:nvPr/>
        </p:nvSpPr>
        <p:spPr>
          <a:xfrm>
            <a:off x="549846" y="2743200"/>
            <a:ext cx="678604" cy="290779"/>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285635" y="1538515"/>
            <a:ext cx="8584131" cy="4528223"/>
          </a:xfrm>
          <a:prstGeom prst="rect">
            <a:avLst/>
          </a:prstGeom>
          <a:solidFill>
            <a:schemeClr val="accent6">
              <a:lumMod val="60000"/>
              <a:lumOff val="40000"/>
            </a:schemeClr>
          </a:solid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Good &amp; Healthy">
      <a:dk1>
        <a:srgbClr val="000000"/>
      </a:dk1>
      <a:lt1>
        <a:srgbClr val="FFFFFF"/>
      </a:lt1>
      <a:dk2>
        <a:srgbClr val="282828"/>
      </a:dk2>
      <a:lt2>
        <a:srgbClr val="9DDCF2"/>
      </a:lt2>
      <a:accent1>
        <a:srgbClr val="43C7F4"/>
      </a:accent1>
      <a:accent2>
        <a:srgbClr val="FBB116"/>
      </a:accent2>
      <a:accent3>
        <a:srgbClr val="B4D333"/>
      </a:accent3>
      <a:accent4>
        <a:srgbClr val="F47A20"/>
      </a:accent4>
      <a:accent5>
        <a:srgbClr val="E40274"/>
      </a:accent5>
      <a:accent6>
        <a:srgbClr val="8D3393"/>
      </a:accent6>
      <a:hlink>
        <a:srgbClr val="43C7F4"/>
      </a:hlink>
      <a:folHlink>
        <a:srgbClr val="FBB116"/>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8664</TotalTime>
  <Words>1598</Words>
  <Application>Microsoft Office PowerPoint</Application>
  <PresentationFormat>On-screen Show (4:3)</PresentationFormat>
  <Paragraphs>325</Paragraphs>
  <Slides>46</Slides>
  <Notes>8</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Slipstream</vt:lpstr>
      <vt:lpstr>Slide 1</vt:lpstr>
      <vt:lpstr>Slide 2</vt:lpstr>
      <vt:lpstr>Model Policies</vt:lpstr>
      <vt:lpstr>MODEL POLICY ACCESS </vt:lpstr>
      <vt:lpstr>Slide 5</vt:lpstr>
      <vt:lpstr>Better Choices, Better Health® South Dakota Chronic Disease Self-Management Program Referral Policy </vt:lpstr>
      <vt:lpstr>Success Stories</vt:lpstr>
      <vt:lpstr>Slide 8</vt:lpstr>
      <vt:lpstr>Slide 9</vt:lpstr>
      <vt:lpstr>Slide 10</vt:lpstr>
      <vt:lpstr>Slide 11</vt:lpstr>
      <vt:lpstr>Quarterly Informational Briefs</vt:lpstr>
      <vt:lpstr>About the Infographics</vt:lpstr>
      <vt:lpstr>Where to Find the Infographics</vt:lpstr>
      <vt:lpstr>Slide 15</vt:lpstr>
      <vt:lpstr>State Plan Partner Support</vt:lpstr>
      <vt:lpstr>Action to Date</vt:lpstr>
      <vt:lpstr>Type of support coalition needs regarding data to guide coalition efforts. </vt:lpstr>
      <vt:lpstr>If a "Data Concierge" was made available to coalitions in South Dakota, would this be a service you would utilize? </vt:lpstr>
      <vt:lpstr>Next Steps</vt:lpstr>
      <vt:lpstr>Slide 21</vt:lpstr>
      <vt:lpstr>Evidence-Based Chronic Disease Lifestyle Change Programs</vt:lpstr>
      <vt:lpstr>Slide 23</vt:lpstr>
      <vt:lpstr>Slide 24</vt:lpstr>
      <vt:lpstr>BCBH Network Numbers</vt:lpstr>
      <vt:lpstr>BCBH Data</vt:lpstr>
      <vt:lpstr>BCBH Future Plans  </vt:lpstr>
      <vt:lpstr>Slide 28</vt:lpstr>
      <vt:lpstr>What is the National DPP?</vt:lpstr>
      <vt:lpstr>National DPP in South Dakota 2015</vt:lpstr>
      <vt:lpstr>Outcomes Data</vt:lpstr>
      <vt:lpstr>National DPP in South Dakota 2016</vt:lpstr>
      <vt:lpstr>Successes</vt:lpstr>
      <vt:lpstr>4.2: Promote comprehensive chronic disease patient navigation services by providing annual training and technical assistance. </vt:lpstr>
      <vt:lpstr>Slide 35</vt:lpstr>
      <vt:lpstr>Slide 36</vt:lpstr>
      <vt:lpstr>Slide 37</vt:lpstr>
      <vt:lpstr>The Cost Savings of Investing in Chronic Disease Prevention and Health Promotion A White Paper</vt:lpstr>
      <vt:lpstr>Writing Team</vt:lpstr>
      <vt:lpstr>Topics</vt:lpstr>
      <vt:lpstr>Slide 41</vt:lpstr>
      <vt:lpstr>Slide 42</vt:lpstr>
      <vt:lpstr>Worksite Wellness</vt:lpstr>
      <vt:lpstr>Slide 44</vt:lpstr>
      <vt:lpstr>Slide 45</vt:lpstr>
      <vt:lpstr>11.1: Increase the number and type of food retail venues that sell healthier food options and the number of community members who have access to retail venues that sell healthier food options for residents living in counties where greater than 40% of adults are obese.</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Lusk</dc:creator>
  <cp:lastModifiedBy>blusk</cp:lastModifiedBy>
  <cp:revision>284</cp:revision>
  <dcterms:created xsi:type="dcterms:W3CDTF">2011-12-21T22:22:24Z</dcterms:created>
  <dcterms:modified xsi:type="dcterms:W3CDTF">2016-07-18T19:21:17Z</dcterms:modified>
</cp:coreProperties>
</file>