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009441" y="3307355"/>
            <a:ext cx="711718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4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1009441" y="4777380"/>
            <a:ext cx="7117180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437344" y="595181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 rot="5400000">
            <a:off x="2545264" y="271539"/>
            <a:ext cx="4051437" cy="7123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970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6437344" y="595181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 rot="5400000">
            <a:off x="4803377" y="2531906"/>
            <a:ext cx="5185328" cy="1472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 rot="5400000">
            <a:off x="1150556" y="534608"/>
            <a:ext cx="5185326" cy="5467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970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6437344" y="595181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970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1638" algn="l" rtl="0">
              <a:spcBef>
                <a:spcPts val="240"/>
              </a:spcBef>
              <a:buClr>
                <a:schemeClr val="lt2"/>
              </a:buClr>
              <a:buSzPct val="101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437344" y="595181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009442" y="675724"/>
            <a:ext cx="7123080" cy="92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009441" y="1809749"/>
            <a:ext cx="3471276" cy="4051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970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1638" algn="l" rtl="0">
              <a:spcBef>
                <a:spcPts val="240"/>
              </a:spcBef>
              <a:buClr>
                <a:schemeClr val="lt2"/>
              </a:buClr>
              <a:buSzPct val="101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663280" y="1809749"/>
            <a:ext cx="3469242" cy="4051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970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1638" algn="l" rtl="0">
              <a:spcBef>
                <a:spcPts val="240"/>
              </a:spcBef>
              <a:buClr>
                <a:schemeClr val="lt2"/>
              </a:buClr>
              <a:buSzPct val="101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437344" y="595181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009442" y="3308580"/>
            <a:ext cx="7117177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009442" y="4777380"/>
            <a:ext cx="711717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437344" y="595181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009441" y="1812926"/>
            <a:ext cx="3471276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1009441" y="2389189"/>
            <a:ext cx="3471276" cy="3471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970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1638" algn="l" rtl="0">
              <a:spcBef>
                <a:spcPts val="240"/>
              </a:spcBef>
              <a:buClr>
                <a:schemeClr val="lt2"/>
              </a:buClr>
              <a:buSzPct val="101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4663280" y="1812926"/>
            <a:ext cx="3471274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4663280" y="2389189"/>
            <a:ext cx="3471274" cy="3471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970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1638" algn="l" rtl="0">
              <a:spcBef>
                <a:spcPts val="240"/>
              </a:spcBef>
              <a:buClr>
                <a:schemeClr val="lt2"/>
              </a:buClr>
              <a:buSzPct val="101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437344" y="595181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437344" y="595181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437344" y="595181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009441" y="446087"/>
            <a:ext cx="2660649" cy="1185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852653" y="446087"/>
            <a:ext cx="4279868" cy="541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970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1638" algn="l" rtl="0">
              <a:spcBef>
                <a:spcPts val="240"/>
              </a:spcBef>
              <a:buClr>
                <a:schemeClr val="lt2"/>
              </a:buClr>
              <a:buSzPct val="101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240"/>
              </a:spcBef>
              <a:buClr>
                <a:schemeClr val="lt2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1009441" y="1631949"/>
            <a:ext cx="2660649" cy="422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437344" y="595181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009442" y="1387058"/>
            <a:ext cx="3297953" cy="11132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009442" y="2500311"/>
            <a:ext cx="3297954" cy="25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6437344" y="595181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5" name="Shape 125"/>
          <p:cNvGrpSpPr/>
          <p:nvPr/>
        </p:nvGrpSpPr>
        <p:grpSpPr>
          <a:xfrm>
            <a:off x="4516154" y="994386"/>
            <a:ext cx="1847137" cy="1530439"/>
            <a:chOff x="4718762" y="993075"/>
            <a:chExt cx="1847137" cy="1530439"/>
          </a:xfrm>
        </p:grpSpPr>
        <p:sp>
          <p:nvSpPr>
            <p:cNvPr id="126" name="Shape 126"/>
            <p:cNvSpPr/>
            <p:nvPr/>
          </p:nvSpPr>
          <p:spPr>
            <a:xfrm>
              <a:off x="5479246" y="1436861"/>
              <a:ext cx="1086652" cy="1086652"/>
            </a:xfrm>
            <a:prstGeom prst="ellipse">
              <a:avLst/>
            </a:prstGeom>
            <a:noFill/>
            <a:ln w="12700" cap="rnd" cmpd="sng">
              <a:solidFill>
                <a:srgbClr val="5BBA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5650541" y="1411791"/>
              <a:ext cx="830364" cy="830364"/>
            </a:xfrm>
            <a:prstGeom prst="ellipse">
              <a:avLst/>
            </a:prstGeom>
            <a:solidFill>
              <a:srgbClr val="5BBAF6"/>
            </a:solidFill>
            <a:ln w="12700" cap="rnd" cmpd="sng">
              <a:solidFill>
                <a:srgbClr val="5BBA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5256183" y="1894453"/>
              <a:ext cx="602364" cy="602364"/>
            </a:xfrm>
            <a:prstGeom prst="ellipse">
              <a:avLst/>
            </a:prstGeom>
            <a:noFill/>
            <a:ln w="12700" cap="rnd" cmpd="sng">
              <a:solidFill>
                <a:srgbClr val="5BBA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5424144" y="1811313"/>
              <a:ext cx="489587" cy="489587"/>
            </a:xfrm>
            <a:prstGeom prst="ellipse">
              <a:avLst/>
            </a:prstGeom>
            <a:solidFill>
              <a:srgbClr val="5BBAF6"/>
            </a:solidFill>
            <a:ln w="12700" cap="rnd" cmpd="sng">
              <a:solidFill>
                <a:srgbClr val="5BBA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4718762" y="2083425"/>
              <a:ext cx="256600" cy="256600"/>
            </a:xfrm>
            <a:prstGeom prst="ellipse">
              <a:avLst/>
            </a:prstGeom>
            <a:noFill/>
            <a:ln w="12700" cap="rnd" cmpd="sng">
              <a:solidFill>
                <a:srgbClr val="5BBA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6132091" y="993075"/>
              <a:ext cx="256600" cy="256600"/>
            </a:xfrm>
            <a:prstGeom prst="ellipse">
              <a:avLst/>
            </a:prstGeom>
            <a:noFill/>
            <a:ln w="12700" cap="rnd" cmpd="sng">
              <a:solidFill>
                <a:srgbClr val="5BBA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5059596" y="1894453"/>
              <a:ext cx="197438" cy="197438"/>
            </a:xfrm>
            <a:prstGeom prst="ellipse">
              <a:avLst/>
            </a:prstGeom>
            <a:solidFill>
              <a:srgbClr val="5BBAF6"/>
            </a:solidFill>
            <a:ln w="12700" cap="rnd" cmpd="sng">
              <a:solidFill>
                <a:srgbClr val="5BBA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6148801" y="1060592"/>
              <a:ext cx="197438" cy="197438"/>
            </a:xfrm>
            <a:prstGeom prst="ellipse">
              <a:avLst/>
            </a:prstGeom>
            <a:solidFill>
              <a:srgbClr val="5BBAF6"/>
            </a:solidFill>
            <a:ln w="12700" cap="rnd" cmpd="sng">
              <a:solidFill>
                <a:srgbClr val="5BBA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34" name="Shape 134"/>
          <p:cNvSpPr>
            <a:spLocks noGrp="1"/>
          </p:cNvSpPr>
          <p:nvPr>
            <p:ph type="pic" idx="2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noFill/>
          <a:ln w="76200" cap="flat" cmpd="sng">
            <a:solidFill>
              <a:srgbClr val="5BBA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970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B2586"/>
            </a:gs>
            <a:gs pos="100000">
              <a:srgbClr val="417800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69625" y="4042576"/>
            <a:ext cx="1743944" cy="19092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4313" y="0"/>
                </a:moveTo>
                <a:cubicBezTo>
                  <a:pt x="90591" y="0"/>
                  <a:pt x="119999" y="26862"/>
                  <a:pt x="119999" y="60000"/>
                </a:cubicBezTo>
                <a:cubicBezTo>
                  <a:pt x="119999" y="93137"/>
                  <a:pt x="90591" y="120000"/>
                  <a:pt x="54313" y="120000"/>
                </a:cubicBezTo>
                <a:cubicBezTo>
                  <a:pt x="31726" y="120000"/>
                  <a:pt x="11802" y="109587"/>
                  <a:pt x="0" y="93718"/>
                </a:cubicBezTo>
                <a:lnTo>
                  <a:pt x="0" y="26281"/>
                </a:lnTo>
                <a:cubicBezTo>
                  <a:pt x="11802" y="10412"/>
                  <a:pt x="31726" y="0"/>
                  <a:pt x="54313" y="0"/>
                </a:cubicBezTo>
                <a:close/>
              </a:path>
            </a:pathLst>
          </a:custGeom>
          <a:solidFill>
            <a:srgbClr val="5BBAF6">
              <a:alpha val="7843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520637" y="1095309"/>
            <a:ext cx="1909233" cy="1909233"/>
          </a:xfrm>
          <a:prstGeom prst="ellipse">
            <a:avLst/>
          </a:prstGeom>
          <a:solidFill>
            <a:srgbClr val="5BBAF6">
              <a:alpha val="9803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1878728" y="282933"/>
            <a:ext cx="1909233" cy="1909233"/>
          </a:xfrm>
          <a:prstGeom prst="ellipse">
            <a:avLst/>
          </a:prstGeom>
          <a:solidFill>
            <a:srgbClr val="5BBAF6">
              <a:alpha val="9803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Shape 9"/>
          <p:cNvSpPr/>
          <p:nvPr/>
        </p:nvSpPr>
        <p:spPr>
          <a:xfrm>
            <a:off x="520637" y="5729135"/>
            <a:ext cx="1909233" cy="11937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93137" y="0"/>
                  <a:pt x="120000" y="42963"/>
                  <a:pt x="120000" y="95961"/>
                </a:cubicBezTo>
                <a:cubicBezTo>
                  <a:pt x="120000" y="104273"/>
                  <a:pt x="119339" y="112338"/>
                  <a:pt x="118025" y="120000"/>
                </a:cubicBezTo>
                <a:lnTo>
                  <a:pt x="1974" y="120000"/>
                </a:lnTo>
                <a:cubicBezTo>
                  <a:pt x="660" y="112338"/>
                  <a:pt x="0" y="104273"/>
                  <a:pt x="0" y="95961"/>
                </a:cubicBezTo>
                <a:cubicBezTo>
                  <a:pt x="0" y="42963"/>
                  <a:pt x="26862" y="0"/>
                  <a:pt x="60000" y="0"/>
                </a:cubicBezTo>
                <a:close/>
              </a:path>
            </a:pathLst>
          </a:custGeom>
          <a:solidFill>
            <a:srgbClr val="5BBAF6">
              <a:alpha val="15686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-46710" y="-61709"/>
            <a:ext cx="1449106" cy="16770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92085" y="0"/>
                </a:lnTo>
                <a:cubicBezTo>
                  <a:pt x="109259" y="12298"/>
                  <a:pt x="120000" y="30912"/>
                  <a:pt x="120000" y="51693"/>
                </a:cubicBezTo>
                <a:cubicBezTo>
                  <a:pt x="120000" y="89418"/>
                  <a:pt x="84607" y="120000"/>
                  <a:pt x="40948" y="120000"/>
                </a:cubicBezTo>
                <a:cubicBezTo>
                  <a:pt x="25938" y="120000"/>
                  <a:pt x="11905" y="116385"/>
                  <a:pt x="0" y="110040"/>
                </a:cubicBezTo>
                <a:close/>
              </a:path>
            </a:pathLst>
          </a:custGeom>
          <a:solidFill>
            <a:srgbClr val="5BBAF6">
              <a:alpha val="13725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924112" y="-161622"/>
            <a:ext cx="1909233" cy="1909233"/>
          </a:xfrm>
          <a:prstGeom prst="ellipse">
            <a:avLst/>
          </a:prstGeom>
          <a:solidFill>
            <a:srgbClr val="5BBAF6">
              <a:alpha val="20000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660737"/>
            <a:ext cx="1909233" cy="1909233"/>
          </a:xfrm>
          <a:prstGeom prst="ellipse">
            <a:avLst/>
          </a:prstGeom>
          <a:solidFill>
            <a:srgbClr val="5BBAF6">
              <a:alpha val="14901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497531" y="-61709"/>
            <a:ext cx="1694466" cy="16770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3872" y="0"/>
                </a:moveTo>
                <a:lnTo>
                  <a:pt x="111430" y="0"/>
                </a:lnTo>
                <a:cubicBezTo>
                  <a:pt x="114599" y="2679"/>
                  <a:pt x="117449" y="5720"/>
                  <a:pt x="120000" y="9016"/>
                </a:cubicBezTo>
                <a:lnTo>
                  <a:pt x="120000" y="94370"/>
                </a:lnTo>
                <a:cubicBezTo>
                  <a:pt x="107845" y="110077"/>
                  <a:pt x="88871" y="120000"/>
                  <a:pt x="67604" y="120000"/>
                </a:cubicBezTo>
                <a:cubicBezTo>
                  <a:pt x="30267" y="120000"/>
                  <a:pt x="0" y="89418"/>
                  <a:pt x="0" y="51693"/>
                </a:cubicBezTo>
                <a:cubicBezTo>
                  <a:pt x="0" y="30912"/>
                  <a:pt x="9185" y="12298"/>
                  <a:pt x="23872" y="0"/>
                </a:cubicBezTo>
                <a:close/>
              </a:path>
            </a:pathLst>
          </a:custGeom>
          <a:solidFill>
            <a:srgbClr val="9BE2AD">
              <a:alpha val="9803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6117501" y="-61708"/>
            <a:ext cx="1909233" cy="17054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3349" y="0"/>
                </a:moveTo>
                <a:lnTo>
                  <a:pt x="96651" y="0"/>
                </a:lnTo>
                <a:cubicBezTo>
                  <a:pt x="110919" y="12068"/>
                  <a:pt x="120000" y="31262"/>
                  <a:pt x="120000" y="52830"/>
                </a:cubicBezTo>
                <a:cubicBezTo>
                  <a:pt x="120000" y="89927"/>
                  <a:pt x="93137" y="119999"/>
                  <a:pt x="60000" y="119999"/>
                </a:cubicBezTo>
                <a:cubicBezTo>
                  <a:pt x="26862" y="119999"/>
                  <a:pt x="0" y="89927"/>
                  <a:pt x="0" y="52830"/>
                </a:cubicBezTo>
                <a:cubicBezTo>
                  <a:pt x="0" y="31262"/>
                  <a:pt x="9080" y="12068"/>
                  <a:pt x="23349" y="0"/>
                </a:cubicBezTo>
                <a:close/>
              </a:path>
            </a:pathLst>
          </a:custGeom>
          <a:solidFill>
            <a:srgbClr val="5BBAF6">
              <a:alpha val="9803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494453" y="1095308"/>
            <a:ext cx="1697543" cy="19092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7482" y="0"/>
                </a:moveTo>
                <a:cubicBezTo>
                  <a:pt x="88834" y="0"/>
                  <a:pt x="107870" y="8817"/>
                  <a:pt x="120000" y="22746"/>
                </a:cubicBezTo>
                <a:lnTo>
                  <a:pt x="120000" y="97253"/>
                </a:lnTo>
                <a:cubicBezTo>
                  <a:pt x="107870" y="111182"/>
                  <a:pt x="88834" y="120000"/>
                  <a:pt x="67482" y="120000"/>
                </a:cubicBezTo>
                <a:cubicBezTo>
                  <a:pt x="30212" y="120000"/>
                  <a:pt x="0" y="93137"/>
                  <a:pt x="0" y="60000"/>
                </a:cubicBezTo>
                <a:cubicBezTo>
                  <a:pt x="0" y="26862"/>
                  <a:pt x="30212" y="0"/>
                  <a:pt x="67482" y="0"/>
                </a:cubicBezTo>
                <a:close/>
              </a:path>
            </a:pathLst>
          </a:custGeom>
          <a:solidFill>
            <a:srgbClr val="5BBAF6">
              <a:alpha val="14901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0733" y="0"/>
                </a:moveTo>
                <a:cubicBezTo>
                  <a:pt x="107326" y="0"/>
                  <a:pt x="113770" y="409"/>
                  <a:pt x="120000" y="1220"/>
                </a:cubicBezTo>
                <a:lnTo>
                  <a:pt x="120000" y="120000"/>
                </a:lnTo>
                <a:lnTo>
                  <a:pt x="46762" y="120000"/>
                </a:lnTo>
                <a:cubicBezTo>
                  <a:pt x="18629" y="108499"/>
                  <a:pt x="0" y="88204"/>
                  <a:pt x="0" y="65097"/>
                </a:cubicBezTo>
                <a:cubicBezTo>
                  <a:pt x="0" y="29145"/>
                  <a:pt x="45100" y="0"/>
                  <a:pt x="100733" y="0"/>
                </a:cubicBezTo>
                <a:close/>
              </a:path>
            </a:pathLst>
          </a:custGeom>
          <a:solidFill>
            <a:srgbClr val="5BBAF6">
              <a:alpha val="15686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6661710" y="4362912"/>
            <a:ext cx="1909233" cy="1909233"/>
          </a:xfrm>
          <a:prstGeom prst="ellipse">
            <a:avLst/>
          </a:prstGeom>
          <a:solidFill>
            <a:srgbClr val="5BBAF6">
              <a:alpha val="4705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-69625" y="4948766"/>
            <a:ext cx="1353860" cy="19092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5387" y="0"/>
                </a:moveTo>
                <a:cubicBezTo>
                  <a:pt x="82117" y="0"/>
                  <a:pt x="120000" y="26862"/>
                  <a:pt x="120000" y="60000"/>
                </a:cubicBezTo>
                <a:cubicBezTo>
                  <a:pt x="120000" y="93137"/>
                  <a:pt x="82117" y="120000"/>
                  <a:pt x="35387" y="120000"/>
                </a:cubicBezTo>
                <a:cubicBezTo>
                  <a:pt x="22738" y="120000"/>
                  <a:pt x="10738" y="118032"/>
                  <a:pt x="0" y="114447"/>
                </a:cubicBezTo>
                <a:lnTo>
                  <a:pt x="0" y="5552"/>
                </a:lnTo>
                <a:cubicBezTo>
                  <a:pt x="10738" y="1967"/>
                  <a:pt x="22738" y="0"/>
                  <a:pt x="35387" y="0"/>
                </a:cubicBezTo>
                <a:close/>
              </a:path>
            </a:pathLst>
          </a:custGeom>
          <a:solidFill>
            <a:srgbClr val="5BBAF6">
              <a:alpha val="15686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708470" y="4790335"/>
            <a:ext cx="1909233" cy="1909233"/>
          </a:xfrm>
          <a:prstGeom prst="ellipse">
            <a:avLst/>
          </a:prstGeom>
          <a:solidFill>
            <a:srgbClr val="5BBAF6">
              <a:alpha val="7843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6117503" y="783987"/>
            <a:ext cx="1909233" cy="1909233"/>
          </a:xfrm>
          <a:prstGeom prst="ellipse">
            <a:avLst/>
          </a:prstGeom>
          <a:solidFill>
            <a:srgbClr val="5BBAF6">
              <a:alpha val="14901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rgbClr val="5BBAF6">
              <a:alpha val="9803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398203" y="597860"/>
            <a:ext cx="793794" cy="12529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4703" y="0"/>
                </a:moveTo>
                <a:cubicBezTo>
                  <a:pt x="103505" y="0"/>
                  <a:pt x="112026" y="760"/>
                  <a:pt x="120000" y="2440"/>
                </a:cubicBezTo>
                <a:lnTo>
                  <a:pt x="120000" y="117559"/>
                </a:lnTo>
                <a:cubicBezTo>
                  <a:pt x="112026" y="119239"/>
                  <a:pt x="103505" y="120000"/>
                  <a:pt x="94703" y="120000"/>
                </a:cubicBezTo>
                <a:cubicBezTo>
                  <a:pt x="42400" y="120000"/>
                  <a:pt x="0" y="93137"/>
                  <a:pt x="0" y="60000"/>
                </a:cubicBezTo>
                <a:cubicBezTo>
                  <a:pt x="0" y="26862"/>
                  <a:pt x="42400" y="0"/>
                  <a:pt x="94703" y="0"/>
                </a:cubicBezTo>
                <a:close/>
              </a:path>
            </a:pathLst>
          </a:custGeom>
          <a:solidFill>
            <a:srgbClr val="5BBAF6">
              <a:alpha val="9803"/>
            </a:srgbClr>
          </a:solidFill>
          <a:ln w="177800" cap="rnd" cmpd="sng">
            <a:solidFill>
              <a:srgbClr val="DCF0FD">
                <a:alpha val="5882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rgbClr val="5BBAF6">
              <a:alpha val="9803"/>
            </a:srgbClr>
          </a:solidFill>
          <a:ln w="177800" cap="rnd" cmpd="sng">
            <a:solidFill>
              <a:srgbClr val="DCF0FD">
                <a:alpha val="5882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6872127" y="1450645"/>
            <a:ext cx="1218252" cy="1218252"/>
          </a:xfrm>
          <a:prstGeom prst="ellipse">
            <a:avLst/>
          </a:prstGeom>
          <a:solidFill>
            <a:srgbClr val="5BBAF6">
              <a:alpha val="9803"/>
            </a:srgbClr>
          </a:solidFill>
          <a:ln w="177800" cap="rnd" cmpd="sng">
            <a:solidFill>
              <a:srgbClr val="DCF0FD">
                <a:alpha val="5882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7219067" y="2049926"/>
            <a:ext cx="1041276" cy="1041276"/>
          </a:xfrm>
          <a:prstGeom prst="ellipse">
            <a:avLst/>
          </a:prstGeom>
          <a:solidFill>
            <a:srgbClr val="5BBAF6">
              <a:alpha val="9803"/>
            </a:srgbClr>
          </a:solidFill>
          <a:ln w="177800" cap="rnd" cmpd="sng">
            <a:solidFill>
              <a:srgbClr val="DCF0FD">
                <a:alpha val="5882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7749415" y="2661633"/>
            <a:ext cx="721308" cy="721308"/>
          </a:xfrm>
          <a:prstGeom prst="ellipse">
            <a:avLst/>
          </a:prstGeom>
          <a:solidFill>
            <a:srgbClr val="5BBAF6">
              <a:alpha val="9803"/>
            </a:srgbClr>
          </a:solidFill>
          <a:ln w="177800" cap="rnd" cmpd="sng">
            <a:solidFill>
              <a:srgbClr val="DCF0FD">
                <a:alpha val="5882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685054" y="-100976"/>
            <a:ext cx="1193675" cy="69781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" y="0"/>
                </a:moveTo>
                <a:lnTo>
                  <a:pt x="118976" y="0"/>
                </a:lnTo>
                <a:cubicBezTo>
                  <a:pt x="119705" y="5611"/>
                  <a:pt x="120000" y="11429"/>
                  <a:pt x="120000" y="17364"/>
                </a:cubicBezTo>
                <a:cubicBezTo>
                  <a:pt x="120000" y="74048"/>
                  <a:pt x="93137" y="119999"/>
                  <a:pt x="60000" y="119999"/>
                </a:cubicBezTo>
                <a:cubicBezTo>
                  <a:pt x="26862" y="119999"/>
                  <a:pt x="0" y="74048"/>
                  <a:pt x="0" y="17364"/>
                </a:cubicBezTo>
                <a:close/>
              </a:path>
            </a:pathLst>
          </a:custGeom>
          <a:solidFill>
            <a:srgbClr val="5BBAF6">
              <a:alpha val="9803"/>
            </a:srgbClr>
          </a:solidFill>
          <a:ln w="177800" cap="rnd" cmpd="sng">
            <a:solidFill>
              <a:srgbClr val="DCF0FD">
                <a:alpha val="5882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502637" y="-100976"/>
            <a:ext cx="1029027" cy="4598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cubicBezTo>
                  <a:pt x="116776" y="67600"/>
                  <a:pt x="91123" y="120000"/>
                  <a:pt x="60000" y="120000"/>
                </a:cubicBezTo>
                <a:cubicBezTo>
                  <a:pt x="28876" y="120000"/>
                  <a:pt x="3223" y="67600"/>
                  <a:pt x="0" y="0"/>
                </a:cubicBezTo>
                <a:close/>
              </a:path>
            </a:pathLst>
          </a:custGeom>
          <a:solidFill>
            <a:srgbClr val="5BBAF6">
              <a:alpha val="9803"/>
            </a:srgbClr>
          </a:solidFill>
          <a:ln w="177800" cap="rnd" cmpd="sng">
            <a:solidFill>
              <a:srgbClr val="DCF0FD">
                <a:alpha val="5882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-69623" y="-100976"/>
            <a:ext cx="590263" cy="612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121" y="0"/>
                </a:lnTo>
                <a:cubicBezTo>
                  <a:pt x="119436" y="5803"/>
                  <a:pt x="120000" y="11819"/>
                  <a:pt x="120000" y="17962"/>
                </a:cubicBezTo>
                <a:cubicBezTo>
                  <a:pt x="120000" y="74316"/>
                  <a:pt x="72611" y="120000"/>
                  <a:pt x="14154" y="120000"/>
                </a:cubicBezTo>
                <a:lnTo>
                  <a:pt x="0" y="118624"/>
                </a:lnTo>
                <a:close/>
              </a:path>
            </a:pathLst>
          </a:custGeom>
          <a:solidFill>
            <a:srgbClr val="5BBAF6">
              <a:alpha val="9803"/>
            </a:srgbClr>
          </a:solidFill>
          <a:ln w="177800" cap="rnd" cmpd="sng">
            <a:solidFill>
              <a:srgbClr val="DCF0FD">
                <a:alpha val="5882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77432" y="4321782"/>
            <a:ext cx="1396887" cy="1396887"/>
          </a:xfrm>
          <a:prstGeom prst="ellipse">
            <a:avLst/>
          </a:prstGeom>
          <a:solidFill>
            <a:srgbClr val="5BBAF6">
              <a:alpha val="5882"/>
            </a:srgbClr>
          </a:solidFill>
          <a:ln w="177800" cap="rnd" cmpd="sng">
            <a:solidFill>
              <a:srgbClr val="DCF0FD">
                <a:alpha val="392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5792130" y="6489964"/>
            <a:ext cx="1115938" cy="4437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99" y="0"/>
                </a:moveTo>
                <a:cubicBezTo>
                  <a:pt x="89265" y="0"/>
                  <a:pt x="113774" y="51198"/>
                  <a:pt x="120000" y="120000"/>
                </a:cubicBezTo>
                <a:lnTo>
                  <a:pt x="0" y="120000"/>
                </a:lnTo>
                <a:cubicBezTo>
                  <a:pt x="6224" y="51198"/>
                  <a:pt x="30734" y="0"/>
                  <a:pt x="59999" y="0"/>
                </a:cubicBezTo>
                <a:close/>
              </a:path>
            </a:pathLst>
          </a:custGeom>
          <a:solidFill>
            <a:srgbClr val="5BBAF6">
              <a:alpha val="5882"/>
            </a:srgbClr>
          </a:solidFill>
          <a:ln w="177800" cap="rnd" cmpd="sng">
            <a:solidFill>
              <a:srgbClr val="DCF0FD">
                <a:alpha val="392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6127998" y="6408839"/>
            <a:ext cx="1237018" cy="5248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99" y="0"/>
                </a:moveTo>
                <a:cubicBezTo>
                  <a:pt x="90248" y="0"/>
                  <a:pt x="115356" y="51871"/>
                  <a:pt x="120000" y="120000"/>
                </a:cubicBezTo>
                <a:lnTo>
                  <a:pt x="0" y="120000"/>
                </a:lnTo>
                <a:cubicBezTo>
                  <a:pt x="4643" y="51871"/>
                  <a:pt x="29751" y="0"/>
                  <a:pt x="59999" y="0"/>
                </a:cubicBezTo>
                <a:close/>
              </a:path>
            </a:pathLst>
          </a:custGeom>
          <a:solidFill>
            <a:srgbClr val="5BBAF6">
              <a:alpha val="5882"/>
            </a:srgbClr>
          </a:solidFill>
          <a:ln w="177800" cap="rnd" cmpd="sng">
            <a:solidFill>
              <a:srgbClr val="DCF0FD">
                <a:alpha val="392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7577654" y="6408841"/>
            <a:ext cx="1211407" cy="5248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90596" y="0"/>
                  <a:pt x="115922" y="52075"/>
                  <a:pt x="120000" y="120000"/>
                </a:cubicBezTo>
                <a:lnTo>
                  <a:pt x="0" y="120000"/>
                </a:lnTo>
                <a:cubicBezTo>
                  <a:pt x="4077" y="52075"/>
                  <a:pt x="29403" y="0"/>
                  <a:pt x="60000" y="0"/>
                </a:cubicBezTo>
                <a:close/>
              </a:path>
            </a:pathLst>
          </a:custGeom>
          <a:solidFill>
            <a:srgbClr val="5BBAF6">
              <a:alpha val="5882"/>
            </a:srgbClr>
          </a:solidFill>
          <a:ln w="177800" cap="rnd" cmpd="sng">
            <a:solidFill>
              <a:srgbClr val="DCF0FD">
                <a:alpha val="392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1073" y="4941985"/>
            <a:ext cx="611230" cy="611230"/>
          </a:xfrm>
          <a:prstGeom prst="ellipse">
            <a:avLst/>
          </a:prstGeom>
          <a:solidFill>
            <a:srgbClr val="9BE2AD">
              <a:alpha val="4705"/>
            </a:srgbClr>
          </a:solidFill>
          <a:ln w="127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315" y="0"/>
                </a:moveTo>
                <a:cubicBezTo>
                  <a:pt x="84324" y="0"/>
                  <a:pt x="120000" y="36996"/>
                  <a:pt x="120000" y="82634"/>
                </a:cubicBezTo>
                <a:cubicBezTo>
                  <a:pt x="120000" y="96147"/>
                  <a:pt x="116872" y="108902"/>
                  <a:pt x="111015" y="120000"/>
                </a:cubicBezTo>
                <a:lnTo>
                  <a:pt x="0" y="120000"/>
                </a:lnTo>
                <a:lnTo>
                  <a:pt x="0" y="11727"/>
                </a:lnTo>
                <a:cubicBezTo>
                  <a:pt x="11699" y="4171"/>
                  <a:pt x="25537" y="0"/>
                  <a:pt x="40315" y="0"/>
                </a:cubicBezTo>
                <a:close/>
              </a:path>
            </a:pathLst>
          </a:cu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-69625" y="5158575"/>
            <a:ext cx="563523" cy="8975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4434" y="0"/>
                </a:moveTo>
                <a:cubicBezTo>
                  <a:pt x="77213" y="0"/>
                  <a:pt x="120000" y="26862"/>
                  <a:pt x="120000" y="60000"/>
                </a:cubicBezTo>
                <a:cubicBezTo>
                  <a:pt x="120000" y="93137"/>
                  <a:pt x="77213" y="120000"/>
                  <a:pt x="24434" y="120000"/>
                </a:cubicBezTo>
                <a:cubicBezTo>
                  <a:pt x="15953" y="120000"/>
                  <a:pt x="7730" y="119306"/>
                  <a:pt x="0" y="117772"/>
                </a:cubicBezTo>
                <a:lnTo>
                  <a:pt x="0" y="2227"/>
                </a:lnTo>
                <a:cubicBezTo>
                  <a:pt x="7730" y="693"/>
                  <a:pt x="15953" y="0"/>
                  <a:pt x="24434" y="0"/>
                </a:cubicBezTo>
                <a:close/>
              </a:path>
            </a:pathLst>
          </a:cu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-25757" y="482385"/>
            <a:ext cx="598415" cy="9057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189" y="0"/>
                </a:moveTo>
                <a:cubicBezTo>
                  <a:pt x="79342" y="0"/>
                  <a:pt x="120000" y="26862"/>
                  <a:pt x="120000" y="59999"/>
                </a:cubicBezTo>
                <a:cubicBezTo>
                  <a:pt x="120000" y="93137"/>
                  <a:pt x="79342" y="119999"/>
                  <a:pt x="29189" y="119999"/>
                </a:cubicBezTo>
                <a:cubicBezTo>
                  <a:pt x="18929" y="119999"/>
                  <a:pt x="9066" y="118875"/>
                  <a:pt x="0" y="116547"/>
                </a:cubicBezTo>
                <a:lnTo>
                  <a:pt x="0" y="3452"/>
                </a:lnTo>
                <a:cubicBezTo>
                  <a:pt x="9066" y="1124"/>
                  <a:pt x="18929" y="0"/>
                  <a:pt x="29189" y="0"/>
                </a:cubicBezTo>
                <a:close/>
              </a:path>
            </a:pathLst>
          </a:custGeom>
          <a:solidFill>
            <a:srgbClr val="9BE2AD">
              <a:alpha val="4705"/>
            </a:srgbClr>
          </a:solidFill>
          <a:ln w="12700" cap="rnd" cmpd="sng">
            <a:solidFill>
              <a:srgbClr val="9BE2AD">
                <a:alpha val="2980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474208" y="836792"/>
            <a:ext cx="910817" cy="910817"/>
          </a:xfrm>
          <a:prstGeom prst="ellipse">
            <a:avLst/>
          </a:pr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2980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319222" y="1452259"/>
            <a:ext cx="772992" cy="772992"/>
          </a:xfrm>
          <a:prstGeom prst="ellipse">
            <a:avLst/>
          </a:pr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2980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371257" y="1886983"/>
            <a:ext cx="610365" cy="610365"/>
          </a:xfrm>
          <a:prstGeom prst="ellipse">
            <a:avLst/>
          </a:prstGeom>
          <a:solidFill>
            <a:srgbClr val="9BE2AD">
              <a:alpha val="4705"/>
            </a:srgbClr>
          </a:solidFill>
          <a:ln w="12700" cap="rnd" cmpd="sng">
            <a:solidFill>
              <a:srgbClr val="9BE2AD">
                <a:alpha val="2980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154676" y="1919682"/>
            <a:ext cx="521763" cy="521763"/>
          </a:xfrm>
          <a:prstGeom prst="ellipse">
            <a:avLst/>
          </a:pr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2980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4682" y="0"/>
                </a:moveTo>
                <a:lnTo>
                  <a:pt x="105317" y="0"/>
                </a:lnTo>
                <a:cubicBezTo>
                  <a:pt x="114544" y="12530"/>
                  <a:pt x="120000" y="29099"/>
                  <a:pt x="120000" y="47215"/>
                </a:cubicBezTo>
                <a:cubicBezTo>
                  <a:pt x="120000" y="87413"/>
                  <a:pt x="93137" y="120000"/>
                  <a:pt x="60000" y="120000"/>
                </a:cubicBezTo>
                <a:cubicBezTo>
                  <a:pt x="26862" y="120000"/>
                  <a:pt x="0" y="87413"/>
                  <a:pt x="0" y="47215"/>
                </a:cubicBezTo>
                <a:cubicBezTo>
                  <a:pt x="0" y="29099"/>
                  <a:pt x="5455" y="12530"/>
                  <a:pt x="14682" y="0"/>
                </a:cubicBezTo>
                <a:close/>
              </a:path>
            </a:pathLst>
          </a:cu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2980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516" y="0"/>
                </a:moveTo>
                <a:lnTo>
                  <a:pt x="120000" y="0"/>
                </a:lnTo>
                <a:lnTo>
                  <a:pt x="120000" y="119635"/>
                </a:lnTo>
                <a:cubicBezTo>
                  <a:pt x="118459" y="119975"/>
                  <a:pt x="116895" y="120000"/>
                  <a:pt x="115324" y="120000"/>
                </a:cubicBezTo>
                <a:cubicBezTo>
                  <a:pt x="51632" y="120000"/>
                  <a:pt x="0" y="80086"/>
                  <a:pt x="0" y="30851"/>
                </a:cubicBezTo>
                <a:cubicBezTo>
                  <a:pt x="0" y="19966"/>
                  <a:pt x="2523" y="9536"/>
                  <a:pt x="7516" y="0"/>
                </a:cubicBezTo>
                <a:close/>
              </a:path>
            </a:pathLst>
          </a:cu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2980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rgbClr val="9BE2AD">
              <a:alpha val="4705"/>
            </a:srgbClr>
          </a:solidFill>
          <a:ln w="12700" cap="rnd" cmpd="sng">
            <a:solidFill>
              <a:srgbClr val="9BE2AD">
                <a:alpha val="2980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8914717" y="749602"/>
            <a:ext cx="277279" cy="9079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19999"/>
                </a:lnTo>
                <a:cubicBezTo>
                  <a:pt x="48479" y="108916"/>
                  <a:pt x="0" y="86187"/>
                  <a:pt x="0" y="59999"/>
                </a:cubicBezTo>
                <a:cubicBezTo>
                  <a:pt x="0" y="33812"/>
                  <a:pt x="48479" y="11083"/>
                  <a:pt x="120000" y="0"/>
                </a:cubicBezTo>
                <a:close/>
              </a:path>
            </a:pathLst>
          </a:cu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2980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7590871" y="728497"/>
            <a:ext cx="969733" cy="969733"/>
          </a:xfrm>
          <a:prstGeom prst="ellipse">
            <a:avLst/>
          </a:pr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2980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7470040" y="1326475"/>
            <a:ext cx="608190" cy="608190"/>
          </a:xfrm>
          <a:prstGeom prst="ellipse">
            <a:avLst/>
          </a:prstGeom>
          <a:solidFill>
            <a:srgbClr val="9BE2AD">
              <a:alpha val="4705"/>
            </a:srgbClr>
          </a:solidFill>
          <a:ln w="12700" cap="rnd" cmpd="sng">
            <a:solidFill>
              <a:srgbClr val="9BE2AD">
                <a:alpha val="2980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7629940" y="5611426"/>
            <a:ext cx="738344" cy="738344"/>
          </a:xfrm>
          <a:prstGeom prst="ellipse">
            <a:avLst/>
          </a:prstGeom>
          <a:solidFill>
            <a:srgbClr val="9BE2AD">
              <a:alpha val="4705"/>
            </a:srgbClr>
          </a:solidFill>
          <a:ln w="127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6972882" y="5242253"/>
            <a:ext cx="738344" cy="738344"/>
          </a:xfrm>
          <a:prstGeom prst="ellipse">
            <a:avLst/>
          </a:pr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7494453" y="4928166"/>
            <a:ext cx="738344" cy="738344"/>
          </a:xfrm>
          <a:prstGeom prst="ellipse">
            <a:avLst/>
          </a:prstGeom>
          <a:solidFill>
            <a:srgbClr val="9BE2AD">
              <a:alpha val="4705"/>
            </a:srgbClr>
          </a:solidFill>
          <a:ln w="127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8229034" y="5666510"/>
            <a:ext cx="605633" cy="605633"/>
          </a:xfrm>
          <a:prstGeom prst="ellipse">
            <a:avLst/>
          </a:pr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8411815" y="5057878"/>
            <a:ext cx="553549" cy="553549"/>
          </a:xfrm>
          <a:prstGeom prst="ellipse">
            <a:avLst/>
          </a:pr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8688589" y="4790335"/>
            <a:ext cx="503407" cy="553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976" y="0"/>
                </a:moveTo>
                <a:cubicBezTo>
                  <a:pt x="88365" y="0"/>
                  <a:pt x="108149" y="10141"/>
                  <a:pt x="120000" y="25698"/>
                </a:cubicBezTo>
                <a:lnTo>
                  <a:pt x="120000" y="94301"/>
                </a:lnTo>
                <a:cubicBezTo>
                  <a:pt x="108149" y="109858"/>
                  <a:pt x="88365" y="120000"/>
                  <a:pt x="65976" y="120000"/>
                </a:cubicBezTo>
                <a:cubicBezTo>
                  <a:pt x="29538" y="120000"/>
                  <a:pt x="0" y="93137"/>
                  <a:pt x="0" y="60000"/>
                </a:cubicBezTo>
                <a:cubicBezTo>
                  <a:pt x="0" y="26862"/>
                  <a:pt x="29538" y="0"/>
                  <a:pt x="65976" y="0"/>
                </a:cubicBezTo>
                <a:close/>
              </a:path>
            </a:pathLst>
          </a:cu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970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437344" y="595181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1583171" y="5454223"/>
            <a:ext cx="1909233" cy="14686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93137" y="0"/>
                  <a:pt x="120000" y="34921"/>
                  <a:pt x="120000" y="77998"/>
                </a:cubicBezTo>
                <a:cubicBezTo>
                  <a:pt x="120000" y="93478"/>
                  <a:pt x="116531" y="107905"/>
                  <a:pt x="110504" y="120000"/>
                </a:cubicBezTo>
                <a:lnTo>
                  <a:pt x="9495" y="120000"/>
                </a:lnTo>
                <a:cubicBezTo>
                  <a:pt x="3468" y="107905"/>
                  <a:pt x="0" y="93478"/>
                  <a:pt x="0" y="77998"/>
                </a:cubicBezTo>
                <a:cubicBezTo>
                  <a:pt x="0" y="34921"/>
                  <a:pt x="26862" y="0"/>
                  <a:pt x="60000" y="0"/>
                </a:cubicBezTo>
                <a:close/>
              </a:path>
            </a:pathLst>
          </a:custGeom>
          <a:solidFill>
            <a:srgbClr val="5BBAF6">
              <a:alpha val="7843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8570943" y="3382942"/>
            <a:ext cx="306309" cy="306309"/>
          </a:xfrm>
          <a:prstGeom prst="ellipse">
            <a:avLst/>
          </a:pr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8398203" y="3536096"/>
            <a:ext cx="306309" cy="306309"/>
          </a:xfrm>
          <a:prstGeom prst="ellipse">
            <a:avLst/>
          </a:pr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8608407" y="3688496"/>
            <a:ext cx="306309" cy="306309"/>
          </a:xfrm>
          <a:prstGeom prst="ellipse">
            <a:avLst/>
          </a:pr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54676" y="2698927"/>
            <a:ext cx="467627" cy="467627"/>
          </a:xfrm>
          <a:prstGeom prst="ellipse">
            <a:avLst/>
          </a:prstGeom>
          <a:solidFill>
            <a:srgbClr val="9BE2AD">
              <a:alpha val="4705"/>
            </a:srgbClr>
          </a:solidFill>
          <a:ln w="127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474208" y="3166555"/>
            <a:ext cx="458769" cy="458769"/>
          </a:xfrm>
          <a:prstGeom prst="ellipse">
            <a:avLst/>
          </a:prstGeom>
          <a:solidFill>
            <a:srgbClr val="9BE2AD">
              <a:alpha val="4705"/>
            </a:srgbClr>
          </a:solidFill>
          <a:ln w="127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rgbClr val="9BE2AD">
              <a:alpha val="4705"/>
            </a:srgbClr>
          </a:solidFill>
          <a:ln w="63500" cap="rnd" cmpd="sng">
            <a:solidFill>
              <a:srgbClr val="9BE2AD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-86601" y="2581478"/>
            <a:ext cx="1360440" cy="19092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5796" y="0"/>
                </a:moveTo>
                <a:cubicBezTo>
                  <a:pt x="82300" y="0"/>
                  <a:pt x="120000" y="26862"/>
                  <a:pt x="120000" y="60000"/>
                </a:cubicBezTo>
                <a:cubicBezTo>
                  <a:pt x="120000" y="93137"/>
                  <a:pt x="82300" y="120000"/>
                  <a:pt x="35796" y="120000"/>
                </a:cubicBezTo>
                <a:cubicBezTo>
                  <a:pt x="22980" y="120000"/>
                  <a:pt x="10832" y="117959"/>
                  <a:pt x="0" y="114248"/>
                </a:cubicBezTo>
                <a:lnTo>
                  <a:pt x="0" y="5751"/>
                </a:lnTo>
                <a:cubicBezTo>
                  <a:pt x="10832" y="2040"/>
                  <a:pt x="22980" y="0"/>
                  <a:pt x="35796" y="0"/>
                </a:cubicBezTo>
                <a:close/>
              </a:path>
            </a:pathLst>
          </a:custGeom>
          <a:solidFill>
            <a:srgbClr val="5BBAF6">
              <a:alpha val="7843"/>
            </a:srgbClr>
          </a:solidFill>
          <a:ln w="330200" cap="rnd" cmpd="sng">
            <a:solidFill>
              <a:srgbClr val="9BE2A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6173123" y="2395416"/>
            <a:ext cx="1218252" cy="1218252"/>
          </a:xfrm>
          <a:prstGeom prst="ellipse">
            <a:avLst/>
          </a:prstGeom>
          <a:solidFill>
            <a:srgbClr val="5BBAF6">
              <a:alpha val="9803"/>
            </a:srgbClr>
          </a:solidFill>
          <a:ln w="177800" cap="rnd" cmpd="sng">
            <a:solidFill>
              <a:srgbClr val="DCF0FD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1009441" y="3307355"/>
            <a:ext cx="711718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Rapid City Community Walk Audit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009441" y="4777380"/>
            <a:ext cx="7117180" cy="861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1295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Sara Hornick</a:t>
            </a:r>
          </a:p>
          <a:p>
            <a:pPr marL="0" marR="0" lvl="0" indent="0" algn="l" rtl="0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1295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YMCA</a:t>
            </a:r>
          </a:p>
          <a:p>
            <a:pPr marL="0" marR="0" lvl="0" indent="0" algn="l" rtl="0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1295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Community Engagement Director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All Routes</a:t>
            </a:r>
          </a:p>
        </p:txBody>
      </p:sp>
      <p:pic>
        <p:nvPicPr>
          <p:cNvPr id="213" name="Shape 2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806574"/>
            <a:ext cx="7315198" cy="473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Walking Months	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 walking months </a:t>
            </a:r>
          </a:p>
          <a:p>
            <a:pPr marL="742950" marR="0" lvl="1" indent="-285750" algn="l" rtl="0">
              <a:spcBef>
                <a:spcPts val="9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September, October and December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Purpose of having three walking months</a:t>
            </a:r>
          </a:p>
          <a:p>
            <a:pPr marL="742950" marR="0" lvl="1" indent="-285750" algn="l" rtl="0">
              <a:spcBef>
                <a:spcPts val="9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Gather an average score</a:t>
            </a:r>
          </a:p>
          <a:p>
            <a:pPr marL="742950" marR="0" lvl="1" indent="-285750" algn="l" rtl="0">
              <a:spcBef>
                <a:spcPts val="9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Gather opinions from more walkers – walkers completed different routes each month</a:t>
            </a:r>
          </a:p>
          <a:p>
            <a:pPr marL="742950" marR="0" lvl="1" indent="-285750" algn="l" rtl="0">
              <a:spcBef>
                <a:spcPts val="9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Identify challenges during different times of the year (i.e. weather conditions affecting walking conditions)</a:t>
            </a:r>
          </a:p>
        </p:txBody>
      </p:sp>
    </p:spTree>
  </p:cSld>
  <p:clrMapOvr>
    <a:masterClrMapping/>
  </p:clrMapOvr>
  <p:transition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Scoring Process	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 stops along each route</a:t>
            </a:r>
          </a:p>
          <a:p>
            <a:pPr marL="742950" marR="0" lvl="1" indent="-285750" algn="l" rtl="0">
              <a:spcBef>
                <a:spcPts val="9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Each stop the leader reviewed the questions on the score sheet and asked the participants how they would score the segment that was just walked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Having 4 stops allowed for specific results – not generalized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There were routes with one segment that had awful walking conditions and one segment that had ideal walking conditions – we wanted to avoid generalizations while reviewing score sheets</a:t>
            </a:r>
          </a:p>
          <a:p>
            <a:pPr marL="742950" marR="0" lvl="1" indent="-285750" algn="l" rtl="0">
              <a:spcBef>
                <a:spcPts val="9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5760" marR="0" lvl="1" indent="-10159" algn="l" rtl="0">
              <a:spcBef>
                <a:spcPts val="9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Score Sheet</a:t>
            </a:r>
          </a:p>
        </p:txBody>
      </p:sp>
      <p:pic>
        <p:nvPicPr>
          <p:cNvPr id="231" name="Shape 2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7376"/>
          <a:stretch/>
        </p:blipFill>
        <p:spPr>
          <a:xfrm>
            <a:off x="1752600" y="1524000"/>
            <a:ext cx="4724400" cy="5051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Results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score sheets were compiled and averaged 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final report and results are used in the Rapid City Community Planning and Engineering departments while reviewing development applications that are along a walk audit route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final report was approved by the Rapid City Council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Utilized as a reference and planning document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advClick="0" advTm="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Kansas City Street</a:t>
            </a:r>
          </a:p>
        </p:txBody>
      </p:sp>
      <p:pic>
        <p:nvPicPr>
          <p:cNvPr id="243" name="Shape 243" descr="kansas-city-streetscapes-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596" b="2596"/>
          <a:stretch/>
        </p:blipFill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Another view of Kansas City St.</a:t>
            </a:r>
          </a:p>
        </p:txBody>
      </p:sp>
      <p:pic>
        <p:nvPicPr>
          <p:cNvPr id="249" name="Shape 249" descr="kansas-city-streetscapes-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596" b="2596"/>
          <a:stretch/>
        </p:blipFill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Countdown Timer</a:t>
            </a:r>
          </a:p>
        </p:txBody>
      </p:sp>
      <p:pic>
        <p:nvPicPr>
          <p:cNvPr id="255" name="Shape 255" descr="time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077" b="12076"/>
          <a:stretch/>
        </p:blipFill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endParaRPr sz="3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0" y="0"/>
            <a:ext cx="57044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advClick="0"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Advocacy</a:t>
            </a:r>
          </a:p>
        </p:txBody>
      </p:sp>
      <p:pic>
        <p:nvPicPr>
          <p:cNvPr id="268" name="Shape 2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1557" b="21556"/>
          <a:stretch/>
        </p:blipFill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Overview	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Fast Facts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Media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Leaders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Volunteers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Routes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Walking months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Scoring Process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Results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Example of Final Results</a:t>
            </a:r>
          </a:p>
        </p:txBody>
      </p:sp>
      <p:pic>
        <p:nvPicPr>
          <p:cNvPr id="274" name="Shape 27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676400"/>
            <a:ext cx="7419108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7848600" y="3048000"/>
            <a:ext cx="1066799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Maps like this one were created for each question in the final report</a:t>
            </a:r>
          </a:p>
        </p:txBody>
      </p:sp>
    </p:spTree>
  </p:cSld>
  <p:clrMapOvr>
    <a:masterClrMapping/>
  </p:clrMapOvr>
  <p:transition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Fast Facts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May 2014 through May 2015 – grant period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Over 100 volunteers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11 </a:t>
            </a:r>
            <a:r>
              <a:rPr lang="en-US" sz="1800" b="0" i="0" u="none" strike="noStrike" cap="none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walking </a:t>
            </a: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routes throughout Rapid City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 walking months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Results utilized in the future planning process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Media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Press release as soon as grant was awarded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Spoke with local news entities about grant process, outcomes, etc.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Flyers were distributed around Rapid City to local businesses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Created a Facebook “Like” page</a:t>
            </a:r>
          </a:p>
          <a:p>
            <a:pPr marL="742950" marR="0" lvl="1" indent="-285750" algn="l" rtl="0">
              <a:spcBef>
                <a:spcPts val="9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Shared news stories, examples of great and poor walking conditions, general updates about the Rapid City walk audits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009442" y="675724"/>
            <a:ext cx="7123080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Press Release &amp; Flyer</a:t>
            </a:r>
          </a:p>
        </p:txBody>
      </p:sp>
      <p:pic>
        <p:nvPicPr>
          <p:cNvPr id="176" name="Shape 1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0305" y="1809750"/>
            <a:ext cx="3130549" cy="40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32350" y="1809750"/>
            <a:ext cx="3130549" cy="40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Leaders	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10 leaders to facilitate walks</a:t>
            </a:r>
          </a:p>
          <a:p>
            <a:pPr marL="742950" marR="0" lvl="1" indent="-285750" algn="l" rtl="0">
              <a:spcBef>
                <a:spcPts val="9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Most leaders changed routes each walking month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Each lead a group of about 6-8 walkers throughout a route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Each walk was about 1-1 ½ long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leader decided on dates and times for walk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leader and walkers met at a predesignated location along the route </a:t>
            </a:r>
          </a:p>
          <a:p>
            <a:pPr marL="742950" marR="0" lvl="1" indent="-285750" algn="l" rtl="0">
              <a:spcBef>
                <a:spcPts val="9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Volunteers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Rapid City gathered over 100 volunteers to participate with the walk audits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Included all demographics and specialized populations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Some volunteers include…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5621925"/>
            <a:ext cx="1104899" cy="110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5306708"/>
            <a:ext cx="1344920" cy="63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998" y="5791200"/>
            <a:ext cx="1256841" cy="84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0200" y="4580676"/>
            <a:ext cx="1447800" cy="105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4614" y="4306264"/>
            <a:ext cx="1659635" cy="82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43200" y="5796951"/>
            <a:ext cx="1234294" cy="97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Routes	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009442" y="1807360"/>
            <a:ext cx="7125112" cy="4051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9642"/>
              <a:buFont typeface="Noto Sans Symbols"/>
              <a:buChar char="○"/>
            </a:pPr>
            <a:r>
              <a:rPr lang="en-US" sz="139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11 routes were created throughout the City of Rapid City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79"/>
              </a:spcBef>
              <a:spcAft>
                <a:spcPts val="0"/>
              </a:spcAft>
              <a:buClr>
                <a:schemeClr val="lt2"/>
              </a:buClr>
              <a:buSzPct val="99642"/>
              <a:buFont typeface="Noto Sans Symbols"/>
              <a:buChar char="○"/>
            </a:pPr>
            <a:r>
              <a:rPr lang="en-US" sz="139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Each route about 1-1 ½ miles long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79"/>
              </a:spcBef>
              <a:spcAft>
                <a:spcPts val="0"/>
              </a:spcAft>
              <a:buClr>
                <a:schemeClr val="lt2"/>
              </a:buClr>
              <a:buSzPct val="99642"/>
              <a:buFont typeface="Noto Sans Symbols"/>
              <a:buChar char="○"/>
            </a:pPr>
            <a:r>
              <a:rPr lang="en-US" sz="139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Each route created to walk around a block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848"/>
              </a:spcBef>
              <a:spcAft>
                <a:spcPts val="0"/>
              </a:spcAft>
              <a:buClr>
                <a:schemeClr val="lt2"/>
              </a:buClr>
              <a:buSzPct val="103333"/>
              <a:buFont typeface="Noto Sans Symbols"/>
              <a:buChar char="○"/>
            </a:pPr>
            <a:r>
              <a:rPr lang="en-US" sz="124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Never had to walk the same street twice during a walk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79"/>
              </a:spcBef>
              <a:spcAft>
                <a:spcPts val="0"/>
              </a:spcAft>
              <a:buClr>
                <a:schemeClr val="lt2"/>
              </a:buClr>
              <a:buSzPct val="99642"/>
              <a:buFont typeface="Noto Sans Symbols"/>
              <a:buChar char="○"/>
            </a:pPr>
            <a:r>
              <a:rPr lang="en-US" sz="139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Bicycle and pedestrian crash data was reviewed and routes were created around high incident areas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79"/>
              </a:spcBef>
              <a:spcAft>
                <a:spcPts val="0"/>
              </a:spcAft>
              <a:buClr>
                <a:schemeClr val="lt2"/>
              </a:buClr>
              <a:buSzPct val="99642"/>
              <a:buFont typeface="Noto Sans Symbols"/>
              <a:buChar char="○"/>
            </a:pPr>
            <a:r>
              <a:rPr lang="en-US" sz="139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Routes were created around points of interest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848"/>
              </a:spcBef>
              <a:spcAft>
                <a:spcPts val="0"/>
              </a:spcAft>
              <a:buClr>
                <a:schemeClr val="lt2"/>
              </a:buClr>
              <a:buSzPct val="103333"/>
              <a:buFont typeface="Noto Sans Symbols"/>
              <a:buChar char="○"/>
            </a:pPr>
            <a:r>
              <a:rPr lang="en-US" sz="124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YMCA			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848"/>
              </a:spcBef>
              <a:spcAft>
                <a:spcPts val="0"/>
              </a:spcAft>
              <a:buClr>
                <a:schemeClr val="lt2"/>
              </a:buClr>
              <a:buSzPct val="103333"/>
              <a:buFont typeface="Noto Sans Symbols"/>
              <a:buChar char="○"/>
            </a:pPr>
            <a:r>
              <a:rPr lang="en-US" sz="124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Feeding South Dakota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848"/>
              </a:spcBef>
              <a:spcAft>
                <a:spcPts val="0"/>
              </a:spcAft>
              <a:buClr>
                <a:schemeClr val="lt2"/>
              </a:buClr>
              <a:buSzPct val="103333"/>
              <a:buFont typeface="Noto Sans Symbols"/>
              <a:buChar char="○"/>
            </a:pPr>
            <a:r>
              <a:rPr lang="en-US" sz="124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Civic Center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848"/>
              </a:spcBef>
              <a:spcAft>
                <a:spcPts val="0"/>
              </a:spcAft>
              <a:buClr>
                <a:schemeClr val="lt2"/>
              </a:buClr>
              <a:buSzPct val="103333"/>
              <a:buFont typeface="Noto Sans Symbols"/>
              <a:buChar char="○"/>
            </a:pPr>
            <a:r>
              <a:rPr lang="en-US" sz="124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Downtown locations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848"/>
              </a:spcBef>
              <a:spcAft>
                <a:spcPts val="0"/>
              </a:spcAft>
              <a:buClr>
                <a:schemeClr val="lt2"/>
              </a:buClr>
              <a:buSzPct val="103333"/>
              <a:buFont typeface="Noto Sans Symbols"/>
              <a:buChar char="○"/>
            </a:pPr>
            <a:r>
              <a:rPr lang="en-US" sz="124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Apartment complexes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848"/>
              </a:spcBef>
              <a:spcAft>
                <a:spcPts val="0"/>
              </a:spcAft>
              <a:buClr>
                <a:schemeClr val="lt2"/>
              </a:buClr>
              <a:buSzPct val="103333"/>
              <a:buFont typeface="Noto Sans Symbols"/>
              <a:buChar char="○"/>
            </a:pPr>
            <a:r>
              <a:rPr lang="en-US" sz="124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Safeway grocery store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848"/>
              </a:spcBef>
              <a:spcAft>
                <a:spcPts val="0"/>
              </a:spcAft>
              <a:buClr>
                <a:schemeClr val="lt2"/>
              </a:buClr>
              <a:buSzPct val="103333"/>
              <a:buFont typeface="Noto Sans Symbols"/>
              <a:buChar char="○"/>
            </a:pPr>
            <a:r>
              <a:rPr lang="en-US" sz="124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Employment areas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848"/>
              </a:spcBef>
              <a:spcAft>
                <a:spcPts val="0"/>
              </a:spcAft>
              <a:buClr>
                <a:schemeClr val="lt2"/>
              </a:buClr>
              <a:buSzPct val="103333"/>
              <a:buFont typeface="Noto Sans Symbols"/>
              <a:buChar char="○"/>
            </a:pPr>
            <a:r>
              <a:rPr lang="en-US" sz="124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Youth &amp; Family Services</a:t>
            </a:r>
          </a:p>
        </p:txBody>
      </p:sp>
    </p:spTree>
  </p:cSld>
  <p:clrMapOvr>
    <a:masterClrMapping/>
  </p:clrMapOvr>
  <p:transition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009441" y="675724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Crash Data &amp; Sidewalk Inventory</a:t>
            </a:r>
          </a:p>
        </p:txBody>
      </p:sp>
      <p:pic>
        <p:nvPicPr>
          <p:cNvPr id="207" name="Shape 2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06574"/>
            <a:ext cx="7391399" cy="4780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0"/>
</p:sld>
</file>

<file path=ppt/theme/theme1.xml><?xml version="1.0" encoding="utf-8"?>
<a:theme xmlns:a="http://schemas.openxmlformats.org/drawingml/2006/main" name="Summer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461</Words>
  <Application>Microsoft Office PowerPoint</Application>
  <PresentationFormat>On-screen Show (4:3)</PresentationFormat>
  <Paragraphs>82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Summer</vt:lpstr>
      <vt:lpstr>Rapid City Community Walk Audit</vt:lpstr>
      <vt:lpstr>Overview </vt:lpstr>
      <vt:lpstr>Fast Facts</vt:lpstr>
      <vt:lpstr>Media</vt:lpstr>
      <vt:lpstr>Press Release &amp; Flyer</vt:lpstr>
      <vt:lpstr>Leaders </vt:lpstr>
      <vt:lpstr>Volunteers</vt:lpstr>
      <vt:lpstr>Routes </vt:lpstr>
      <vt:lpstr>Crash Data &amp; Sidewalk Inventory</vt:lpstr>
      <vt:lpstr>All Routes</vt:lpstr>
      <vt:lpstr>Walking Months </vt:lpstr>
      <vt:lpstr>Scoring Process </vt:lpstr>
      <vt:lpstr>Score Sheet</vt:lpstr>
      <vt:lpstr>Results</vt:lpstr>
      <vt:lpstr>Kansas City Street</vt:lpstr>
      <vt:lpstr>Another view of Kansas City St.</vt:lpstr>
      <vt:lpstr>Countdown Timer</vt:lpstr>
      <vt:lpstr>Slide 18</vt:lpstr>
      <vt:lpstr>Advocacy</vt:lpstr>
      <vt:lpstr>Example of Final 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City Community Walk Audit</dc:title>
  <dc:creator>Brooke Lusk</dc:creator>
  <cp:lastModifiedBy>blusk</cp:lastModifiedBy>
  <cp:revision>2</cp:revision>
  <dcterms:modified xsi:type="dcterms:W3CDTF">2016-07-13T13:49:02Z</dcterms:modified>
</cp:coreProperties>
</file>