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7" r:id="rId4"/>
    <p:sldId id="277" r:id="rId5"/>
    <p:sldId id="263" r:id="rId6"/>
    <p:sldId id="268" r:id="rId7"/>
    <p:sldId id="275" r:id="rId8"/>
    <p:sldId id="270" r:id="rId9"/>
    <p:sldId id="271" r:id="rId10"/>
    <p:sldId id="269" r:id="rId11"/>
    <p:sldId id="278" r:id="rId12"/>
    <p:sldId id="272" r:id="rId13"/>
    <p:sldId id="279" r:id="rId14"/>
    <p:sldId id="265" r:id="rId1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AEAB2-0B6B-4C00-BE6B-0B4D1D1C3344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44095-32C5-498B-B76B-10ED8C34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9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44095-32C5-498B-B76B-10ED8C3447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5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7"/>
          <a:stretch/>
        </p:blipFill>
        <p:spPr>
          <a:xfrm>
            <a:off x="0" y="0"/>
            <a:ext cx="9144000" cy="5913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130425"/>
            <a:ext cx="5105400" cy="3508375"/>
          </a:xfrm>
        </p:spPr>
        <p:txBody>
          <a:bodyPr anchor="b">
            <a:normAutofit/>
          </a:bodyPr>
          <a:lstStyle>
            <a:lvl1pPr algn="l">
              <a:defRPr sz="4000"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r="17398"/>
          <a:stretch/>
        </p:blipFill>
        <p:spPr>
          <a:xfrm>
            <a:off x="6236898" y="1981200"/>
            <a:ext cx="2040141" cy="3841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1229"/>
            <a:ext cx="5562600" cy="84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4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0F44-4B79-490B-B3C9-79291F6A8C2D}" type="datetime1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2A627E8-91CF-4E0E-B774-25E3308E77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0" b="60260"/>
          <a:stretch/>
        </p:blipFill>
        <p:spPr>
          <a:xfrm>
            <a:off x="0" y="5388634"/>
            <a:ext cx="9144000" cy="5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7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0" b="60260"/>
          <a:stretch/>
        </p:blipFill>
        <p:spPr>
          <a:xfrm>
            <a:off x="0" y="6280030"/>
            <a:ext cx="9144000" cy="577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0" b="68106"/>
          <a:stretch/>
        </p:blipFill>
        <p:spPr>
          <a:xfrm>
            <a:off x="0" y="1447800"/>
            <a:ext cx="9144000" cy="4571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2283-A159-4266-B2A2-2C7C6DF27992}" type="datetime1">
              <a:rPr lang="en-US" smtClean="0"/>
              <a:t>7/22/2016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C67E3E42-3539-4B49-9EFC-0184556DF7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2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AEEE-19BC-41EA-B85B-BA52849B79DB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2A627E8-91CF-4E0E-B774-25E3308E77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0" b="60260"/>
          <a:stretch/>
        </p:blipFill>
        <p:spPr>
          <a:xfrm>
            <a:off x="0" y="3810000"/>
            <a:ext cx="9144000" cy="5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0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0" b="60260"/>
          <a:stretch/>
        </p:blipFill>
        <p:spPr>
          <a:xfrm>
            <a:off x="0" y="6280030"/>
            <a:ext cx="9144000" cy="577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0" b="68106"/>
          <a:stretch/>
        </p:blipFill>
        <p:spPr>
          <a:xfrm>
            <a:off x="0" y="1447800"/>
            <a:ext cx="9144000" cy="45719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EBD-A073-44BB-902A-1903E5197120}" type="datetime1">
              <a:rPr lang="en-US" smtClean="0"/>
              <a:t>7/22/2016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C67E3E42-3539-4B49-9EFC-0184556DF7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7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5" t="31220" b="60260"/>
          <a:stretch/>
        </p:blipFill>
        <p:spPr>
          <a:xfrm>
            <a:off x="4648200" y="1524000"/>
            <a:ext cx="40386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t="31220" r="46038" b="60260"/>
          <a:stretch/>
        </p:blipFill>
        <p:spPr>
          <a:xfrm>
            <a:off x="414068" y="1524000"/>
            <a:ext cx="4063041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B5AC-740B-4B71-965B-048BB88B0A0D}" type="datetime1">
              <a:rPr lang="en-US" smtClean="0"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2A627E8-91CF-4E0E-B774-25E3308E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8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0" b="60260"/>
          <a:stretch/>
        </p:blipFill>
        <p:spPr>
          <a:xfrm>
            <a:off x="0" y="6280030"/>
            <a:ext cx="9144000" cy="577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0" b="68106"/>
          <a:stretch/>
        </p:blipFill>
        <p:spPr>
          <a:xfrm>
            <a:off x="0" y="1447800"/>
            <a:ext cx="9144000" cy="4571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EBD-A073-44BB-902A-1903E5197120}" type="datetime1">
              <a:rPr lang="en-US" smtClean="0"/>
              <a:t>7/22/2016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C67E3E42-3539-4B49-9EFC-0184556DF7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0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943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73F-4CC7-4A67-9936-3A1F39A90A99}" type="datetime1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2A627E8-91CF-4E0E-B774-25E3308E77E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0" b="60260"/>
          <a:stretch/>
        </p:blipFill>
        <p:spPr>
          <a:xfrm>
            <a:off x="0" y="2622430"/>
            <a:ext cx="9144000" cy="5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6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F383-E457-408F-8292-B3C2052AC1FD}" type="datetime1">
              <a:rPr lang="en-US" smtClean="0"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2A627E8-91CF-4E0E-B774-25E3308E77E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0" b="60260"/>
          <a:stretch/>
        </p:blipFill>
        <p:spPr>
          <a:xfrm>
            <a:off x="0" y="4313"/>
            <a:ext cx="9144000" cy="5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3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0" t="31220" b="60260"/>
          <a:stretch/>
        </p:blipFill>
        <p:spPr>
          <a:xfrm>
            <a:off x="381000" y="260230"/>
            <a:ext cx="3124200" cy="1187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0" b="60260"/>
          <a:stretch/>
        </p:blipFill>
        <p:spPr>
          <a:xfrm>
            <a:off x="0" y="6280030"/>
            <a:ext cx="9144000" cy="57797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2EBD-A073-44BB-902A-1903E5197120}" type="datetime1">
              <a:rPr lang="en-US" smtClean="0"/>
              <a:t>7/22/2016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C67E3E42-3539-4B49-9EFC-0184556DF7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6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02EBD-A073-44BB-902A-1903E5197120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3E42-3539-4B49-9EFC-0184556DF7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7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5" r:id="rId8"/>
    <p:sldLayoutId id="2147483656" r:id="rId9"/>
    <p:sldLayoutId id="2147483657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.doc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Has your number been called?  Utilizing data to build coalitions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90600" y="228600"/>
            <a:ext cx="5105400" cy="1600200"/>
          </a:xfrm>
        </p:spPr>
        <p:txBody>
          <a:bodyPr anchor="b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Linda Penisten, RN, OTR/L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Program Manager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37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Dashboard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Drivers of Readmissions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New Updates From Other Coalitions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Creates Competition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Sets Goals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Reminder of the Priorities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/>
              <a:t>Monitoring the progress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3E42-3539-4B49-9EFC-0184556DF7A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27E8-91CF-4E0E-B774-25E3308E77E2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09851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Dashboard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3E42-3539-4B49-9EFC-0184556DF7AA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47289"/>
              </p:ext>
            </p:extLst>
          </p:nvPr>
        </p:nvGraphicFramePr>
        <p:xfrm>
          <a:off x="838200" y="457200"/>
          <a:ext cx="7315200" cy="4631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4" imgW="8938127" imgH="5712173" progId="Word.Document.12">
                  <p:embed/>
                </p:oleObj>
              </mc:Choice>
              <mc:Fallback>
                <p:oleObj name="Document" r:id="rId4" imgW="8938127" imgH="57121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457200"/>
                        <a:ext cx="7315200" cy="4631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3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27E8-91CF-4E0E-B774-25E3308E77E2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696200" cy="44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0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3254276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Linda Penisten RN, OTR/L</a:t>
            </a:r>
            <a:endParaRPr lang="en-US" dirty="0"/>
          </a:p>
          <a:p>
            <a:pPr algn="ctr"/>
            <a:r>
              <a:rPr lang="en-US" dirty="0" smtClean="0"/>
              <a:t>linda.penisten@area-a.hcqis.org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2600 West 49</a:t>
            </a:r>
            <a:r>
              <a:rPr lang="en-US" baseline="30000" dirty="0" smtClean="0"/>
              <a:t>th</a:t>
            </a:r>
            <a:r>
              <a:rPr lang="en-US" dirty="0" smtClean="0"/>
              <a:t> Street, Suite 300</a:t>
            </a:r>
            <a:endParaRPr lang="en-US" dirty="0"/>
          </a:p>
          <a:p>
            <a:pPr algn="ctr"/>
            <a:r>
              <a:rPr lang="en-US" dirty="0" smtClean="0"/>
              <a:t>Sioux Falls, SD 57105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P: </a:t>
            </a:r>
            <a:r>
              <a:rPr lang="en-US" dirty="0" smtClean="0"/>
              <a:t>605.444.4124</a:t>
            </a:r>
          </a:p>
          <a:p>
            <a:pPr algn="ctr"/>
            <a:r>
              <a:rPr lang="en-US" dirty="0"/>
              <a:t>g</a:t>
            </a:r>
            <a:r>
              <a:rPr lang="en-US" dirty="0" smtClean="0"/>
              <a:t>reatplainsqin.org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172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This material was prepared </a:t>
            </a:r>
            <a:r>
              <a:rPr lang="en-US" sz="800" dirty="0" smtClean="0"/>
              <a:t>by the </a:t>
            </a:r>
            <a:r>
              <a:rPr lang="en-US" sz="800" dirty="0"/>
              <a:t>Great Plains </a:t>
            </a:r>
            <a:r>
              <a:rPr lang="en-US" sz="800" dirty="0" smtClean="0"/>
              <a:t>Quality Innovation </a:t>
            </a:r>
            <a:r>
              <a:rPr lang="en-US" sz="800" dirty="0"/>
              <a:t>Network, the Medicare Quality </a:t>
            </a:r>
            <a:r>
              <a:rPr lang="en-US" sz="800" dirty="0" smtClean="0"/>
              <a:t>Improvement Organization </a:t>
            </a:r>
            <a:r>
              <a:rPr lang="en-US" sz="800" dirty="0"/>
              <a:t>for Kansas, Nebraska, North Dakota </a:t>
            </a:r>
            <a:r>
              <a:rPr lang="en-US" sz="800" dirty="0" smtClean="0"/>
              <a:t>and South </a:t>
            </a:r>
            <a:r>
              <a:rPr lang="en-US" sz="800" dirty="0"/>
              <a:t>Dakota, under contract with the Centers </a:t>
            </a:r>
            <a:r>
              <a:rPr lang="en-US" sz="800" dirty="0" smtClean="0"/>
              <a:t>for Medicare </a:t>
            </a:r>
            <a:r>
              <a:rPr lang="en-US" sz="800" dirty="0"/>
              <a:t>&amp; Medicaid Services (CMS), an agency of </a:t>
            </a:r>
            <a:r>
              <a:rPr lang="en-US" sz="800" dirty="0" smtClean="0"/>
              <a:t>the U.S</a:t>
            </a:r>
            <a:r>
              <a:rPr lang="en-US" sz="800" dirty="0"/>
              <a:t>. Department of Health and Human Services. </a:t>
            </a:r>
            <a:r>
              <a:rPr lang="en-US" sz="800" dirty="0" smtClean="0"/>
              <a:t>The contents </a:t>
            </a:r>
            <a:r>
              <a:rPr lang="en-US" sz="800" dirty="0"/>
              <a:t>presented do not necessarily reflect CMS policy</a:t>
            </a:r>
            <a:r>
              <a:rPr lang="en-US" sz="800" dirty="0" smtClean="0"/>
              <a:t>. 11S0W-GPQIN-C3-154/0716</a:t>
            </a:r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27E8-91CF-4E0E-B774-25E3308E77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Care Transition Coalitions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Sioux Empire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Rapid 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Aberdeen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Pierre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Brookings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/>
              <a:t>Establishing collaborative workgroups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2A627E8-91CF-4E0E-B774-25E3308E77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Members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Healthcare Systems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Senior Care Networks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SNFs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Clinics/PCMH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Home Health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Patient Advocate Groups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Government Agencies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Pharmacies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Assisted Livings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Beneficiaries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/>
              <a:t>Bringing experiences to  create a synergy of change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3E42-3539-4B49-9EFC-0184556DF7A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27E8-91CF-4E0E-B774-25E3308E77E2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7" y="1295400"/>
            <a:ext cx="832419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Charters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Reducing Readmissions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Reducing Adverse Drug Events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/>
              <a:t>Formulating goals and strategies for improving the quality of healthcare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2A627E8-91CF-4E0E-B774-25E3308E77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Fact Sheet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Comparison Between Coalitions, States and the Country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Identification of Trends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Examines Percentages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Gives Rankings When Available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/>
              <a:t>Putting things into perspective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3E42-3539-4B49-9EFC-0184556DF7A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27E8-91CF-4E0E-B774-25E3308E77E2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41463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icture Placeholder 12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13656087"/>
              </p:ext>
            </p:extLst>
          </p:nvPr>
        </p:nvGraphicFramePr>
        <p:xfrm>
          <a:off x="1066801" y="2938069"/>
          <a:ext cx="6324599" cy="1745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049"/>
                <a:gridCol w="1435645"/>
                <a:gridCol w="1455046"/>
                <a:gridCol w="1881859"/>
              </a:tblGrid>
              <a:tr h="3713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Community</a:t>
                      </a:r>
                      <a:endParaRPr lang="en-US" sz="9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Discharges</a:t>
                      </a:r>
                      <a:endParaRPr lang="en-US" sz="9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30-Day Readmissions</a:t>
                      </a:r>
                      <a:endParaRPr lang="en-US" sz="9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30-Day Readmission Rates</a:t>
                      </a:r>
                      <a:endParaRPr lang="en-US" sz="9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Rapid City</a:t>
                      </a:r>
                      <a:endParaRPr lang="en-US" sz="9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7,180</a:t>
                      </a:r>
                      <a:endParaRPr lang="en-US" sz="9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1,085</a:t>
                      </a:r>
                      <a:endParaRPr lang="en-US" sz="9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15.11%</a:t>
                      </a:r>
                      <a:endParaRPr lang="en-US" sz="9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Sioux Empire</a:t>
                      </a:r>
                      <a:endParaRPr lang="en-US" sz="9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7,865</a:t>
                      </a:r>
                      <a:endParaRPr lang="en-US" sz="9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1,212</a:t>
                      </a:r>
                      <a:endParaRPr lang="en-US" sz="9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15.41%</a:t>
                      </a:r>
                      <a:endParaRPr lang="en-US" sz="9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South Dakota</a:t>
                      </a:r>
                      <a:endParaRPr lang="en-US" sz="9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30,655</a:t>
                      </a:r>
                      <a:endParaRPr lang="en-US" sz="9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4,521</a:t>
                      </a:r>
                      <a:endParaRPr lang="en-US" sz="9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14.75%</a:t>
                      </a:r>
                      <a:endParaRPr lang="en-US" sz="9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Great Plains QIN</a:t>
                      </a:r>
                      <a:endParaRPr lang="en-US" sz="9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238,620</a:t>
                      </a:r>
                      <a:endParaRPr lang="en-US" sz="9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38,144</a:t>
                      </a:r>
                      <a:endParaRPr lang="en-US" sz="9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15.99%</a:t>
                      </a:r>
                      <a:endParaRPr lang="en-US" sz="9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United States</a:t>
                      </a:r>
                      <a:endParaRPr lang="en-US" sz="9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9,971,290</a:t>
                      </a:r>
                      <a:endParaRPr lang="en-US" sz="9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1,843,367</a:t>
                      </a:r>
                      <a:endParaRPr lang="en-US" sz="9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18.49%</a:t>
                      </a:r>
                      <a:endParaRPr lang="en-US" sz="9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FACT Sheet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3E42-3539-4B49-9EFC-0184556DF7AA}" type="slidenum">
              <a:rPr lang="en-US" smtClean="0"/>
              <a:t>8</a:t>
            </a:fld>
            <a:endParaRPr lang="en-U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1000" y="1989693"/>
            <a:ext cx="112283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00539B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Community Data Highlights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Current Readmission Rates (# of readmissions within 30 days / # of discharges): 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07/01/2014 – 06/30/2015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919680"/>
              </p:ext>
            </p:extLst>
          </p:nvPr>
        </p:nvGraphicFramePr>
        <p:xfrm>
          <a:off x="914400" y="317501"/>
          <a:ext cx="68580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hart" r:id="rId3" imgW="6858594" imgH="1633870" progId="Excel.Chart.8">
                  <p:embed/>
                </p:oleObj>
              </mc:Choice>
              <mc:Fallback>
                <p:oleObj name="Chart" r:id="rId3" imgW="6858594" imgH="163387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156"/>
                      <a:stretch>
                        <a:fillRect/>
                      </a:stretch>
                    </p:blipFill>
                    <p:spPr bwMode="auto">
                      <a:xfrm>
                        <a:off x="914400" y="317501"/>
                        <a:ext cx="6858000" cy="1587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465388" y="4225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FACT Sheet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27E8-91CF-4E0E-B774-25E3308E77E2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294619"/>
            <a:ext cx="172996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b="1" dirty="0"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Readmission Rate Trends: 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584486"/>
              </p:ext>
            </p:extLst>
          </p:nvPr>
        </p:nvGraphicFramePr>
        <p:xfrm>
          <a:off x="864980" y="1219200"/>
          <a:ext cx="6858000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hart" r:id="rId3" imgW="6858594" imgH="3438442" progId="Excel.Chart.8">
                  <p:embed/>
                </p:oleObj>
              </mc:Choice>
              <mc:Fallback>
                <p:oleObj name="Chart" r:id="rId3" imgW="6858594" imgH="3438442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980" y="1219200"/>
                        <a:ext cx="6858000" cy="343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895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289</Words>
  <Application>Microsoft Office PowerPoint</Application>
  <PresentationFormat>On-screen Show (4:3)</PresentationFormat>
  <Paragraphs>113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Chart</vt:lpstr>
      <vt:lpstr>Document</vt:lpstr>
      <vt:lpstr>Has your number been called?  Utilizing data to build coalitions </vt:lpstr>
      <vt:lpstr>Care Transition Coalitions</vt:lpstr>
      <vt:lpstr>Members</vt:lpstr>
      <vt:lpstr>PowerPoint Presentation</vt:lpstr>
      <vt:lpstr>Charters</vt:lpstr>
      <vt:lpstr>Fact Sheet</vt:lpstr>
      <vt:lpstr>PowerPoint Presentation</vt:lpstr>
      <vt:lpstr>PowerPoint Presentation</vt:lpstr>
      <vt:lpstr>PowerPoint Presentation</vt:lpstr>
      <vt:lpstr>Dashboard</vt:lpstr>
      <vt:lpstr>PowerPoint Presentation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Divis, Nikki</dc:creator>
  <cp:lastModifiedBy>Jacobson, Stephanie</cp:lastModifiedBy>
  <cp:revision>36</cp:revision>
  <cp:lastPrinted>2016-07-21T21:05:47Z</cp:lastPrinted>
  <dcterms:created xsi:type="dcterms:W3CDTF">2014-08-18T16:02:00Z</dcterms:created>
  <dcterms:modified xsi:type="dcterms:W3CDTF">2016-07-22T18:28:04Z</dcterms:modified>
</cp:coreProperties>
</file>