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7" r:id="rId6"/>
    <p:sldId id="264" r:id="rId7"/>
    <p:sldId id="259" r:id="rId8"/>
    <p:sldId id="260" r:id="rId9"/>
    <p:sldId id="263" r:id="rId10"/>
    <p:sldId id="266" r:id="rId11"/>
    <p:sldId id="267" r:id="rId12"/>
    <p:sldId id="265" r:id="rId13"/>
    <p:sldId id="261" r:id="rId14"/>
    <p:sldId id="279" r:id="rId15"/>
    <p:sldId id="268" r:id="rId16"/>
    <p:sldId id="269" r:id="rId17"/>
    <p:sldId id="271" r:id="rId18"/>
    <p:sldId id="272" r:id="rId19"/>
    <p:sldId id="273" r:id="rId20"/>
    <p:sldId id="274" r:id="rId21"/>
    <p:sldId id="277" r:id="rId22"/>
    <p:sldId id="278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51126"/>
    <a:srgbClr val="007FAA"/>
    <a:srgbClr val="153E65"/>
    <a:srgbClr val="8DB8D7"/>
    <a:srgbClr val="00539B"/>
    <a:srgbClr val="063E89"/>
    <a:srgbClr val="13934D"/>
    <a:srgbClr val="009CCB"/>
    <a:srgbClr val="005348"/>
    <a:srgbClr val="00A16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62" autoAdjust="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76B8E-6565-A844-A12E-3A559D1CA99B}" type="datetimeFigureOut">
              <a:rPr lang="en-US" smtClean="0"/>
              <a:pPr/>
              <a:t>7/13/2016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0C0E3-30F2-B347-9C2E-9C8DEB81A1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10945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F93DB-952E-4D25-A87A-2BA08B68FDA9}" type="datetimeFigureOut">
              <a:rPr lang="en-US" smtClean="0"/>
              <a:pPr/>
              <a:t>7/13/2016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E3174-F4C4-422E-815C-4B1BC80592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514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996" y="0"/>
            <a:ext cx="9144996" cy="4619588"/>
          </a:xfrm>
          <a:prstGeom prst="rect">
            <a:avLst/>
          </a:prstGeom>
          <a:gradFill flip="none" rotWithShape="1">
            <a:gsLst>
              <a:gs pos="100000">
                <a:srgbClr val="051126"/>
              </a:gs>
              <a:gs pos="0">
                <a:srgbClr val="007FAA"/>
              </a:gs>
              <a:gs pos="50000">
                <a:srgbClr val="153E65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822" y="720849"/>
            <a:ext cx="7143629" cy="2299525"/>
          </a:xfrm>
        </p:spPr>
        <p:txBody>
          <a:bodyPr anchor="t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9377" y="275138"/>
            <a:ext cx="2759075" cy="437047"/>
          </a:xfrm>
        </p:spPr>
        <p:txBody>
          <a:bodyPr/>
          <a:lstStyle>
            <a:lvl1pPr marL="0" indent="0" algn="r">
              <a:buNone/>
              <a:defRPr sz="2000" b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16522" y="5273079"/>
            <a:ext cx="5843587" cy="79732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063E89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Name  | 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522" y="3458482"/>
            <a:ext cx="6529578" cy="1255675"/>
          </a:xfrm>
        </p:spPr>
        <p:txBody>
          <a:bodyPr>
            <a:noAutofit/>
          </a:bodyPr>
          <a:lstStyle>
            <a:lvl1pPr marL="0" indent="0">
              <a:buNone/>
              <a:defRPr sz="8800" b="1" i="0">
                <a:solidFill>
                  <a:srgbClr val="FFFFFF"/>
                </a:solidFill>
                <a:latin typeface="Rockwell"/>
                <a:cs typeface="Rockwell"/>
              </a:defRPr>
            </a:lvl1pPr>
            <a:lvl2pPr marL="457200" indent="0">
              <a:buNone/>
              <a:defRPr b="1" i="0">
                <a:latin typeface="Rockwell"/>
                <a:cs typeface="Rockwell"/>
              </a:defRPr>
            </a:lvl2pPr>
            <a:lvl3pPr marL="914400" indent="0">
              <a:buNone/>
              <a:defRPr b="1" i="0">
                <a:latin typeface="Rockwell"/>
                <a:cs typeface="Rockwell"/>
              </a:defRPr>
            </a:lvl3pPr>
            <a:lvl4pPr marL="1371600" indent="0">
              <a:buNone/>
              <a:defRPr b="1" i="0">
                <a:latin typeface="Rockwell"/>
                <a:cs typeface="Rockwell"/>
              </a:defRPr>
            </a:lvl4pPr>
            <a:lvl5pPr marL="1828800" indent="0">
              <a:buNone/>
              <a:defRPr b="1" i="0">
                <a:latin typeface="Rockwell"/>
                <a:cs typeface="Rockwell"/>
              </a:defRPr>
            </a:lvl5pPr>
          </a:lstStyle>
          <a:p>
            <a:pPr lvl="0"/>
            <a:r>
              <a:rPr lang="en-US" dirty="0" smtClean="0"/>
              <a:t>WELCOME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14637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978" y="4800600"/>
            <a:ext cx="7267020" cy="566738"/>
          </a:xfrm>
        </p:spPr>
        <p:txBody>
          <a:bodyPr anchor="b">
            <a:normAutofit/>
          </a:bodyPr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01978" y="126805"/>
            <a:ext cx="7267020" cy="45292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1978" y="5500128"/>
            <a:ext cx="7267020" cy="67207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248883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43084"/>
            <a:ext cx="1860648" cy="8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482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54357"/>
            <a:ext cx="8229599" cy="862458"/>
          </a:xfrm>
        </p:spPr>
        <p:txBody>
          <a:bodyPr/>
          <a:lstStyle>
            <a:lvl1pPr algn="l">
              <a:defRPr b="0" i="0">
                <a:solidFill>
                  <a:srgbClr val="051126"/>
                </a:solidFill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5790"/>
            <a:ext cx="8229600" cy="4683589"/>
          </a:xfrm>
        </p:spPr>
        <p:txBody>
          <a:bodyPr/>
          <a:lstStyle>
            <a:lvl1pPr>
              <a:defRPr b="0" i="0">
                <a:solidFill>
                  <a:srgbClr val="051126"/>
                </a:solidFill>
                <a:latin typeface="Helvetica"/>
                <a:cs typeface="Helvetica"/>
              </a:defRPr>
            </a:lvl1pPr>
            <a:lvl2pPr>
              <a:defRPr>
                <a:solidFill>
                  <a:srgbClr val="051126"/>
                </a:solidFill>
                <a:latin typeface="Helvetica"/>
                <a:cs typeface="Helvetica"/>
              </a:defRPr>
            </a:lvl2pPr>
            <a:lvl3pPr>
              <a:defRPr>
                <a:solidFill>
                  <a:srgbClr val="051126"/>
                </a:solidFill>
                <a:latin typeface="Helvetica"/>
                <a:cs typeface="Helvetica"/>
              </a:defRPr>
            </a:lvl3pPr>
            <a:lvl4pPr>
              <a:defRPr>
                <a:solidFill>
                  <a:srgbClr val="051126"/>
                </a:solidFill>
                <a:latin typeface="Helvetica"/>
                <a:cs typeface="Helvetica"/>
              </a:defRPr>
            </a:lvl4pPr>
            <a:lvl5pPr>
              <a:defRPr>
                <a:solidFill>
                  <a:srgbClr val="051126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4316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54357"/>
            <a:ext cx="8229599" cy="862458"/>
          </a:xfrm>
        </p:spPr>
        <p:txBody>
          <a:bodyPr/>
          <a:lstStyle>
            <a:lvl1pPr algn="l">
              <a:defRPr b="0" i="0">
                <a:solidFill>
                  <a:srgbClr val="051126"/>
                </a:solidFill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2106"/>
            <a:ext cx="8229600" cy="4117273"/>
          </a:xfrm>
        </p:spPr>
        <p:txBody>
          <a:bodyPr/>
          <a:lstStyle>
            <a:lvl1pPr>
              <a:defRPr b="0" i="0">
                <a:solidFill>
                  <a:srgbClr val="051126"/>
                </a:solidFill>
                <a:latin typeface="Helvetica"/>
                <a:cs typeface="Helvetica"/>
              </a:defRPr>
            </a:lvl1pPr>
            <a:lvl2pPr>
              <a:defRPr>
                <a:solidFill>
                  <a:srgbClr val="051126"/>
                </a:solidFill>
                <a:latin typeface="Helvetica"/>
                <a:cs typeface="Helvetica"/>
              </a:defRPr>
            </a:lvl2pPr>
            <a:lvl3pPr>
              <a:defRPr>
                <a:solidFill>
                  <a:srgbClr val="051126"/>
                </a:solidFill>
                <a:latin typeface="Helvetica"/>
                <a:cs typeface="Helvetica"/>
              </a:defRPr>
            </a:lvl3pPr>
            <a:lvl4pPr>
              <a:defRPr>
                <a:solidFill>
                  <a:srgbClr val="051126"/>
                </a:solidFill>
                <a:latin typeface="Helvetica"/>
                <a:cs typeface="Helvetica"/>
              </a:defRPr>
            </a:lvl4pPr>
            <a:lvl5pPr>
              <a:defRPr>
                <a:solidFill>
                  <a:srgbClr val="051126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304925"/>
            <a:ext cx="8229600" cy="557213"/>
          </a:xfrm>
        </p:spPr>
        <p:txBody>
          <a:bodyPr/>
          <a:lstStyle>
            <a:lvl1pPr marL="0" indent="0">
              <a:buNone/>
              <a:defRPr sz="3600"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Click to edit Subtitle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2838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3518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648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29600" cy="215807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470"/>
            <a:ext cx="8229600" cy="21876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7732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921309"/>
            <a:ext cx="4038600" cy="22048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648200" y="1600200"/>
            <a:ext cx="4038600" cy="214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350395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921309"/>
            <a:ext cx="4038600" cy="22048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921309"/>
            <a:ext cx="4038600" cy="22048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648200" y="1600200"/>
            <a:ext cx="4038600" cy="214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600200"/>
            <a:ext cx="4038600" cy="214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262813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93144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39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221335"/>
            <a:ext cx="9144000" cy="6366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69314" y="6487833"/>
            <a:ext cx="234496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0" i="0" spc="250" baseline="0" dirty="0" smtClean="0">
                <a:solidFill>
                  <a:srgbClr val="00A160"/>
                </a:solidFill>
                <a:latin typeface="Univers 65 Bold"/>
                <a:cs typeface="Univers 65 Bold"/>
              </a:rPr>
              <a:t>www.iGrow.org</a:t>
            </a:r>
            <a:r>
              <a:rPr lang="en-US" sz="1600" b="0" i="0" spc="250" baseline="30000" dirty="0" smtClean="0">
                <a:solidFill>
                  <a:srgbClr val="00A160"/>
                </a:solidFill>
                <a:latin typeface="Univers 65 Bold"/>
                <a:cs typeface="Univers 65 Bold"/>
              </a:rPr>
              <a:t>®</a:t>
            </a:r>
            <a:endParaRPr lang="en-US" sz="1600" spc="250" baseline="30000" dirty="0">
              <a:solidFill>
                <a:srgbClr val="00A1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7704" y="6549532"/>
            <a:ext cx="3357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latin typeface="Univers 45 Light"/>
                <a:cs typeface="Univers 45 Light"/>
              </a:rPr>
              <a:t>© 2015</a:t>
            </a:r>
            <a:r>
              <a:rPr lang="en-US" sz="1200" baseline="0" dirty="0" smtClean="0">
                <a:latin typeface="Univers 45 Light"/>
                <a:cs typeface="Univers 45 Light"/>
              </a:rPr>
              <a:t> South Dakota Board of Regents</a:t>
            </a:r>
            <a:endParaRPr lang="en-US" sz="1200" dirty="0">
              <a:latin typeface="Univers 45 Light"/>
              <a:cs typeface="Univers 45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134" y="6221334"/>
            <a:ext cx="1355779" cy="6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011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0" r:id="rId2"/>
    <p:sldLayoutId id="2147483660" r:id="rId3"/>
    <p:sldLayoutId id="2147483653" r:id="rId4"/>
    <p:sldLayoutId id="2147483652" r:id="rId5"/>
    <p:sldLayoutId id="2147483661" r:id="rId6"/>
    <p:sldLayoutId id="2147483662" r:id="rId7"/>
    <p:sldLayoutId id="2147483663" r:id="rId8"/>
    <p:sldLayoutId id="2147483655" r:id="rId9"/>
    <p:sldLayoutId id="2147483657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51126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051126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51126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51126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51126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51126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422" y="345440"/>
            <a:ext cx="7143629" cy="246888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Rockwell" panose="02060603020205020403" pitchFamily="18" charset="0"/>
                <a:cs typeface="Helvetica" panose="020B0604020202020204" pitchFamily="34" charset="0"/>
              </a:rPr>
              <a:t>Walking the Walk, </a:t>
            </a:r>
            <a:br>
              <a:rPr lang="en-US" sz="4400" dirty="0" smtClean="0">
                <a:latin typeface="Rockwell" panose="02060603020205020403" pitchFamily="18" charset="0"/>
                <a:cs typeface="Helvetica" panose="020B0604020202020204" pitchFamily="34" charset="0"/>
              </a:rPr>
            </a:br>
            <a:r>
              <a:rPr lang="en-US" sz="4400" dirty="0" smtClean="0">
                <a:latin typeface="Rockwell" panose="02060603020205020403" pitchFamily="18" charset="0"/>
                <a:cs typeface="Helvetica" panose="020B0604020202020204" pitchFamily="34" charset="0"/>
              </a:rPr>
              <a:t>Talking the Talk:</a:t>
            </a:r>
            <a:br>
              <a:rPr lang="en-US" sz="4400" dirty="0" smtClean="0">
                <a:latin typeface="Rockwell" panose="02060603020205020403" pitchFamily="18" charset="0"/>
                <a:cs typeface="Helvetica" panose="020B0604020202020204" pitchFamily="34" charset="0"/>
              </a:rPr>
            </a:br>
            <a:r>
              <a:rPr lang="en-US" sz="4400" dirty="0" smtClean="0">
                <a:latin typeface="Rockwell" panose="02060603020205020403" pitchFamily="18" charset="0"/>
                <a:cs typeface="Helvetica" panose="020B0604020202020204" pitchFamily="34" charset="0"/>
              </a:rPr>
              <a:t>Utilizing Walk Audits</a:t>
            </a:r>
            <a:endParaRPr lang="en-US" sz="4400" dirty="0">
              <a:latin typeface="Rockwell" panose="02060603020205020403" pitchFamily="18" charset="0"/>
              <a:cs typeface="Helvetica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Ann Schwader, Nutrition Field Specialist</a:t>
            </a:r>
          </a:p>
          <a:p>
            <a:r>
              <a:rPr lang="en-US" dirty="0" smtClean="0"/>
              <a:t>July 26, 2016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BURKE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1987114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2" y="4924426"/>
            <a:ext cx="7267020" cy="5667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Creating a Walk Audit Team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678" y="5413925"/>
            <a:ext cx="574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Burke’s Walk Audit Team – Fall 2014</a:t>
            </a:r>
            <a:endParaRPr lang="en-US" sz="28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02" y="112422"/>
            <a:ext cx="7090026" cy="481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942462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2" y="4924426"/>
            <a:ext cx="7267020" cy="5667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Creating a Walk Audit Team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678" y="5413925"/>
            <a:ext cx="574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Burke’s Walk Audit Team – Fall 2014</a:t>
            </a:r>
            <a:endParaRPr lang="en-US" sz="28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02" y="112422"/>
            <a:ext cx="7090026" cy="481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2397489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2" y="4924426"/>
            <a:ext cx="4700588" cy="566738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Burke Walk Audit Day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2" y="5413925"/>
            <a:ext cx="470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October 1, 2014</a:t>
            </a:r>
            <a:endParaRPr lang="en-US" sz="28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02" y="464229"/>
            <a:ext cx="5367528" cy="4014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4979" y="2635219"/>
            <a:ext cx="2543259" cy="330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5654217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5622133"/>
            <a:ext cx="7358061" cy="5667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Burke Walk Audit Results – Part 1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01" y="88108"/>
            <a:ext cx="3905250" cy="5534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22463">
            <a:off x="5421673" y="857252"/>
            <a:ext cx="3041290" cy="399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0680662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5622133"/>
            <a:ext cx="7358061" cy="5667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Burke Walk Audit Results – Part 2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22463">
            <a:off x="5421673" y="857252"/>
            <a:ext cx="3041290" cy="3995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01" y="0"/>
            <a:ext cx="385762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0581041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5493545"/>
            <a:ext cx="8343899" cy="5667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Results shared with the Community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47647"/>
            <a:ext cx="4025160" cy="5295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0" y="1285875"/>
            <a:ext cx="298608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Burke City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Burke Wellness Coalition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Local Community Leaders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Burke Residents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Area Health Care Providers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5502950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5493545"/>
            <a:ext cx="8343899" cy="5667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Impacts, Outcomes and Lessons Learned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3313" y="3898501"/>
            <a:ext cx="48863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Increased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Increased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Increased Collaborative Efforts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01" y="1"/>
            <a:ext cx="4814886" cy="359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9712945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5493545"/>
            <a:ext cx="8343899" cy="5667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Impacts, Outcomes and Lessons Learned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134" y="6042"/>
            <a:ext cx="285273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The Vision: </a:t>
            </a:r>
          </a:p>
          <a:p>
            <a:r>
              <a:rPr lang="en-US" sz="2600" dirty="0" smtClean="0"/>
              <a:t>Burke Wellness Coalition has long-term goals of obtaining funding opportunities for a connectivity path, to increase Burke’s healthy transportation in the future.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8771" y="6042"/>
            <a:ext cx="3375146" cy="4493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6513" y="2004217"/>
            <a:ext cx="2351181" cy="31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5061616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2" y="5069682"/>
            <a:ext cx="7267020" cy="566738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Next Steps: Burke Walks!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02" y="0"/>
            <a:ext cx="6384464" cy="47577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0102" y="5492477"/>
            <a:ext cx="7458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 smtClean="0">
                <a:solidFill>
                  <a:srgbClr val="000000"/>
                </a:solidFill>
              </a:rPr>
              <a:t>60+ attended the Free Workshop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119865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2" y="5108797"/>
            <a:ext cx="7267020" cy="5667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Burke Walks! 1</a:t>
            </a:r>
            <a:r>
              <a:rPr lang="en-US" baseline="30000" dirty="0" smtClean="0">
                <a:solidFill>
                  <a:srgbClr val="00B050"/>
                </a:solidFill>
              </a:rPr>
              <a:t>st</a:t>
            </a:r>
            <a:r>
              <a:rPr lang="en-US" dirty="0" smtClean="0">
                <a:solidFill>
                  <a:srgbClr val="00B050"/>
                </a:solidFill>
              </a:rPr>
              <a:t> Walk (3/13) 66 walkers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2" y="5664645"/>
            <a:ext cx="7267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Bi-monthly, 2-mile Themed Walks</a:t>
            </a:r>
            <a:endParaRPr lang="en-US" sz="28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0"/>
            <a:ext cx="7152722" cy="512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0962252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978" y="5004432"/>
            <a:ext cx="7267020" cy="5667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Burke Demographics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1978" y="5571170"/>
            <a:ext cx="7267020" cy="40766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Georgia" panose="02040502050405020303" pitchFamily="18" charset="0"/>
              </a:rPr>
              <a:t>2014</a:t>
            </a:r>
            <a:endParaRPr lang="en-US" sz="2800" b="1" dirty="0">
              <a:latin typeface="Georgia" panose="020405020504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0102" y="400050"/>
            <a:ext cx="7658098" cy="447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County, SD: 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4,217</a:t>
            </a:r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Burke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SD: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604</a:t>
            </a:r>
          </a:p>
          <a:p>
            <a:pPr marL="457200" indent="-457200">
              <a:lnSpc>
                <a:spcPct val="8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County poverty rate: 	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19.2 %	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85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State rate: 		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14.1 %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5000"/>
              </a:lnSpc>
              <a:spcAft>
                <a:spcPts val="800"/>
              </a:spcAft>
            </a:pP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Nat’l rate: 		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15.0 %</a:t>
            </a:r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spcAft>
                <a:spcPts val="800"/>
              </a:spcAft>
            </a:pPr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County,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10%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adults report fair or poor health,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30%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 obese, and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32%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 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inactive</a:t>
            </a:r>
          </a:p>
        </p:txBody>
      </p:sp>
    </p:spTree>
    <p:extLst>
      <p:ext uri="{BB962C8B-B14F-4D97-AF65-F5344CB8AC3E}">
        <p14:creationId xmlns:p14="http://schemas.microsoft.com/office/powerpoint/2010/main" xmlns="" val="933607015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4805364"/>
            <a:ext cx="8343899" cy="100964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Today’s Walk Audit outcome: </a:t>
            </a:r>
            <a:r>
              <a:rPr lang="en-US" b="0" dirty="0" smtClean="0">
                <a:solidFill>
                  <a:srgbClr val="00B050"/>
                </a:solidFill>
              </a:rPr>
              <a:t>There’s a Walking Movement happening in Burke, SD!</a:t>
            </a:r>
            <a:endParaRPr lang="en-US" b="0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01" y="0"/>
            <a:ext cx="6267451" cy="47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5947873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6" y="4830905"/>
            <a:ext cx="7267020" cy="5667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Burke Demographics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6" y="5394959"/>
            <a:ext cx="7267020" cy="40766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Georgia" panose="02040502050405020303" pitchFamily="18" charset="0"/>
              </a:rPr>
              <a:t>2014</a:t>
            </a:r>
            <a:endParaRPr lang="en-US" sz="2800" b="1" dirty="0">
              <a:latin typeface="Georgia" panose="020405020504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4826" y="400050"/>
            <a:ext cx="765809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spcAft>
                <a:spcPts val="800"/>
              </a:spcAft>
            </a:pPr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826" y="400050"/>
            <a:ext cx="4946761" cy="4227024"/>
          </a:xfrm>
          <a:prstGeom prst="rect">
            <a:avLst/>
          </a:prstGeom>
        </p:spPr>
      </p:pic>
      <p:pic>
        <p:nvPicPr>
          <p:cNvPr id="8" name="Content Placeholder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10" t="35742" r="30934" b="24059"/>
          <a:stretch/>
        </p:blipFill>
        <p:spPr>
          <a:xfrm>
            <a:off x="5582944" y="1800225"/>
            <a:ext cx="3258728" cy="282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1603539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978" y="4596769"/>
            <a:ext cx="7267020" cy="566738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Burke Wellness Coalition’s Mission: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1978" y="5163506"/>
            <a:ext cx="7267020" cy="965831"/>
          </a:xfrm>
        </p:spPr>
        <p:txBody>
          <a:bodyPr>
            <a:noAutofit/>
          </a:bodyPr>
          <a:lstStyle/>
          <a:p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"We are committed to helping Burke create and sustain environments that support healthy lifestyles." </a:t>
            </a:r>
            <a:endParaRPr lang="en-US" sz="2400" b="1" i="1" dirty="0"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978" y="0"/>
            <a:ext cx="6332523" cy="452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6687204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2" y="5179013"/>
            <a:ext cx="7267020" cy="5667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Need for Walk Audit Grant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2" y="5744235"/>
            <a:ext cx="470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(Photo: Burke, SD)</a:t>
            </a:r>
            <a:endParaRPr lang="en-US" i="1" dirty="0"/>
          </a:p>
        </p:txBody>
      </p:sp>
      <p:pic>
        <p:nvPicPr>
          <p:cNvPr id="5" name="Content Placeholder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2" y="0"/>
            <a:ext cx="6892652" cy="516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8098570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2" y="5050904"/>
            <a:ext cx="7267020" cy="5667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Active Lifestyle Workshop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2" y="5598591"/>
            <a:ext cx="470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Burke Civic Center, Burke, SD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02" y="0"/>
            <a:ext cx="6734540" cy="505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0208179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2" y="4924426"/>
            <a:ext cx="7267020" cy="5667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Active Lifestyle Workshop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2" y="5413925"/>
            <a:ext cx="470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Burke Civic Center, Burke, SD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1" y="0"/>
            <a:ext cx="7761403" cy="476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0110425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2" y="4924426"/>
            <a:ext cx="7267020" cy="5667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Active Lifestyle Workshop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2" y="5413925"/>
            <a:ext cx="470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Burke Civic Center, Burke, SD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02" y="1"/>
            <a:ext cx="3500436" cy="4667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5260" y="1"/>
            <a:ext cx="3159101" cy="2986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7852" y="2986088"/>
            <a:ext cx="2271711" cy="12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910590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5353051"/>
            <a:ext cx="7972423" cy="5667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Walk Audit Check List &amp; Assessment Tool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1721" y="0"/>
            <a:ext cx="6632279" cy="4043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02" y="4004686"/>
            <a:ext cx="4872036" cy="121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0727637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DSUExtension_2">
  <a:themeElements>
    <a:clrScheme name="iGrow">
      <a:dk1>
        <a:srgbClr val="000000"/>
      </a:dk1>
      <a:lt1>
        <a:sysClr val="window" lastClr="FFFFFF"/>
      </a:lt1>
      <a:dk2>
        <a:srgbClr val="1C361A"/>
      </a:dk2>
      <a:lt2>
        <a:srgbClr val="D7E9BE"/>
      </a:lt2>
      <a:accent1>
        <a:srgbClr val="65B034"/>
      </a:accent1>
      <a:accent2>
        <a:srgbClr val="008748"/>
      </a:accent2>
      <a:accent3>
        <a:srgbClr val="007FAA"/>
      </a:accent3>
      <a:accent4>
        <a:srgbClr val="999966"/>
      </a:accent4>
      <a:accent5>
        <a:srgbClr val="033873"/>
      </a:accent5>
      <a:accent6>
        <a:srgbClr val="A3A101"/>
      </a:accent6>
      <a:hlink>
        <a:srgbClr val="007FAA"/>
      </a:hlink>
      <a:folHlink>
        <a:srgbClr val="03387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53CF1975C1E74D800DD9A13E3C7802" ma:contentTypeVersion="10" ma:contentTypeDescription="Create a new document." ma:contentTypeScope="" ma:versionID="fdfee69e3c79a0f1931536de28e7ab1b">
  <xsd:schema xmlns:xsd="http://www.w3.org/2001/XMLSchema" xmlns:xs="http://www.w3.org/2001/XMLSchema" xmlns:p="http://schemas.microsoft.com/office/2006/metadata/properties" xmlns:ns1="http://schemas.microsoft.com/sharepoint/v3" xmlns:ns2="5504adcc-adc6-448f-9ab0-bc0ad106fb69" targetNamespace="http://schemas.microsoft.com/office/2006/metadata/properties" ma:root="true" ma:fieldsID="b8fae1aacf9ef97b8c77108eb131c197" ns1:_="" ns2:_="">
    <xsd:import namespace="http://schemas.microsoft.com/sharepoint/v3"/>
    <xsd:import namespace="5504adcc-adc6-448f-9ab0-bc0ad106fb69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1:DisplayTemplateJSIconUrl" minOccurs="0"/>
                <xsd:element ref="ns1:SeoRobotsNoIndex" minOccurs="0"/>
                <xsd:element ref="ns1:PublishingPageIcon" minOccurs="0"/>
                <xsd:element ref="ns1:RoutingPriority"/>
                <xsd:element ref="ns2:Order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isplayTemplateJSIconUrl" ma:index="9" nillable="true" ma:displayName="Icon" ma:description="Icon to be displayed for this override." ma:format="Image" ma:internalName="DisplayTemplateJSIcon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SeoRobotsNoIndex" ma:index="10" nillable="true" ma:displayName="Hide from Internet Search Engines" ma:description="Hide from Internet Search Engines is a site column created by the Publishing feature. It is used to indicate to search engine crawlers that a particular page should not be indexed." ma:hidden="true" ma:internalName="RobotsNoIndex">
      <xsd:simpleType>
        <xsd:restriction base="dms:Boolean"/>
      </xsd:simpleType>
    </xsd:element>
    <xsd:element name="PublishingPageIcon" ma:index="11" nillable="true" ma:displayName="Page Icon" ma:description="Page Icon is a site column created by the Publishing feature. It is used on the Page Content Type as the icon image for the page." ma:internalName="PublishingPageIcon">
      <xsd:simpleType>
        <xsd:restriction base="dms:Unknown"/>
      </xsd:simpleType>
    </xsd:element>
    <xsd:element name="RoutingPriority" ma:index="12" ma:displayName="test" ma:description="" ma:internalName="RoutingPriority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04adcc-adc6-448f-9ab0-bc0ad106fb69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default="General" ma:internalName="Catego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ccountability"/>
                    <xsd:enumeration value="Civil Rights"/>
                    <xsd:enumeration value="Form"/>
                    <xsd:enumeration value="General"/>
                    <xsd:enumeration value="Policy"/>
                    <xsd:enumeration value="Template"/>
                  </xsd:restriction>
                </xsd:simpleType>
              </xsd:element>
            </xsd:sequence>
          </xsd:extension>
        </xsd:complexContent>
      </xsd:complexType>
    </xsd:element>
    <xsd:element name="Order0" ma:index="13" nillable="true" ma:displayName="Order" ma:decimals="0" ma:internalName="Order0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5504adcc-adc6-448f-9ab0-bc0ad106fb69">
      <Value>Template</Value>
    </Category>
    <Order0 xmlns="5504adcc-adc6-448f-9ab0-bc0ad106fb69" xsi:nil="true"/>
    <PublishingPageIcon xmlns="http://schemas.microsoft.com/sharepoint/v3" xsi:nil="true"/>
    <DisplayTemplateJSIconUrl xmlns="http://schemas.microsoft.com/sharepoint/v3">
      <Url xsi:nil="true"/>
      <Description xsi:nil="true"/>
    </DisplayTemplateJSIconUrl>
    <SeoRobotsNoIndex xmlns="http://schemas.microsoft.com/sharepoint/v3" xsi:nil="true"/>
    <RoutingPriority xmlns="http://schemas.microsoft.com/sharepoint/v3">1</RoutingPriority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F239B7-DD49-4B10-95A1-24ECB6E3AB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504adcc-adc6-448f-9ab0-bc0ad106fb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466EA5-EAC3-4BB4-B078-CD2E2D57011E}">
  <ds:schemaRefs>
    <ds:schemaRef ds:uri="http://schemas.microsoft.com/office/2006/metadata/properties"/>
    <ds:schemaRef ds:uri="http://schemas.microsoft.com/office/infopath/2007/PartnerControls"/>
    <ds:schemaRef ds:uri="5504adcc-adc6-448f-9ab0-bc0ad106fb69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8420948C-E7D6-45DC-9534-B96DE0F4ED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SDSU_Extension_blue (1)</Template>
  <TotalTime>706</TotalTime>
  <Words>260</Words>
  <Application>Microsoft Office PowerPoint</Application>
  <PresentationFormat>On-screen Show (4:3)</PresentationFormat>
  <Paragraphs>60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SDSUExtension_2</vt:lpstr>
      <vt:lpstr>Walking the Walk,  Talking the Talk: Utilizing Walk Audits</vt:lpstr>
      <vt:lpstr>Burke Demographics</vt:lpstr>
      <vt:lpstr>Burke Demographics</vt:lpstr>
      <vt:lpstr>Burke Wellness Coalition’s Mission:</vt:lpstr>
      <vt:lpstr>Need for Walk Audit Grant</vt:lpstr>
      <vt:lpstr>Active Lifestyle Workshop</vt:lpstr>
      <vt:lpstr>Active Lifestyle Workshop</vt:lpstr>
      <vt:lpstr>Active Lifestyle Workshop</vt:lpstr>
      <vt:lpstr>Walk Audit Check List &amp; Assessment Tool </vt:lpstr>
      <vt:lpstr>Creating a Walk Audit Team</vt:lpstr>
      <vt:lpstr>Creating a Walk Audit Team</vt:lpstr>
      <vt:lpstr>Burke Walk Audit Day</vt:lpstr>
      <vt:lpstr>Burke Walk Audit Results – Part 1 </vt:lpstr>
      <vt:lpstr>Burke Walk Audit Results – Part 2 </vt:lpstr>
      <vt:lpstr>Results shared with the Community</vt:lpstr>
      <vt:lpstr>Impacts, Outcomes and Lessons Learned</vt:lpstr>
      <vt:lpstr>Impacts, Outcomes and Lessons Learned</vt:lpstr>
      <vt:lpstr>Next Steps: Burke Walks!</vt:lpstr>
      <vt:lpstr>Burke Walks! 1st Walk (3/13) 66 walkers</vt:lpstr>
      <vt:lpstr>Today’s Walk Audit outcome: There’s a Walking Movement happening in Burke, SD!</vt:lpstr>
    </vt:vector>
  </TitlesOfParts>
  <Company>South Dakota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Schwader, Ann</dc:creator>
  <cp:lastModifiedBy>blusk</cp:lastModifiedBy>
  <cp:revision>82</cp:revision>
  <cp:lastPrinted>2015-05-06T18:02:36Z</cp:lastPrinted>
  <dcterms:created xsi:type="dcterms:W3CDTF">2016-07-05T16:19:23Z</dcterms:created>
  <dcterms:modified xsi:type="dcterms:W3CDTF">2016-07-13T13:42:44Z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0x010100CA53CF1975C1E74D800DD9A13E3C7802</vt:lpwstr>
  </property>
</Properties>
</file>