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7"/>
  </p:notesMasterIdLst>
  <p:handoutMasterIdLst>
    <p:handoutMasterId r:id="rId18"/>
  </p:handoutMasterIdLst>
  <p:sldIdLst>
    <p:sldId id="327" r:id="rId5"/>
    <p:sldId id="278" r:id="rId6"/>
    <p:sldId id="330" r:id="rId7"/>
    <p:sldId id="332" r:id="rId8"/>
    <p:sldId id="334" r:id="rId9"/>
    <p:sldId id="336" r:id="rId10"/>
    <p:sldId id="338" r:id="rId11"/>
    <p:sldId id="341" r:id="rId12"/>
    <p:sldId id="328" r:id="rId13"/>
    <p:sldId id="329" r:id="rId14"/>
    <p:sldId id="343" r:id="rId15"/>
    <p:sldId id="342" r:id="rId1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38F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815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9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B9CB7-23C3-4BAF-8329-39CE0A7114D8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01A9-43C6-4D3B-9CFE-1CA7864020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8976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FC04AC-D18A-417F-8408-B45270EE3137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15FFEB-B721-4594-A446-2A5F3A56E5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204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1F243A-CC0D-425F-9CA7-FEE3EC6FACE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6588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image" Target="../media/image27.emf"/><Relationship Id="rId16" Type="http://schemas.openxmlformats.org/officeDocument/2006/relationships/image" Target="../media/image4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4597" y="875244"/>
            <a:ext cx="2952186" cy="782452"/>
          </a:xfrm>
        </p:spPr>
        <p:txBody>
          <a:bodyPr>
            <a:normAutofit/>
          </a:bodyPr>
          <a:lstStyle>
            <a:lvl1pPr marL="0" indent="0" algn="l">
              <a:buNone/>
              <a:defRPr sz="4800" b="1" i="1" spc="-50">
                <a:solidFill>
                  <a:schemeClr val="tx2"/>
                </a:solidFill>
                <a:latin typeface="Times New Roma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Strategic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2431901" y="1383077"/>
            <a:ext cx="1524841" cy="723690"/>
          </a:xfrm>
        </p:spPr>
        <p:txBody>
          <a:bodyPr>
            <a:normAutofit/>
          </a:bodyPr>
          <a:lstStyle>
            <a:lvl1pPr algn="l">
              <a:defRPr sz="3200">
                <a:latin typeface="Arial"/>
              </a:defRPr>
            </a:lvl1pPr>
          </a:lstStyle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94597" y="2224088"/>
            <a:ext cx="7806466" cy="381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8351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al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" y="726250"/>
            <a:ext cx="8402576" cy="50509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284657" y="775270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4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17" y="1482811"/>
            <a:ext cx="7223746" cy="4551277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+mj-lt"/>
              <a:buNone/>
              <a:defRPr sz="2000" b="1" i="1">
                <a:solidFill>
                  <a:schemeClr val="accent4"/>
                </a:solidFill>
                <a:latin typeface="+mn-lt"/>
              </a:defRPr>
            </a:lvl1pPr>
            <a:lvl2pPr marL="800100" indent="-342900">
              <a:buClr>
                <a:schemeClr val="accent4"/>
              </a:buClr>
              <a:buFont typeface="+mj-lt"/>
              <a:buAutoNum type="arabicPeriod"/>
              <a:defRPr sz="1800"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      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pic>
        <p:nvPicPr>
          <p:cNvPr id="11" name="Picture 10" descr="KeyPerfIndG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72" y="1500532"/>
            <a:ext cx="212883" cy="284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158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oal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0" y="720731"/>
            <a:ext cx="8402570" cy="505096"/>
          </a:xfrm>
          <a:prstGeom prst="rect">
            <a:avLst/>
          </a:prstGeom>
        </p:spPr>
      </p:pic>
      <p:sp>
        <p:nvSpPr>
          <p:cNvPr id="10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284659" y="769751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5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77317" y="1482811"/>
            <a:ext cx="7223746" cy="4551277"/>
          </a:xfr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Font typeface="+mj-lt"/>
              <a:buAutoNum type="alphaUcPeriod"/>
              <a:defRPr sz="2000"/>
            </a:lvl1pPr>
            <a:lvl2pPr marL="742950" indent="-285750">
              <a:buClr>
                <a:schemeClr val="accent5"/>
              </a:buClr>
              <a:buFont typeface="Arial"/>
              <a:buChar char="•"/>
              <a:defRPr sz="1800"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56718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al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0" y="720731"/>
            <a:ext cx="8402570" cy="50509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284659" y="769751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5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17" y="1482811"/>
            <a:ext cx="7223746" cy="4551277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+mj-lt"/>
              <a:buNone/>
              <a:defRPr sz="2000" b="1" i="1">
                <a:solidFill>
                  <a:schemeClr val="accent5"/>
                </a:solidFill>
                <a:latin typeface="+mn-lt"/>
              </a:defRPr>
            </a:lvl1pPr>
            <a:lvl2pPr marL="800100" indent="-342900">
              <a:buClr>
                <a:schemeClr val="accent5"/>
              </a:buClr>
              <a:buFont typeface="+mj-lt"/>
              <a:buAutoNum type="arabicPeriod"/>
              <a:defRPr sz="1800"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      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pic>
        <p:nvPicPr>
          <p:cNvPr id="11" name="Picture 10" descr="KeyPerfIndG5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72" y="1500532"/>
            <a:ext cx="212883" cy="284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09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DOHVision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86" y="1548549"/>
            <a:ext cx="3873001" cy="402791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795147" y="2029805"/>
            <a:ext cx="1159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rgbClr val="EB9B22"/>
                </a:solidFill>
                <a:latin typeface="+mj-lt"/>
              </a:rPr>
              <a:t>doh.sd.gov</a:t>
            </a:r>
            <a:endParaRPr lang="en-US" sz="1400" b="1" dirty="0">
              <a:solidFill>
                <a:srgbClr val="EB9B22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4424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596" y="979436"/>
            <a:ext cx="7992203" cy="7930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94597" y="2224088"/>
            <a:ext cx="7806466" cy="3810000"/>
          </a:xfrm>
        </p:spPr>
        <p:txBody>
          <a:bodyPr/>
          <a:lstStyle>
            <a:lvl1pPr marL="285750" indent="-285750">
              <a:buClr>
                <a:schemeClr val="accent3"/>
              </a:buClr>
              <a:buFont typeface="Arial Unicode MS"/>
              <a:buChar char="▶"/>
              <a:defRPr/>
            </a:lvl1pPr>
            <a:lvl2pPr marL="742950" indent="-285750">
              <a:buClr>
                <a:schemeClr val="accent3"/>
              </a:buClr>
              <a:buFont typeface="Arial Unicode MS"/>
              <a:buChar char="▶"/>
              <a:defRPr/>
            </a:lvl2pPr>
            <a:lvl3pPr marL="1200150" indent="-285750">
              <a:buClr>
                <a:schemeClr val="accent3"/>
              </a:buClr>
              <a:buFont typeface="Arial Unicode MS"/>
              <a:buChar char="▶"/>
              <a:defRPr/>
            </a:lvl3pPr>
            <a:lvl4pPr marL="1657350" indent="-285750">
              <a:buClr>
                <a:schemeClr val="accent3"/>
              </a:buClr>
              <a:buFont typeface="Arial Unicode MS"/>
              <a:buChar char="▶"/>
              <a:defRPr/>
            </a:lvl4pPr>
            <a:lvl5pPr marL="2114550" indent="-285750">
              <a:buClr>
                <a:schemeClr val="accent3"/>
              </a:buClr>
              <a:buFont typeface="Arial Unicode MS"/>
              <a:buChar char="▶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0382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4596" y="979436"/>
            <a:ext cx="7992203" cy="7930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94597" y="2224088"/>
            <a:ext cx="7806466" cy="3810000"/>
          </a:xfrm>
        </p:spPr>
        <p:txBody>
          <a:bodyPr/>
          <a:lstStyle>
            <a:lvl1pPr marL="285750" indent="-285750">
              <a:buClr>
                <a:schemeClr val="accent3"/>
              </a:buClr>
              <a:buFont typeface="Arial Unicode MS"/>
              <a:buChar char="▶"/>
              <a:defRPr/>
            </a:lvl1pPr>
            <a:lvl2pPr marL="742950" indent="-285750">
              <a:buClr>
                <a:schemeClr val="accent3"/>
              </a:buClr>
              <a:buFont typeface="Arial Unicode MS"/>
              <a:buChar char="▶"/>
              <a:defRPr/>
            </a:lvl2pPr>
            <a:lvl3pPr marL="1200150" indent="-285750">
              <a:buClr>
                <a:schemeClr val="accent3"/>
              </a:buClr>
              <a:buFont typeface="Arial Unicode MS"/>
              <a:buChar char="▶"/>
              <a:defRPr/>
            </a:lvl3pPr>
            <a:lvl4pPr marL="1657350" indent="-285750">
              <a:buClr>
                <a:schemeClr val="accent3"/>
              </a:buClr>
              <a:buFont typeface="Arial Unicode MS"/>
              <a:buChar char="▶"/>
              <a:defRPr/>
            </a:lvl4pPr>
            <a:lvl5pPr marL="2114550" indent="-285750">
              <a:buClr>
                <a:schemeClr val="accent3"/>
              </a:buClr>
              <a:buFont typeface="Arial Unicode MS"/>
              <a:buChar char="▶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0145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4596" y="2195513"/>
            <a:ext cx="3569057" cy="4020432"/>
          </a:xfrm>
        </p:spPr>
        <p:txBody>
          <a:bodyPr>
            <a:normAutofit/>
          </a:bodyPr>
          <a:lstStyle>
            <a:lvl1pPr>
              <a:defRPr sz="2400" i="1">
                <a:solidFill>
                  <a:srgbClr val="EB9B22"/>
                </a:solidFill>
                <a:latin typeface="+mn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1877" y="2195512"/>
            <a:ext cx="3593002" cy="4020433"/>
          </a:xfrm>
        </p:spPr>
        <p:txBody>
          <a:bodyPr>
            <a:normAutofit/>
          </a:bodyPr>
          <a:lstStyle>
            <a:lvl1pPr>
              <a:defRPr sz="2400" i="1">
                <a:solidFill>
                  <a:schemeClr val="accent3"/>
                </a:solidFill>
                <a:latin typeface="+mn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4596" y="979436"/>
            <a:ext cx="7992203" cy="7930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60594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694596" y="2195513"/>
            <a:ext cx="3569057" cy="4020432"/>
          </a:xfrm>
        </p:spPr>
        <p:txBody>
          <a:bodyPr>
            <a:normAutofit/>
          </a:bodyPr>
          <a:lstStyle>
            <a:lvl1pPr>
              <a:defRPr sz="2400" i="1">
                <a:solidFill>
                  <a:srgbClr val="EB9B22"/>
                </a:solidFill>
                <a:latin typeface="+mn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431877" y="2195512"/>
            <a:ext cx="3593002" cy="4020433"/>
          </a:xfrm>
        </p:spPr>
        <p:txBody>
          <a:bodyPr>
            <a:normAutofit/>
          </a:bodyPr>
          <a:lstStyle>
            <a:lvl1pPr>
              <a:defRPr sz="2400" i="1">
                <a:solidFill>
                  <a:schemeClr val="accent3"/>
                </a:solidFill>
                <a:latin typeface="+mn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4596" y="979436"/>
            <a:ext cx="7992203" cy="793060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46416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0200" y="767059"/>
            <a:ext cx="5943600" cy="4457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01497" y="5281651"/>
            <a:ext cx="6042303" cy="5993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5983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Goal1arrowdown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40" y="1396311"/>
            <a:ext cx="190500" cy="165100"/>
          </a:xfrm>
          <a:prstGeom prst="rect">
            <a:avLst/>
          </a:prstGeom>
        </p:spPr>
      </p:pic>
      <p:pic>
        <p:nvPicPr>
          <p:cNvPr id="7" name="Picture 6" descr="Goal1arrowNC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40" y="1876774"/>
            <a:ext cx="177800" cy="45719"/>
          </a:xfrm>
          <a:prstGeom prst="rect">
            <a:avLst/>
          </a:prstGeom>
        </p:spPr>
      </p:pic>
      <p:pic>
        <p:nvPicPr>
          <p:cNvPr id="8" name="Picture 7" descr="Goal1arrowup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40" y="1617314"/>
            <a:ext cx="190500" cy="16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" y="2136797"/>
            <a:ext cx="190500" cy="16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" y="2638470"/>
            <a:ext cx="177800" cy="38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" y="2385943"/>
            <a:ext cx="190500" cy="165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" y="2886983"/>
            <a:ext cx="190500" cy="165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" y="3383758"/>
            <a:ext cx="177800" cy="38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" y="3129351"/>
            <a:ext cx="190500" cy="165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" y="3637169"/>
            <a:ext cx="190500" cy="165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" y="4139851"/>
            <a:ext cx="177800" cy="381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" y="3892214"/>
            <a:ext cx="190500" cy="1651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" y="4434611"/>
            <a:ext cx="190500" cy="165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" y="4664583"/>
            <a:ext cx="190500" cy="165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22" y="4928072"/>
            <a:ext cx="177800" cy="38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2404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al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0" y="4902472"/>
            <a:ext cx="8402570" cy="505096"/>
          </a:xfrm>
          <a:prstGeom prst="rect">
            <a:avLst/>
          </a:prstGeom>
        </p:spPr>
      </p:pic>
      <p:pic>
        <p:nvPicPr>
          <p:cNvPr id="8" name="Picture 7" descr="Goal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" y="4122930"/>
            <a:ext cx="8402576" cy="505096"/>
          </a:xfrm>
          <a:prstGeom prst="rect">
            <a:avLst/>
          </a:prstGeom>
        </p:spPr>
      </p:pic>
      <p:pic>
        <p:nvPicPr>
          <p:cNvPr id="7" name="Picture 6" descr="Goal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" y="3351774"/>
            <a:ext cx="8402576" cy="505096"/>
          </a:xfrm>
          <a:prstGeom prst="rect">
            <a:avLst/>
          </a:prstGeom>
        </p:spPr>
      </p:pic>
      <p:pic>
        <p:nvPicPr>
          <p:cNvPr id="6" name="Picture 5" descr="Goal2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0" y="2581007"/>
            <a:ext cx="8402569" cy="505096"/>
          </a:xfrm>
          <a:prstGeom prst="rect">
            <a:avLst/>
          </a:prstGeom>
        </p:spPr>
      </p:pic>
      <p:pic>
        <p:nvPicPr>
          <p:cNvPr id="2" name="Picture 1" descr="Goal1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" y="1797912"/>
            <a:ext cx="8402575" cy="51365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94596" y="726721"/>
            <a:ext cx="7901589" cy="499167"/>
          </a:xfrm>
        </p:spPr>
        <p:txBody>
          <a:bodyPr>
            <a:noAutofit/>
          </a:bodyPr>
          <a:lstStyle>
            <a:lvl1pPr>
              <a:defRPr sz="2400" i="1" spc="-5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77317" y="1853671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1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24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77317" y="2622685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2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277317" y="3393453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3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284657" y="4171562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4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34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1284659" y="4957011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5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4373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8A9A4-6A95-4DD7-B9A0-BA9998DB68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5373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BE88E-FFA7-4253-B042-2EBEF6D41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5808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D4347-2F5F-4C3A-8061-09FC3C260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5577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B324841-11A5-43AB-A81B-F245888F83D0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C37F3E-46BA-45FB-A098-B2DB0609EE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24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oal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" y="723208"/>
            <a:ext cx="8402575" cy="513657"/>
          </a:xfrm>
          <a:prstGeom prst="rect">
            <a:avLst/>
          </a:prstGeom>
        </p:spPr>
      </p:pic>
      <p:sp>
        <p:nvSpPr>
          <p:cNvPr id="14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77317" y="778967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1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77317" y="1482811"/>
            <a:ext cx="7223746" cy="4551277"/>
          </a:xfr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buClr>
                <a:schemeClr val="accent1"/>
              </a:buClr>
              <a:buFont typeface="+mj-lt"/>
              <a:buAutoNum type="alphaUcPeriod"/>
              <a:defRPr sz="2000"/>
            </a:lvl1pPr>
            <a:lvl2pPr marL="742950" indent="-285750">
              <a:lnSpc>
                <a:spcPct val="100000"/>
              </a:lnSpc>
              <a:buClr>
                <a:schemeClr val="accent1"/>
              </a:buClr>
              <a:buFont typeface="Arial"/>
              <a:buChar char="•"/>
              <a:defRPr sz="1800" baseline="0"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1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Fourth level</a:t>
            </a:r>
            <a:endParaRPr lang="en-US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6228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oal1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" y="723208"/>
            <a:ext cx="8402575" cy="513657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1277317" y="778967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1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17" y="1482811"/>
            <a:ext cx="7223746" cy="4551277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+mj-lt"/>
              <a:buNone/>
              <a:defRPr sz="2000" b="1" i="1">
                <a:solidFill>
                  <a:srgbClr val="64878F"/>
                </a:solidFill>
                <a:latin typeface="+mn-lt"/>
              </a:defRPr>
            </a:lvl1pPr>
            <a:lvl2pPr marL="800100" indent="-342900">
              <a:buClr>
                <a:schemeClr val="accent1"/>
              </a:buClr>
              <a:buFont typeface="+mj-lt"/>
              <a:buAutoNum type="arabicPeriod"/>
              <a:defRPr sz="1800"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      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pic>
        <p:nvPicPr>
          <p:cNvPr id="11" name="Picture 10" descr="KeyPerfIndG1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73" y="1518168"/>
            <a:ext cx="212883" cy="2849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2192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oa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0" y="731769"/>
            <a:ext cx="8402569" cy="505096"/>
          </a:xfrm>
          <a:prstGeom prst="rect">
            <a:avLst/>
          </a:prstGeom>
        </p:spPr>
      </p:pic>
      <p:sp>
        <p:nvSpPr>
          <p:cNvPr id="10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84658" y="773448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2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77317" y="1482811"/>
            <a:ext cx="7223746" cy="4551277"/>
          </a:xfrm>
        </p:spPr>
        <p:txBody>
          <a:bodyPr>
            <a:normAutofit/>
          </a:bodyPr>
          <a:lstStyle>
            <a:lvl1pPr marL="342900" indent="-342900">
              <a:buClr>
                <a:schemeClr val="accent2"/>
              </a:buClr>
              <a:buFont typeface="+mj-lt"/>
              <a:buAutoNum type="alphaUcPeriod"/>
              <a:defRPr sz="2000"/>
            </a:lvl1pPr>
            <a:lvl2pPr marL="742950" indent="-285750">
              <a:buClr>
                <a:schemeClr val="accent2"/>
              </a:buClr>
              <a:buFont typeface="Arial"/>
              <a:buChar char="•"/>
              <a:defRPr sz="1800"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212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al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30" y="731769"/>
            <a:ext cx="8402569" cy="505096"/>
          </a:xfrm>
          <a:prstGeom prst="rect">
            <a:avLst/>
          </a:prstGeom>
        </p:spPr>
      </p:pic>
      <p:sp>
        <p:nvSpPr>
          <p:cNvPr id="11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1284658" y="773448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2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17" y="1482811"/>
            <a:ext cx="7223746" cy="4551277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+mj-lt"/>
              <a:buNone/>
              <a:defRPr sz="2000" b="1" i="1">
                <a:solidFill>
                  <a:schemeClr val="accent2"/>
                </a:solidFill>
                <a:latin typeface="+mn-lt"/>
              </a:defRPr>
            </a:lvl1pPr>
            <a:lvl2pPr marL="800100" indent="-342900">
              <a:buClr>
                <a:schemeClr val="accent2"/>
              </a:buClr>
              <a:buFont typeface="+mj-lt"/>
              <a:buAutoNum type="arabicPeriod"/>
              <a:defRPr sz="1800"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      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pic>
        <p:nvPicPr>
          <p:cNvPr id="12" name="Picture 11" descr="KeyPerfIndG2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73" y="1506439"/>
            <a:ext cx="212883" cy="284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836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al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" y="726250"/>
            <a:ext cx="8402576" cy="505096"/>
          </a:xfrm>
          <a:prstGeom prst="rect">
            <a:avLst/>
          </a:prstGeom>
        </p:spPr>
      </p:pic>
      <p:sp>
        <p:nvSpPr>
          <p:cNvPr id="11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277317" y="767929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3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77317" y="1482811"/>
            <a:ext cx="7223746" cy="4551277"/>
          </a:xfrm>
        </p:spPr>
        <p:txBody>
          <a:bodyPr>
            <a:normAutofit/>
          </a:bodyPr>
          <a:lstStyle>
            <a:lvl1pPr marL="342900" indent="-342900">
              <a:buClr>
                <a:schemeClr val="accent3"/>
              </a:buClr>
              <a:buFont typeface="+mj-lt"/>
              <a:buAutoNum type="alphaUcPeriod"/>
              <a:defRPr sz="2000"/>
            </a:lvl1pPr>
            <a:lvl2pPr marL="742950" indent="-285750">
              <a:buClr>
                <a:schemeClr val="accent3"/>
              </a:buClr>
              <a:buFont typeface="Arial"/>
              <a:buChar char="•"/>
              <a:defRPr sz="1800"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4958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oal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" y="726250"/>
            <a:ext cx="8402576" cy="50509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1277317" y="767929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3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277317" y="1482811"/>
            <a:ext cx="7223746" cy="4551277"/>
          </a:xfrm>
        </p:spPr>
        <p:txBody>
          <a:bodyPr>
            <a:normAutofit/>
          </a:bodyPr>
          <a:lstStyle>
            <a:lvl1pPr marL="0" indent="0">
              <a:buClr>
                <a:schemeClr val="accent1"/>
              </a:buClr>
              <a:buFont typeface="+mj-lt"/>
              <a:buNone/>
              <a:defRPr sz="2000" b="1" i="1">
                <a:solidFill>
                  <a:schemeClr val="accent3"/>
                </a:solidFill>
                <a:latin typeface="+mn-lt"/>
              </a:defRPr>
            </a:lvl1pPr>
            <a:lvl2pPr marL="800100" indent="-342900">
              <a:buClr>
                <a:schemeClr val="accent3"/>
              </a:buClr>
              <a:buFont typeface="+mj-lt"/>
              <a:buAutoNum type="arabicPeriod"/>
              <a:defRPr sz="1800"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      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pic>
        <p:nvPicPr>
          <p:cNvPr id="12" name="Picture 11" descr="KeyPerfIndG3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773" y="1506439"/>
            <a:ext cx="212883" cy="284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6578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oal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24" y="726250"/>
            <a:ext cx="8402576" cy="505096"/>
          </a:xfrm>
          <a:prstGeom prst="rect">
            <a:avLst/>
          </a:prstGeom>
        </p:spPr>
      </p:pic>
      <p:sp>
        <p:nvSpPr>
          <p:cNvPr id="1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1284657" y="775270"/>
            <a:ext cx="6930060" cy="450557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1200" b="1" i="0">
                <a:solidFill>
                  <a:schemeClr val="bg1"/>
                </a:solidFill>
              </a:defRPr>
            </a:lvl1pPr>
            <a:lvl2pPr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dirty="0" smtClean="0"/>
              <a:t>GOAL 4</a:t>
            </a:r>
          </a:p>
          <a:p>
            <a:pPr lvl="0"/>
            <a:r>
              <a:rPr lang="en-US" dirty="0" smtClean="0"/>
              <a:t>Goal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77317" y="1482811"/>
            <a:ext cx="7223746" cy="4551277"/>
          </a:xfrm>
        </p:spPr>
        <p:txBody>
          <a:bodyPr>
            <a:normAutofit/>
          </a:bodyPr>
          <a:lstStyle>
            <a:lvl1pPr marL="342900" indent="-342900">
              <a:buClr>
                <a:schemeClr val="accent4"/>
              </a:buClr>
              <a:buFont typeface="+mj-lt"/>
              <a:buAutoNum type="alphaUcPeriod"/>
              <a:defRPr sz="2000"/>
            </a:lvl1pPr>
            <a:lvl2pPr marL="742950" indent="-285750">
              <a:buClr>
                <a:schemeClr val="accent4"/>
              </a:buClr>
              <a:buFont typeface="Arial"/>
              <a:buChar char="•"/>
              <a:defRPr sz="1800"/>
            </a:lvl2pPr>
            <a:lvl3pPr marL="1200150" indent="-285750">
              <a:buFont typeface="Arial"/>
              <a:buChar char="•"/>
              <a:defRPr/>
            </a:lvl3pPr>
            <a:lvl4pPr marL="1657350" indent="-285750">
              <a:buFont typeface="Arial"/>
              <a:buChar char="•"/>
              <a:defRPr/>
            </a:lvl4pPr>
            <a:lvl5pPr marL="2114550" indent="-285750"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597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7/22/2016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67" r:id="rId2"/>
    <p:sldLayoutId id="2147493468" r:id="rId3"/>
    <p:sldLayoutId id="2147493469" r:id="rId4"/>
    <p:sldLayoutId id="2147493470" r:id="rId5"/>
    <p:sldLayoutId id="2147493471" r:id="rId6"/>
    <p:sldLayoutId id="2147493472" r:id="rId7"/>
    <p:sldLayoutId id="2147493473" r:id="rId8"/>
    <p:sldLayoutId id="2147493474" r:id="rId9"/>
    <p:sldLayoutId id="2147493475" r:id="rId10"/>
    <p:sldLayoutId id="2147493476" r:id="rId11"/>
    <p:sldLayoutId id="2147493477" r:id="rId12"/>
    <p:sldLayoutId id="2147493478" r:id="rId13"/>
    <p:sldLayoutId id="2147493457" r:id="rId14"/>
    <p:sldLayoutId id="2147493479" r:id="rId15"/>
    <p:sldLayoutId id="2147493459" r:id="rId16"/>
    <p:sldLayoutId id="2147493480" r:id="rId17"/>
    <p:sldLayoutId id="2147493464" r:id="rId18"/>
    <p:sldLayoutId id="2147493481" r:id="rId19"/>
    <p:sldLayoutId id="2147493483" r:id="rId20"/>
    <p:sldLayoutId id="2147493484" r:id="rId21"/>
    <p:sldLayoutId id="2147493485" r:id="rId22"/>
    <p:sldLayoutId id="2147493486" r:id="rId23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oh.sd.gov/strategicplan/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040707"/>
            <a:ext cx="6226627" cy="796802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+mn-lt"/>
                <a:cs typeface="Estrangelo Edessa" panose="03080600000000000000" pitchFamily="66" charset="0"/>
              </a:rPr>
              <a:t>South Dakota Department of </a:t>
            </a:r>
            <a:r>
              <a:rPr lang="en-US" sz="3200" dirty="0" smtClean="0">
                <a:latin typeface="+mn-lt"/>
                <a:cs typeface="Estrangelo Edessa" panose="03080600000000000000" pitchFamily="66" charset="0"/>
              </a:rPr>
              <a:t>Health</a:t>
            </a:r>
            <a:endParaRPr lang="en-US" sz="32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endParaRPr lang="en-US" dirty="0" smtClean="0">
              <a:latin typeface="Franklin Gothic Medium" panose="020B0603020102020204" pitchFamily="34" charset="0"/>
            </a:endParaRP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Chronic Disease Partners Meeting</a:t>
            </a:r>
          </a:p>
          <a:p>
            <a:pPr algn="ctr"/>
            <a:r>
              <a:rPr lang="en-US" b="1" dirty="0" smtClean="0"/>
              <a:t>July </a:t>
            </a:r>
            <a:r>
              <a:rPr lang="en-US" b="1" dirty="0" smtClean="0"/>
              <a:t>27, </a:t>
            </a:r>
            <a:r>
              <a:rPr lang="en-US" b="1" dirty="0" smtClean="0"/>
              <a:t>2016</a:t>
            </a:r>
          </a:p>
          <a:p>
            <a:pPr algn="ctr"/>
            <a:endParaRPr lang="en-US" b="1" dirty="0"/>
          </a:p>
          <a:p>
            <a:pPr algn="ctr"/>
            <a:r>
              <a:rPr lang="en-US" sz="1400" b="1" dirty="0" smtClean="0"/>
              <a:t>Colleen Winter, Director</a:t>
            </a:r>
          </a:p>
          <a:p>
            <a:pPr algn="ctr"/>
            <a:r>
              <a:rPr lang="en-US" sz="1400" b="1" dirty="0" smtClean="0"/>
              <a:t>Division of Family &amp; Community Health</a:t>
            </a:r>
          </a:p>
          <a:p>
            <a:pPr algn="ctr"/>
            <a:r>
              <a:rPr lang="en-US" sz="1400" b="1" dirty="0" smtClean="0"/>
              <a:t>South Dakota Department of Health</a:t>
            </a:r>
          </a:p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704219" y="6550223"/>
            <a:ext cx="439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Franklin Gothic Book" panose="020B0503020102020204" pitchFamily="34" charset="0"/>
              </a:rPr>
              <a:t>1</a:t>
            </a:r>
            <a:endParaRPr lang="en-US" sz="1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451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  <a:latin typeface="+mn-lt"/>
              </a:rPr>
              <a:t>Performance Dashboards</a:t>
            </a:r>
            <a:endParaRPr lang="en-US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indent="-3429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Each dashboard provides detailed information on:</a:t>
            </a:r>
          </a:p>
          <a:p>
            <a:pPr lvl="1" indent="-3429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Significance of measure</a:t>
            </a:r>
          </a:p>
          <a:p>
            <a:pPr lvl="1" indent="-3429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South Dakota and national rates</a:t>
            </a:r>
          </a:p>
          <a:p>
            <a:pPr lvl="1" indent="-3429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2020 target</a:t>
            </a:r>
          </a:p>
          <a:p>
            <a:pPr lvl="1" indent="-34290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Trend data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Dashboards are posted on the DOH strategic plan website at </a:t>
            </a:r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doh.sd.gov/strategicplan/</a:t>
            </a:r>
            <a:r>
              <a:rPr lang="en-US" u="sng" dirty="0" smtClean="0"/>
              <a:t> 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Dashboards link to a specific goal area within the DOH strategic plan where there are links for additional program information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04219" y="6550223"/>
            <a:ext cx="4397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72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Disease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6764" y="2049236"/>
            <a:ext cx="8131629" cy="463731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Reduce </a:t>
            </a:r>
            <a:r>
              <a:rPr lang="en-US" dirty="0"/>
              <a:t>the percentage of school-age children and adolescents who are obese from 16.0% in 2014-2015 to 14% by 2020 </a:t>
            </a:r>
            <a:r>
              <a:rPr lang="en-US" i="1" dirty="0"/>
              <a:t>(SD School Height and Weight Data Report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Reduce </a:t>
            </a:r>
            <a:r>
              <a:rPr lang="en-US" dirty="0"/>
              <a:t>the percentage of adults who currently smoke from 18.6% in 2014 to 14.5% by 2020 </a:t>
            </a:r>
            <a:r>
              <a:rPr lang="en-US" i="1" dirty="0"/>
              <a:t>(BRFSS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Increase </a:t>
            </a:r>
            <a:r>
              <a:rPr lang="en-US" dirty="0"/>
              <a:t>the percentage of adults who meet the recommended physical activity aerobic guidelines from 53.7% in 2013 to 59% by 2020 </a:t>
            </a:r>
            <a:r>
              <a:rPr lang="en-US" i="1" dirty="0"/>
              <a:t>(BRFSS</a:t>
            </a:r>
            <a:r>
              <a:rPr lang="en-US" i="1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Increase </a:t>
            </a:r>
            <a:r>
              <a:rPr lang="en-US" dirty="0"/>
              <a:t>the percentage of adults age 50-75 who are up-to-date with recommended colorectal cancer screening from 66.7% in 2014 to 80% by 2020 </a:t>
            </a:r>
            <a:r>
              <a:rPr lang="en-US" i="1" dirty="0"/>
              <a:t>(BRFSS</a:t>
            </a:r>
            <a:r>
              <a:rPr lang="en-US" i="1" dirty="0" smtClean="0"/>
              <a:t>)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Increase the percent of Native Americans who report good to excellent health status from 77% in 2012-2014to 87% by 2020 </a:t>
            </a:r>
            <a:r>
              <a:rPr lang="en-US" i="1" dirty="0"/>
              <a:t>(BRFSS)</a:t>
            </a:r>
            <a:endParaRPr lang="en-US" dirty="0"/>
          </a:p>
          <a:p>
            <a:endParaRPr lang="en-US" b="1" dirty="0"/>
          </a:p>
          <a:p>
            <a:r>
              <a:rPr lang="en-US" dirty="0" smtClean="0"/>
              <a:t>Reduce </a:t>
            </a:r>
            <a:r>
              <a:rPr lang="en-US" dirty="0"/>
              <a:t>the percent of low-income South Dakotans who currently smoke from 32.7% in 2013-2014 to 31.5% by 2020 </a:t>
            </a:r>
            <a:r>
              <a:rPr lang="en-US" i="1" dirty="0"/>
              <a:t>(BRFSS)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664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Disease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0" y="1772496"/>
            <a:ext cx="6201450" cy="48360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1430" y="5470073"/>
            <a:ext cx="1196741" cy="4408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53829" y="5099959"/>
            <a:ext cx="1196741" cy="4408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046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4596" y="875244"/>
            <a:ext cx="4513129" cy="78245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DOH Strategic Plan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1901" y="1383077"/>
            <a:ext cx="2105265" cy="7236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2015-2020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446583" y="2326984"/>
            <a:ext cx="6032457" cy="3707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b="1" dirty="0" smtClean="0">
                <a:solidFill>
                  <a:srgbClr val="EB9B22"/>
                </a:solidFill>
              </a:rPr>
              <a:t>Healthy</a:t>
            </a:r>
            <a:r>
              <a:rPr lang="en-US" sz="1400" dirty="0" smtClean="0">
                <a:solidFill>
                  <a:srgbClr val="EB9B22"/>
                </a:solidFill>
              </a:rPr>
              <a:t> </a:t>
            </a:r>
            <a:r>
              <a:rPr lang="en-US" sz="1400" dirty="0" smtClean="0"/>
              <a:t>People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EB9B22"/>
                </a:solidFill>
              </a:rPr>
              <a:t>Healthy</a:t>
            </a:r>
            <a:r>
              <a:rPr lang="en-US" sz="1400" dirty="0" smtClean="0">
                <a:solidFill>
                  <a:srgbClr val="EB9B22"/>
                </a:solidFill>
              </a:rPr>
              <a:t> </a:t>
            </a:r>
            <a:r>
              <a:rPr lang="en-US" sz="1400" dirty="0" smtClean="0"/>
              <a:t>Communities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EB9B22"/>
                </a:solidFill>
              </a:rPr>
              <a:t>Healthy</a:t>
            </a:r>
            <a:r>
              <a:rPr lang="en-US" sz="1400" dirty="0" smtClean="0">
                <a:solidFill>
                  <a:srgbClr val="EB9B22"/>
                </a:solidFill>
              </a:rPr>
              <a:t> </a:t>
            </a:r>
            <a:r>
              <a:rPr lang="en-US" sz="1400" dirty="0" smtClean="0"/>
              <a:t>South Dakota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To promote, protect and improve the health of every South Dakotan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 smtClean="0">
                <a:solidFill>
                  <a:srgbClr val="EB9B22"/>
                </a:solidFill>
              </a:rPr>
              <a:t>Serve</a:t>
            </a:r>
            <a:r>
              <a:rPr lang="en-US" sz="1400" dirty="0" smtClean="0">
                <a:solidFill>
                  <a:srgbClr val="EB9B22"/>
                </a:solidFill>
              </a:rPr>
              <a:t> </a:t>
            </a:r>
            <a:r>
              <a:rPr lang="en-US" sz="1400" dirty="0" smtClean="0"/>
              <a:t>with integrity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EB9B22"/>
                </a:solidFill>
              </a:rPr>
              <a:t>Eliminate</a:t>
            </a:r>
            <a:r>
              <a:rPr lang="en-US" sz="1400" dirty="0" smtClean="0">
                <a:solidFill>
                  <a:srgbClr val="EB9B22"/>
                </a:solidFill>
              </a:rPr>
              <a:t> </a:t>
            </a:r>
            <a:r>
              <a:rPr lang="en-US" sz="1400" dirty="0" smtClean="0"/>
              <a:t>health disparities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EB9B22"/>
                </a:solidFill>
              </a:rPr>
              <a:t>Demonstrate</a:t>
            </a:r>
            <a:r>
              <a:rPr lang="en-US" sz="1400" dirty="0" smtClean="0">
                <a:solidFill>
                  <a:srgbClr val="EB9B22"/>
                </a:solidFill>
              </a:rPr>
              <a:t> </a:t>
            </a:r>
            <a:r>
              <a:rPr lang="en-US" sz="1400" dirty="0" smtClean="0"/>
              <a:t>leadership and accountability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EB9B22"/>
                </a:solidFill>
              </a:rPr>
              <a:t>Focus</a:t>
            </a:r>
            <a:r>
              <a:rPr lang="en-US" sz="1400" dirty="0" smtClean="0">
                <a:solidFill>
                  <a:srgbClr val="EB9B22"/>
                </a:solidFill>
              </a:rPr>
              <a:t> </a:t>
            </a:r>
            <a:r>
              <a:rPr lang="en-US" sz="1400" dirty="0" smtClean="0"/>
              <a:t>on prevention and outcomes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EB9B22"/>
                </a:solidFill>
              </a:rPr>
              <a:t>Leverage</a:t>
            </a:r>
            <a:r>
              <a:rPr lang="en-US" sz="1400" dirty="0" smtClean="0">
                <a:solidFill>
                  <a:srgbClr val="EB9B22"/>
                </a:solidFill>
              </a:rPr>
              <a:t> </a:t>
            </a:r>
            <a:r>
              <a:rPr lang="en-US" sz="1400" dirty="0" smtClean="0"/>
              <a:t>partnerships</a:t>
            </a:r>
          </a:p>
          <a:p>
            <a:pPr marL="0" indent="0">
              <a:buNone/>
            </a:pPr>
            <a:r>
              <a:rPr lang="en-US" sz="1400" b="1" dirty="0" smtClean="0">
                <a:solidFill>
                  <a:srgbClr val="EB9B22"/>
                </a:solidFill>
              </a:rPr>
              <a:t>Promote</a:t>
            </a:r>
            <a:r>
              <a:rPr lang="en-US" sz="1400" dirty="0" smtClean="0">
                <a:solidFill>
                  <a:srgbClr val="EB9B22"/>
                </a:solidFill>
              </a:rPr>
              <a:t> </a:t>
            </a:r>
            <a:r>
              <a:rPr lang="en-US" sz="1400" dirty="0" smtClean="0"/>
              <a:t>innovation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372746" y="2450976"/>
            <a:ext cx="1020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accent3"/>
                </a:solidFill>
              </a:rPr>
              <a:t>Vision</a:t>
            </a:r>
            <a:endParaRPr lang="en-US" sz="2400" i="1" dirty="0"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930" y="3234665"/>
            <a:ext cx="149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rgbClr val="EB9B22"/>
                </a:solidFill>
              </a:rPr>
              <a:t>Mission</a:t>
            </a:r>
            <a:endParaRPr lang="en-US" sz="2400" i="1" dirty="0">
              <a:solidFill>
                <a:srgbClr val="EB9B2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2930" y="4284875"/>
            <a:ext cx="1490200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i="1" dirty="0" smtClean="0">
                <a:solidFill>
                  <a:srgbClr val="EB9B22"/>
                </a:solidFill>
              </a:rPr>
              <a:t>Guiding</a:t>
            </a:r>
          </a:p>
          <a:p>
            <a:pPr algn="r">
              <a:lnSpc>
                <a:spcPct val="80000"/>
              </a:lnSpc>
            </a:pPr>
            <a:r>
              <a:rPr lang="en-US" sz="2400" i="1" dirty="0" smtClean="0">
                <a:solidFill>
                  <a:srgbClr val="EB9B22"/>
                </a:solidFill>
              </a:rPr>
              <a:t>Principles</a:t>
            </a:r>
            <a:endParaRPr lang="en-US" sz="2400" i="1" dirty="0">
              <a:solidFill>
                <a:srgbClr val="EB9B2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04219" y="6550223"/>
            <a:ext cx="4397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893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GOAL 1</a:t>
            </a:r>
          </a:p>
          <a:p>
            <a:r>
              <a:rPr lang="en-US" dirty="0"/>
              <a:t>Improve the quality, accessibility, and effective use of healthcare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05691" y="1482811"/>
            <a:ext cx="7672252" cy="4551277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Promote the right care at the right time in the right setting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endParaRPr lang="en-US" sz="1800" dirty="0" smtClean="0"/>
          </a:p>
          <a:p>
            <a:pPr>
              <a:buFont typeface="+mj-lt"/>
              <a:buAutoNum type="alphaUcPeriod" startAt="2"/>
            </a:pPr>
            <a:r>
              <a:rPr lang="en-US" sz="1800" b="1" dirty="0">
                <a:solidFill>
                  <a:srgbClr val="64878F"/>
                </a:solidFill>
              </a:rPr>
              <a:t>Sustain healthcare services across South </a:t>
            </a:r>
            <a:r>
              <a:rPr lang="en-US" sz="1800" b="1" dirty="0" smtClean="0">
                <a:solidFill>
                  <a:srgbClr val="64878F"/>
                </a:solidFill>
              </a:rPr>
              <a:t>Dakota</a:t>
            </a:r>
            <a:endParaRPr lang="en-US" sz="1800" b="1" dirty="0">
              <a:solidFill>
                <a:srgbClr val="64878F"/>
              </a:solidFill>
            </a:endParaRPr>
          </a:p>
          <a:p>
            <a:pPr marL="457200" lvl="1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+mj-lt"/>
              <a:buAutoNum type="alphaUcPeriod" startAt="3"/>
            </a:pPr>
            <a:r>
              <a:rPr lang="en-US" sz="1800" b="1" dirty="0">
                <a:solidFill>
                  <a:srgbClr val="64878F"/>
                </a:solidFill>
              </a:rPr>
              <a:t>Provide effective oversight and assistance to assure quality healthcare facilities, professionals, and </a:t>
            </a:r>
            <a:r>
              <a:rPr lang="en-US" sz="1800" b="1" dirty="0" smtClean="0">
                <a:solidFill>
                  <a:srgbClr val="64878F"/>
                </a:solidFill>
              </a:rPr>
              <a:t>services</a:t>
            </a:r>
            <a:endParaRPr lang="en-US" sz="1800" b="1" dirty="0">
              <a:solidFill>
                <a:srgbClr val="64878F"/>
              </a:solidFill>
            </a:endParaRPr>
          </a:p>
          <a:p>
            <a:pPr marL="457200" lvl="1" indent="0">
              <a:buNone/>
            </a:pPr>
            <a:endParaRPr lang="en-US" sz="1500" dirty="0"/>
          </a:p>
          <a:p>
            <a:pPr lvl="1"/>
            <a:endParaRPr lang="en-US" sz="15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704219" y="6550223"/>
            <a:ext cx="4397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11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GOAL 2</a:t>
            </a:r>
          </a:p>
          <a:p>
            <a:r>
              <a:rPr lang="en-US" dirty="0"/>
              <a:t>Support life-long health for South </a:t>
            </a:r>
            <a:r>
              <a:rPr lang="en-US" dirty="0" smtClean="0"/>
              <a:t>Dakotans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23109" y="1482811"/>
            <a:ext cx="7811588" cy="46567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b="1" dirty="0">
                <a:solidFill>
                  <a:schemeClr val="accent2"/>
                </a:solidFill>
              </a:rPr>
              <a:t>Reduce infant mortality and improve the health </a:t>
            </a:r>
            <a:r>
              <a:rPr lang="en-US" sz="1800" b="1" dirty="0" smtClean="0">
                <a:solidFill>
                  <a:schemeClr val="accent2"/>
                </a:solidFill>
              </a:rPr>
              <a:t>of </a:t>
            </a:r>
            <a:r>
              <a:rPr lang="en-US" sz="1800" b="1" dirty="0">
                <a:solidFill>
                  <a:schemeClr val="accent2"/>
                </a:solidFill>
              </a:rPr>
              <a:t>infants, children, </a:t>
            </a:r>
            <a:r>
              <a:rPr lang="en-US" sz="1800" b="1" dirty="0" smtClean="0">
                <a:solidFill>
                  <a:schemeClr val="accent2"/>
                </a:solidFill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</a:rPr>
            </a:br>
            <a:r>
              <a:rPr lang="en-US" sz="1800" b="1" dirty="0" smtClean="0">
                <a:solidFill>
                  <a:schemeClr val="accent2"/>
                </a:solidFill>
              </a:rPr>
              <a:t>and adolescents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  <a:buFont typeface="+mj-lt"/>
              <a:buAutoNum type="alphaUcPeriod" startAt="2"/>
            </a:pPr>
            <a:r>
              <a:rPr lang="en-US" sz="1800" b="1" dirty="0">
                <a:solidFill>
                  <a:srgbClr val="6F482B"/>
                </a:solidFill>
              </a:rPr>
              <a:t>Increase prevention activities to reduce </a:t>
            </a:r>
            <a:r>
              <a:rPr lang="en-US" sz="1800" b="1" dirty="0" smtClean="0">
                <a:solidFill>
                  <a:srgbClr val="6F482B"/>
                </a:solidFill>
              </a:rPr>
              <a:t>injuries</a:t>
            </a:r>
            <a:endParaRPr lang="en-US" sz="1800" b="1" dirty="0">
              <a:solidFill>
                <a:srgbClr val="6F482B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  <a:buFont typeface="+mj-lt"/>
              <a:buAutoNum type="alphaUcPeriod" startAt="3"/>
            </a:pPr>
            <a:r>
              <a:rPr lang="en-US" sz="1800" b="1" dirty="0">
                <a:solidFill>
                  <a:srgbClr val="6F482B"/>
                </a:solidFill>
              </a:rPr>
              <a:t>Prevent and reduce the burden of chronic </a:t>
            </a:r>
            <a:r>
              <a:rPr lang="en-US" sz="1800" b="1" dirty="0" smtClean="0">
                <a:solidFill>
                  <a:srgbClr val="6F482B"/>
                </a:solidFill>
              </a:rPr>
              <a:t>disease</a:t>
            </a:r>
            <a:endParaRPr lang="en-US" sz="1800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04219" y="6550223"/>
            <a:ext cx="4397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99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GOAL 3</a:t>
            </a:r>
          </a:p>
          <a:p>
            <a:r>
              <a:rPr lang="en-US" dirty="0"/>
              <a:t>Prepare for, respond to, and prevent public health </a:t>
            </a:r>
            <a:r>
              <a:rPr lang="en-US" dirty="0" smtClean="0"/>
              <a:t>threats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88274" y="1482811"/>
            <a:ext cx="7811589" cy="455127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2100" b="1" dirty="0">
                <a:solidFill>
                  <a:schemeClr val="tx2"/>
                </a:solidFill>
              </a:rPr>
              <a:t>Prevent and control infectious </a:t>
            </a:r>
            <a:r>
              <a:rPr lang="en-US" sz="2100" b="1" dirty="0" smtClean="0">
                <a:solidFill>
                  <a:schemeClr val="tx2"/>
                </a:solidFill>
              </a:rPr>
              <a:t>disease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pPr>
              <a:lnSpc>
                <a:spcPct val="120000"/>
              </a:lnSpc>
              <a:buFont typeface="+mj-lt"/>
              <a:buAutoNum type="alphaUcPeriod" startAt="2"/>
            </a:pPr>
            <a:r>
              <a:rPr lang="en-US" sz="2100" b="1" dirty="0">
                <a:solidFill>
                  <a:schemeClr val="tx2"/>
                </a:solidFill>
              </a:rPr>
              <a:t>Build and maintain State Public Health Laboratory (SPHL) capacity and ensure a culture of </a:t>
            </a:r>
            <a:r>
              <a:rPr lang="en-US" sz="2100" b="1" dirty="0" smtClean="0">
                <a:solidFill>
                  <a:schemeClr val="tx2"/>
                </a:solidFill>
              </a:rPr>
              <a:t>biosafety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pPr>
              <a:lnSpc>
                <a:spcPct val="120000"/>
              </a:lnSpc>
              <a:buFont typeface="+mj-lt"/>
              <a:buAutoNum type="alphaUcPeriod" startAt="3"/>
            </a:pPr>
            <a:r>
              <a:rPr lang="en-US" sz="2100" b="1" dirty="0">
                <a:solidFill>
                  <a:schemeClr val="tx2"/>
                </a:solidFill>
              </a:rPr>
              <a:t>Identify the top hazardous environmental conditions </a:t>
            </a:r>
            <a:r>
              <a:rPr lang="en-US" sz="2100" b="1" dirty="0" smtClean="0">
                <a:solidFill>
                  <a:schemeClr val="tx2"/>
                </a:solidFill>
              </a:rPr>
              <a:t>in </a:t>
            </a:r>
            <a:r>
              <a:rPr lang="en-US" sz="2100" b="1" dirty="0">
                <a:solidFill>
                  <a:schemeClr val="tx2"/>
                </a:solidFill>
              </a:rPr>
              <a:t>South Dakota that negatively impact human </a:t>
            </a:r>
            <a:r>
              <a:rPr lang="en-US" sz="2100" b="1" dirty="0" smtClean="0">
                <a:solidFill>
                  <a:schemeClr val="tx2"/>
                </a:solidFill>
              </a:rPr>
              <a:t>health</a:t>
            </a:r>
            <a:endParaRPr lang="en-US" sz="2100" b="1" dirty="0">
              <a:solidFill>
                <a:schemeClr val="tx2"/>
              </a:solidFill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2100" dirty="0" smtClean="0"/>
              <a:t/>
            </a:r>
            <a:br>
              <a:rPr lang="en-US" sz="2100" dirty="0" smtClean="0"/>
            </a:br>
            <a:endParaRPr lang="en-US" sz="2100" dirty="0" smtClean="0"/>
          </a:p>
          <a:p>
            <a:pPr>
              <a:lnSpc>
                <a:spcPct val="120000"/>
              </a:lnSpc>
              <a:buFont typeface="+mj-lt"/>
              <a:buAutoNum type="alphaUcPeriod" startAt="4"/>
            </a:pPr>
            <a:r>
              <a:rPr lang="en-US" sz="2100" b="1" dirty="0">
                <a:solidFill>
                  <a:schemeClr val="tx2"/>
                </a:solidFill>
              </a:rPr>
              <a:t>Strengthen South Dakota’s response to current and emerging public health </a:t>
            </a:r>
            <a:r>
              <a:rPr lang="en-US" sz="2100" b="1" dirty="0" smtClean="0">
                <a:solidFill>
                  <a:schemeClr val="tx2"/>
                </a:solidFill>
              </a:rPr>
              <a:t>threats</a:t>
            </a:r>
            <a:endParaRPr lang="en-US" sz="21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endParaRPr lang="en-US" sz="2100" dirty="0"/>
          </a:p>
          <a:p>
            <a:pPr>
              <a:lnSpc>
                <a:spcPct val="120000"/>
              </a:lnSpc>
              <a:buFont typeface="+mj-lt"/>
              <a:buAutoNum type="alphaUcPeriod" startAt="5"/>
            </a:pPr>
            <a:r>
              <a:rPr lang="en-US" sz="2100" b="1" dirty="0">
                <a:solidFill>
                  <a:schemeClr val="tx2"/>
                </a:solidFill>
              </a:rPr>
              <a:t>Prevent injury and illness through effective education and </a:t>
            </a:r>
            <a:r>
              <a:rPr lang="en-US" sz="2100" b="1" dirty="0" smtClean="0">
                <a:solidFill>
                  <a:schemeClr val="tx2"/>
                </a:solidFill>
              </a:rPr>
              <a:t>regulation</a:t>
            </a:r>
            <a:endParaRPr lang="en-US" sz="2100" b="1" dirty="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endParaRPr lang="en-US" dirty="0"/>
          </a:p>
          <a:p>
            <a:pPr lvl="1"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04219" y="6550223"/>
            <a:ext cx="4397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77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GOAL 4</a:t>
            </a:r>
          </a:p>
          <a:p>
            <a:r>
              <a:rPr lang="en-US" dirty="0"/>
              <a:t>Develop and strengthen strategic partnerships to improve public </a:t>
            </a:r>
            <a:r>
              <a:rPr lang="en-US" dirty="0" smtClean="0"/>
              <a:t>health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88274" y="1482811"/>
            <a:ext cx="7707086" cy="4551277"/>
          </a:xfrm>
        </p:spPr>
        <p:txBody>
          <a:bodyPr>
            <a:normAutofit/>
          </a:bodyPr>
          <a:lstStyle/>
          <a:p>
            <a:pPr>
              <a:spcBef>
                <a:spcPts val="360"/>
              </a:spcBef>
            </a:pPr>
            <a:r>
              <a:rPr lang="en-US" sz="1800" b="1" dirty="0">
                <a:solidFill>
                  <a:schemeClr val="accent4"/>
                </a:solidFill>
              </a:rPr>
              <a:t>Reduce completed and attempted suicides through statewide and local </a:t>
            </a:r>
            <a:r>
              <a:rPr lang="en-US" sz="1800" b="1" dirty="0" smtClean="0">
                <a:solidFill>
                  <a:schemeClr val="accent4"/>
                </a:solidFill>
              </a:rPr>
              <a:t>efforts</a:t>
            </a:r>
          </a:p>
          <a:p>
            <a:pPr marL="457200" lvl="1" indent="0">
              <a:spcBef>
                <a:spcPts val="360"/>
              </a:spcBef>
              <a:buNone/>
            </a:pPr>
            <a:endParaRPr lang="en-US" dirty="0"/>
          </a:p>
          <a:p>
            <a:pPr>
              <a:spcBef>
                <a:spcPts val="360"/>
              </a:spcBef>
              <a:buFont typeface="+mj-lt"/>
              <a:buAutoNum type="alphaUcPeriod" startAt="2"/>
            </a:pPr>
            <a:r>
              <a:rPr lang="en-US" sz="1800" b="1" dirty="0">
                <a:solidFill>
                  <a:srgbClr val="678448"/>
                </a:solidFill>
              </a:rPr>
              <a:t>Reduce the health impact of substance abuse and mental </a:t>
            </a:r>
            <a:r>
              <a:rPr lang="en-US" sz="1800" b="1" dirty="0" smtClean="0">
                <a:solidFill>
                  <a:srgbClr val="678448"/>
                </a:solidFill>
              </a:rPr>
              <a:t>health disorders</a:t>
            </a:r>
            <a:endParaRPr lang="en-US" sz="1800" b="1" dirty="0">
              <a:solidFill>
                <a:srgbClr val="678448"/>
              </a:solidFill>
            </a:endParaRPr>
          </a:p>
          <a:p>
            <a:pPr marL="457200" lvl="1" indent="0">
              <a:spcBef>
                <a:spcPts val="360"/>
              </a:spcBef>
              <a:buNone/>
            </a:pPr>
            <a:endParaRPr lang="en-US" dirty="0"/>
          </a:p>
          <a:p>
            <a:pPr>
              <a:spcBef>
                <a:spcPts val="360"/>
              </a:spcBef>
              <a:buFont typeface="+mj-lt"/>
              <a:buAutoNum type="alphaUcPeriod" startAt="3"/>
            </a:pPr>
            <a:r>
              <a:rPr lang="en-US" sz="1800" b="1" dirty="0">
                <a:solidFill>
                  <a:srgbClr val="678448"/>
                </a:solidFill>
              </a:rPr>
              <a:t>Reduce health disparities of at-risk populations through innovative and collaborative </a:t>
            </a:r>
            <a:r>
              <a:rPr lang="en-US" sz="1800" b="1" dirty="0" smtClean="0">
                <a:solidFill>
                  <a:srgbClr val="678448"/>
                </a:solidFill>
              </a:rPr>
              <a:t>efforts</a:t>
            </a:r>
            <a:endParaRPr lang="en-US" sz="1800" b="1" dirty="0">
              <a:solidFill>
                <a:srgbClr val="678448"/>
              </a:solidFill>
            </a:endParaRPr>
          </a:p>
          <a:p>
            <a:pPr marL="457200" lvl="1" indent="0">
              <a:spcBef>
                <a:spcPts val="360"/>
              </a:spcBef>
              <a:buNone/>
            </a:pPr>
            <a:endParaRPr lang="en-US" sz="1400" dirty="0"/>
          </a:p>
          <a:p>
            <a:pPr lvl="1">
              <a:spcBef>
                <a:spcPts val="360"/>
              </a:spcBef>
            </a:pP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704219" y="6550223"/>
            <a:ext cx="4397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2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GOAL 5</a:t>
            </a:r>
          </a:p>
          <a:p>
            <a:r>
              <a:rPr lang="en-US" dirty="0"/>
              <a:t>Maximize the effectiveness and strengthen infrastructure of the Department of Health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62149" y="1482811"/>
            <a:ext cx="7741920" cy="4551277"/>
          </a:xfrm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chemeClr val="accent5"/>
                </a:solidFill>
              </a:rPr>
              <a:t>Increase </a:t>
            </a:r>
            <a:r>
              <a:rPr lang="en-US" sz="1800" b="1" dirty="0">
                <a:solidFill>
                  <a:schemeClr val="accent5"/>
                </a:solidFill>
              </a:rPr>
              <a:t>effective </a:t>
            </a:r>
            <a:r>
              <a:rPr lang="en-US" sz="1800" b="1" dirty="0" smtClean="0">
                <a:solidFill>
                  <a:schemeClr val="accent5"/>
                </a:solidFill>
              </a:rPr>
              <a:t>communication</a:t>
            </a:r>
            <a:endParaRPr lang="en-US" sz="1800" b="1" dirty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>
              <a:buFont typeface="+mj-lt"/>
              <a:buAutoNum type="alphaUcPeriod" startAt="2"/>
            </a:pPr>
            <a:r>
              <a:rPr lang="en-US" sz="1800" b="1" dirty="0">
                <a:solidFill>
                  <a:srgbClr val="02606C"/>
                </a:solidFill>
              </a:rPr>
              <a:t>Promote a culture of organizational </a:t>
            </a:r>
            <a:r>
              <a:rPr lang="en-US" sz="1800" b="1" dirty="0" smtClean="0">
                <a:solidFill>
                  <a:srgbClr val="02606C"/>
                </a:solidFill>
              </a:rPr>
              <a:t>excellence</a:t>
            </a:r>
            <a:endParaRPr lang="en-US" sz="1800" b="1" dirty="0">
              <a:solidFill>
                <a:srgbClr val="02606C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>
              <a:buFont typeface="+mj-lt"/>
              <a:buAutoNum type="alphaUcPeriod" startAt="3"/>
            </a:pPr>
            <a:r>
              <a:rPr lang="en-US" sz="1800" b="1" dirty="0">
                <a:solidFill>
                  <a:srgbClr val="02606C"/>
                </a:solidFill>
              </a:rPr>
              <a:t>Leverage resources to accomplish the Department of Health’s </a:t>
            </a:r>
            <a:r>
              <a:rPr lang="en-US" sz="1800" b="1" dirty="0" smtClean="0">
                <a:solidFill>
                  <a:srgbClr val="02606C"/>
                </a:solidFill>
              </a:rPr>
              <a:t>mission</a:t>
            </a:r>
            <a:endParaRPr lang="en-US" sz="1800" b="1" dirty="0">
              <a:solidFill>
                <a:srgbClr val="02606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4219" y="6550223"/>
            <a:ext cx="4397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6467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chemeClr val="tx2"/>
                </a:solidFill>
                <a:latin typeface="+mn-lt"/>
              </a:rPr>
              <a:t>Key Performance Measures</a:t>
            </a:r>
            <a:endParaRPr lang="en-US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DOH strategic plan has 27 performance indicators that are tracked to determine progress in each goal area</a:t>
            </a:r>
          </a:p>
          <a:p>
            <a:endParaRPr lang="en-US" dirty="0" smtClean="0"/>
          </a:p>
          <a:p>
            <a:r>
              <a:rPr lang="en-US" dirty="0" smtClean="0"/>
              <a:t>DOH identified 5 key performance indicators that would be benchmarks of success.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Key performance dashboards were selected based on their significance and overarching impact on population health</a:t>
            </a:r>
          </a:p>
          <a:p>
            <a:pPr marL="0" indent="0">
              <a:buNone/>
            </a:pPr>
            <a:endParaRPr lang="en-US" sz="16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8704219" y="6550223"/>
            <a:ext cx="4397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4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b="1" i="1" dirty="0" smtClean="0">
                <a:solidFill>
                  <a:schemeClr val="tx2"/>
                </a:solidFill>
                <a:latin typeface="+mn-lt"/>
              </a:rPr>
            </a:br>
            <a:r>
              <a:rPr lang="en-US" b="1" i="1" dirty="0" smtClean="0">
                <a:solidFill>
                  <a:schemeClr val="tx2"/>
                </a:solidFill>
                <a:latin typeface="+mn-lt"/>
              </a:rPr>
              <a:t>Key Performance Dashboards</a:t>
            </a:r>
            <a:endParaRPr lang="en-US" b="1" i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94596" y="2204424"/>
            <a:ext cx="7806466" cy="3810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Increase the percent of South Dakota adults who have visited a doctor for a routine check-up within the past 2 years from 80.1% in 2014 to 90% by 2020</a:t>
            </a:r>
          </a:p>
          <a:p>
            <a:endParaRPr lang="en-US" dirty="0" smtClean="0"/>
          </a:p>
          <a:p>
            <a:r>
              <a:rPr lang="en-US" dirty="0" smtClean="0"/>
              <a:t>Reduce the 5-year infant mortality rate from 6.9 per 1,000 births in 2010-2014 to 6.0 by 2020</a:t>
            </a:r>
          </a:p>
          <a:p>
            <a:endParaRPr lang="en-US" dirty="0" smtClean="0"/>
          </a:p>
          <a:p>
            <a:r>
              <a:rPr lang="en-US" dirty="0" smtClean="0"/>
              <a:t>Reduce the percentage of adults that currently smoke from 18.6% in 2014 to 14.5% by 2020</a:t>
            </a:r>
          </a:p>
          <a:p>
            <a:endParaRPr lang="en-US" dirty="0" smtClean="0"/>
          </a:p>
          <a:p>
            <a:r>
              <a:rPr lang="en-US" dirty="0" smtClean="0"/>
              <a:t>Increase the percent of children aged 19-35 months who receive recommended vaccinations from 76.3% in 2014 to 80% by 2020</a:t>
            </a:r>
          </a:p>
          <a:p>
            <a:endParaRPr lang="en-US" dirty="0" smtClean="0"/>
          </a:p>
          <a:p>
            <a:r>
              <a:rPr lang="en-US" dirty="0" smtClean="0"/>
              <a:t>Reduce the suicide age-adjusted death rate for South Dakota from 17.1 per 100,000 in 2014 to 12.6 per 100,000 by 2020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704219" y="6550223"/>
            <a:ext cx="43978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762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EB9B22"/>
      </a:dk2>
      <a:lt2>
        <a:srgbClr val="FFFFFE"/>
      </a:lt2>
      <a:accent1>
        <a:srgbClr val="64878F"/>
      </a:accent1>
      <a:accent2>
        <a:srgbClr val="6F482B"/>
      </a:accent2>
      <a:accent3>
        <a:srgbClr val="EB9B22"/>
      </a:accent3>
      <a:accent4>
        <a:srgbClr val="678448"/>
      </a:accent4>
      <a:accent5>
        <a:srgbClr val="02606C"/>
      </a:accent5>
      <a:accent6>
        <a:srgbClr val="691F6C"/>
      </a:accent6>
      <a:hlink>
        <a:srgbClr val="02606C"/>
      </a:hlink>
      <a:folHlink>
        <a:srgbClr val="64878F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13015</TotalTime>
  <Words>594</Words>
  <Application>Microsoft Office PowerPoint</Application>
  <PresentationFormat>On-screen Show (4:3)</PresentationFormat>
  <Paragraphs>118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2015-2020</vt:lpstr>
      <vt:lpstr>Slide 3</vt:lpstr>
      <vt:lpstr>Slide 4</vt:lpstr>
      <vt:lpstr>Slide 5</vt:lpstr>
      <vt:lpstr>Slide 6</vt:lpstr>
      <vt:lpstr>Slide 7</vt:lpstr>
      <vt:lpstr>Key Performance Measures</vt:lpstr>
      <vt:lpstr> Key Performance Dashboards</vt:lpstr>
      <vt:lpstr>Performance Dashboards</vt:lpstr>
      <vt:lpstr>Chronic Disease Data</vt:lpstr>
      <vt:lpstr>Chronic Disease Data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blusk</cp:lastModifiedBy>
  <cp:revision>205</cp:revision>
  <cp:lastPrinted>2015-12-07T16:19:26Z</cp:lastPrinted>
  <dcterms:created xsi:type="dcterms:W3CDTF">2010-04-12T23:12:02Z</dcterms:created>
  <dcterms:modified xsi:type="dcterms:W3CDTF">2016-07-22T19:12:44Z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